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7" r:id="rId3"/>
  </p:sldMasterIdLst>
  <p:notesMasterIdLst>
    <p:notesMasterId r:id="rId78"/>
  </p:notesMasterIdLst>
  <p:handoutMasterIdLst>
    <p:handoutMasterId r:id="rId79"/>
  </p:handoutMasterIdLst>
  <p:sldIdLst>
    <p:sldId id="256" r:id="rId4"/>
    <p:sldId id="289" r:id="rId5"/>
    <p:sldId id="306" r:id="rId6"/>
    <p:sldId id="291" r:id="rId7"/>
    <p:sldId id="447" r:id="rId8"/>
    <p:sldId id="448" r:id="rId9"/>
    <p:sldId id="449" r:id="rId10"/>
    <p:sldId id="368" r:id="rId11"/>
    <p:sldId id="369" r:id="rId12"/>
    <p:sldId id="371" r:id="rId13"/>
    <p:sldId id="372" r:id="rId14"/>
    <p:sldId id="370" r:id="rId15"/>
    <p:sldId id="428" r:id="rId16"/>
    <p:sldId id="373" r:id="rId17"/>
    <p:sldId id="429" r:id="rId18"/>
    <p:sldId id="430" r:id="rId19"/>
    <p:sldId id="375" r:id="rId20"/>
    <p:sldId id="432" r:id="rId21"/>
    <p:sldId id="376" r:id="rId22"/>
    <p:sldId id="377" r:id="rId23"/>
    <p:sldId id="292" r:id="rId24"/>
    <p:sldId id="378" r:id="rId25"/>
    <p:sldId id="431" r:id="rId26"/>
    <p:sldId id="442" r:id="rId27"/>
    <p:sldId id="379" r:id="rId28"/>
    <p:sldId id="380" r:id="rId29"/>
    <p:sldId id="393" r:id="rId30"/>
    <p:sldId id="394" r:id="rId31"/>
    <p:sldId id="395" r:id="rId32"/>
    <p:sldId id="396" r:id="rId33"/>
    <p:sldId id="397" r:id="rId34"/>
    <p:sldId id="391" r:id="rId35"/>
    <p:sldId id="392" r:id="rId36"/>
    <p:sldId id="386" r:id="rId37"/>
    <p:sldId id="276" r:id="rId38"/>
    <p:sldId id="277" r:id="rId39"/>
    <p:sldId id="308" r:id="rId40"/>
    <p:sldId id="399" r:id="rId41"/>
    <p:sldId id="398" r:id="rId42"/>
    <p:sldId id="400" r:id="rId43"/>
    <p:sldId id="401" r:id="rId44"/>
    <p:sldId id="402" r:id="rId45"/>
    <p:sldId id="403" r:id="rId46"/>
    <p:sldId id="404" r:id="rId47"/>
    <p:sldId id="423" r:id="rId48"/>
    <p:sldId id="424" r:id="rId49"/>
    <p:sldId id="425" r:id="rId50"/>
    <p:sldId id="426" r:id="rId51"/>
    <p:sldId id="344" r:id="rId52"/>
    <p:sldId id="433" r:id="rId53"/>
    <p:sldId id="434" r:id="rId54"/>
    <p:sldId id="435" r:id="rId55"/>
    <p:sldId id="436" r:id="rId56"/>
    <p:sldId id="437" r:id="rId57"/>
    <p:sldId id="438" r:id="rId58"/>
    <p:sldId id="439" r:id="rId59"/>
    <p:sldId id="440" r:id="rId60"/>
    <p:sldId id="409" r:id="rId61"/>
    <p:sldId id="410" r:id="rId62"/>
    <p:sldId id="411" r:id="rId63"/>
    <p:sldId id="416" r:id="rId64"/>
    <p:sldId id="417" r:id="rId65"/>
    <p:sldId id="412" r:id="rId66"/>
    <p:sldId id="413" r:id="rId67"/>
    <p:sldId id="443" r:id="rId68"/>
    <p:sldId id="444" r:id="rId69"/>
    <p:sldId id="446" r:id="rId70"/>
    <p:sldId id="441" r:id="rId71"/>
    <p:sldId id="418" r:id="rId72"/>
    <p:sldId id="450" r:id="rId73"/>
    <p:sldId id="452" r:id="rId74"/>
    <p:sldId id="299" r:id="rId75"/>
    <p:sldId id="367" r:id="rId76"/>
    <p:sldId id="279" r:id="rId77"/>
  </p:sldIdLst>
  <p:sldSz cx="9144000" cy="6858000" type="screen4x3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n Ashton" initials="XA" lastIdx="1" clrIdx="0">
    <p:extLst>
      <p:ext uri="{19B8F6BF-5375-455C-9EA6-DF929625EA0E}">
        <p15:presenceInfo xmlns:p15="http://schemas.microsoft.com/office/powerpoint/2012/main" userId="S-1-5-21-3455287661-1312921254-3949472484-2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296C"/>
    <a:srgbClr val="822B6A"/>
    <a:srgbClr val="CE2029"/>
    <a:srgbClr val="CC1E27"/>
    <a:srgbClr val="CD67B1"/>
    <a:srgbClr val="000000"/>
    <a:srgbClr val="C44A41"/>
    <a:srgbClr val="008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87092" autoAdjust="0"/>
  </p:normalViewPr>
  <p:slideViewPr>
    <p:cSldViewPr snapToGrid="0">
      <p:cViewPr varScale="1">
        <p:scale>
          <a:sx n="75" d="100"/>
          <a:sy n="75" d="100"/>
        </p:scale>
        <p:origin x="17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1C-4B09-B4CB-CC342AA93B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1C-4B09-B4CB-CC342AA93B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1C-4B09-B4CB-CC342AA93B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Once</c:v>
                </c:pt>
                <c:pt idx="1">
                  <c:v>2-3 times</c:v>
                </c:pt>
                <c:pt idx="2">
                  <c:v>3 or more times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0.14000000000000001</c:v>
                </c:pt>
                <c:pt idx="2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1C-4B09-B4CB-CC342AA93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Earns cash</c:v>
                </c:pt>
              </c:strCache>
            </c:strRef>
          </c:tx>
          <c:spPr>
            <a:solidFill>
              <a:srgbClr val="84296C"/>
            </a:solidFill>
            <a:ln>
              <a:solidFill>
                <a:srgbClr val="84296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Lifetime</c:v>
                </c:pt>
                <c:pt idx="1">
                  <c:v>Past 12 months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4-4B0F-AF53-447ED9833F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Doesn't earn cash</c:v>
                </c:pt>
              </c:strCache>
            </c:strRef>
          </c:tx>
          <c:spPr>
            <a:solidFill>
              <a:srgbClr val="FDB813"/>
            </a:solidFill>
            <a:ln>
              <a:solidFill>
                <a:srgbClr val="FDB81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Lifetime</c:v>
                </c:pt>
                <c:pt idx="1">
                  <c:v>Past 12 months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4-4B0F-AF53-447ED9833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618056"/>
        <c:axId val="385618448"/>
      </c:barChart>
      <c:catAx>
        <c:axId val="38561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618448"/>
        <c:crosses val="autoZero"/>
        <c:auto val="1"/>
        <c:lblAlgn val="ctr"/>
        <c:lblOffset val="100"/>
        <c:noMultiLvlLbl val="0"/>
      </c:catAx>
      <c:valAx>
        <c:axId val="3856184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6180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3219" cy="3520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0536" y="1"/>
            <a:ext cx="4033219" cy="3520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3082-1460-4E9C-B467-D40CA5F8CD38}" type="datetimeFigureOut">
              <a:rPr lang="en-AU" smtClean="0"/>
              <a:t>27/02/2017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67864"/>
            <a:ext cx="4033219" cy="3520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0536" y="6667864"/>
            <a:ext cx="4033219" cy="3520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6913-8EE9-49DE-813D-0518616B46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42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2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5" y="0"/>
            <a:ext cx="4032568" cy="352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67527-BEAC-4F36-B001-8867F2EA1279}" type="datetimeFigureOut">
              <a:rPr lang="en-AU" smtClean="0"/>
              <a:t>27/02/2017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5950" cy="2368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78340"/>
            <a:ext cx="7444740" cy="2764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2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5" y="6667711"/>
            <a:ext cx="4032568" cy="352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7E92-2EF6-4304-A922-2D7AA48698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54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9847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Mito:</a:t>
            </a:r>
            <a:r>
              <a:rPr lang="en-AU" baseline="0" dirty="0"/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Mayoria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feto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sira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hetan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violénsia</a:t>
            </a:r>
            <a:r>
              <a:rPr lang="en-AU" strike="noStrike" dirty="0">
                <a:solidFill>
                  <a:srgbClr val="FF0000"/>
                </a:solidFill>
              </a:rPr>
              <a:t> f</a:t>
            </a:r>
            <a:r>
              <a:rPr lang="en-US" strike="noStrike" dirty="0">
                <a:solidFill>
                  <a:srgbClr val="FF0000"/>
                </a:solidFill>
              </a:rPr>
              <a:t>í</a:t>
            </a:r>
            <a:r>
              <a:rPr lang="en-AU" strike="noStrike" dirty="0" err="1">
                <a:solidFill>
                  <a:srgbClr val="FF0000"/>
                </a:solidFill>
              </a:rPr>
              <a:t>zika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deit</a:t>
            </a:r>
            <a:r>
              <a:rPr lang="en-AU" strike="noStrike" dirty="0">
                <a:solidFill>
                  <a:srgbClr val="FF0000"/>
                </a:solidFill>
              </a:rPr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62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means that if a victim is encouraged/forced</a:t>
            </a:r>
            <a:r>
              <a:rPr lang="en-US" baseline="0" dirty="0"/>
              <a:t> to return to live together with the perpetrator, this increases her risk of experiencing violence again.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Myth: most women experience violence only once or twice.</a:t>
            </a:r>
            <a:endParaRPr lang="en-AU" sz="1200" strike="noStrike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Feto</a:t>
            </a:r>
            <a:r>
              <a:rPr lang="en-US" dirty="0"/>
              <a:t> na’in-4 </a:t>
            </a:r>
            <a:r>
              <a:rPr lang="en-US" dirty="0" err="1"/>
              <a:t>iha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feto</a:t>
            </a:r>
            <a:r>
              <a:rPr lang="en-US" dirty="0"/>
              <a:t> na’in-5 (81%) </a:t>
            </a:r>
            <a:r>
              <a:rPr lang="en-US" dirty="0" err="1"/>
              <a:t>ne'ebé</a:t>
            </a:r>
            <a:r>
              <a:rPr lang="en-US" dirty="0"/>
              <a:t> </a:t>
            </a:r>
            <a:r>
              <a:rPr lang="en-US" dirty="0" err="1"/>
              <a:t>hetan</a:t>
            </a:r>
            <a:r>
              <a:rPr lang="en-US" dirty="0"/>
              <a:t> </a:t>
            </a:r>
            <a:r>
              <a:rPr lang="en-US" dirty="0" err="1"/>
              <a:t>violénsia</a:t>
            </a:r>
            <a:r>
              <a:rPr lang="en-US" dirty="0"/>
              <a:t> </a:t>
            </a:r>
            <a:r>
              <a:rPr lang="en-US" dirty="0" err="1"/>
              <a:t>husi</a:t>
            </a:r>
            <a:r>
              <a:rPr lang="en-US" dirty="0"/>
              <a:t> </a:t>
            </a:r>
            <a:r>
              <a:rPr lang="en-US" dirty="0" err="1"/>
              <a:t>parseiru</a:t>
            </a:r>
            <a:r>
              <a:rPr lang="en-US" dirty="0"/>
              <a:t>, </a:t>
            </a:r>
            <a:r>
              <a:rPr lang="en-US" dirty="0" err="1"/>
              <a:t>hetan</a:t>
            </a:r>
            <a:r>
              <a:rPr lang="en-US" dirty="0"/>
              <a:t> </a:t>
            </a:r>
            <a:r>
              <a:rPr lang="en-US" dirty="0" err="1"/>
              <a:t>violénsia</a:t>
            </a:r>
            <a:r>
              <a:rPr lang="en-US" dirty="0"/>
              <a:t> </a:t>
            </a:r>
            <a:r>
              <a:rPr lang="en-US" dirty="0" err="1"/>
              <a:t>ne’e</a:t>
            </a:r>
            <a:r>
              <a:rPr lang="en-US" dirty="0"/>
              <a:t> </a:t>
            </a:r>
            <a:r>
              <a:rPr lang="en-US" dirty="0" err="1"/>
              <a:t>dala</a:t>
            </a:r>
            <a:r>
              <a:rPr lang="en-US" dirty="0"/>
              <a:t> </a:t>
            </a:r>
            <a:r>
              <a:rPr lang="en-US" dirty="0" err="1"/>
              <a:t>barak</a:t>
            </a:r>
            <a:r>
              <a:rPr lang="en-US" dirty="0"/>
              <a:t>. </a:t>
            </a:r>
            <a:r>
              <a:rPr lang="en-ZA" altLang="en-US" dirty="0">
                <a:cs typeface="Arial" panose="020B0604020202020204" pitchFamily="34" charset="0"/>
              </a:rPr>
              <a:t>Can occur as an isolated act but frequently a recurring, and often progressive, pattern of abusive behaviour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2B1B9-8605-4B03-A626-F202F6D14C7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51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Mito: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Violénsia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hasoru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feto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akontese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iha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area rural no area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kiak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de’it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AU" sz="1200" strike="noStrike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629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 reason for this is that women who earn cash are challenging existing unequal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 roles around women and the domestic sphere, and women’s decision-making powers.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women gain more financial power, it can sometimes result in a backlash where men use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violence to reassert control within relationships. This does not imply that violence and gender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programing should not promote women’s economic empowerment, but rather that it needs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work alongside broader efforts to transform inequitable gender relations. This includes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addressing dominant models of masculinity that emphasize men as breadwinners and other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restrictive gender norms.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2B1B9-8605-4B03-A626-F202F6D14C7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567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Myth: rape and sexual assault occur</a:t>
            </a:r>
            <a:r>
              <a:rPr lang="en-US" baseline="0" dirty="0"/>
              <a:t> because of what a woman is wearing.</a:t>
            </a:r>
            <a:endParaRPr lang="en-AU" strike="noStrike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9764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trike="noStrike" dirty="0">
                <a:solidFill>
                  <a:schemeClr val="tx1"/>
                </a:solidFill>
              </a:rPr>
              <a:t>Myth</a:t>
            </a:r>
            <a:r>
              <a:rPr lang="en-AU" strike="noStrike" baseline="0" dirty="0">
                <a:solidFill>
                  <a:schemeClr val="tx1"/>
                </a:solidFill>
              </a:rPr>
              <a:t>: If a man marries the girl that he raped then it’s not rape</a:t>
            </a:r>
            <a:r>
              <a:rPr lang="en-AU" strike="noStrike" dirty="0">
                <a:solidFill>
                  <a:srgbClr val="FF0000"/>
                </a:solidFill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trike="noStrike" dirty="0">
                <a:solidFill>
                  <a:srgbClr val="FF0000"/>
                </a:solidFill>
              </a:rPr>
              <a:t>Early</a:t>
            </a:r>
            <a:r>
              <a:rPr lang="en-AU" strike="noStrike" baseline="0" dirty="0">
                <a:solidFill>
                  <a:srgbClr val="FF0000"/>
                </a:solidFill>
              </a:rPr>
              <a:t> marriage is very common.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trike="noStrike" baseline="0" dirty="0">
                <a:solidFill>
                  <a:srgbClr val="FF0000"/>
                </a:solidFill>
              </a:rPr>
              <a:t>Child development is not very well understood. </a:t>
            </a:r>
            <a:endParaRPr lang="en-AU" strike="noStrike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089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trike="noStrike" dirty="0">
                <a:solidFill>
                  <a:srgbClr val="FF0000"/>
                </a:solidFill>
              </a:rPr>
              <a:t>Mito: Se </a:t>
            </a:r>
            <a:r>
              <a:rPr lang="en-AU" strike="noStrike" dirty="0" err="1">
                <a:solidFill>
                  <a:srgbClr val="FF0000"/>
                </a:solidFill>
              </a:rPr>
              <a:t>vitima</a:t>
            </a:r>
            <a:r>
              <a:rPr lang="en-AU" strike="noStrike" dirty="0">
                <a:solidFill>
                  <a:srgbClr val="FF0000"/>
                </a:solidFill>
              </a:rPr>
              <a:t> no mane </a:t>
            </a:r>
            <a:r>
              <a:rPr lang="en-AU" strike="noStrike" dirty="0" err="1">
                <a:solidFill>
                  <a:srgbClr val="FF0000"/>
                </a:solidFill>
              </a:rPr>
              <a:t>ikus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mai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kaben</a:t>
            </a:r>
            <a:r>
              <a:rPr lang="en-US" strike="noStrike" dirty="0">
                <a:solidFill>
                  <a:srgbClr val="FF0000"/>
                </a:solidFill>
              </a:rPr>
              <a:t>, </a:t>
            </a:r>
            <a:r>
              <a:rPr lang="en-AU" strike="noStrike" dirty="0" err="1">
                <a:solidFill>
                  <a:srgbClr val="FF0000"/>
                </a:solidFill>
              </a:rPr>
              <a:t>ne’e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rezolusaun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di’ak</a:t>
            </a:r>
            <a:r>
              <a:rPr lang="en-AU" strike="noStrike" dirty="0">
                <a:solidFill>
                  <a:srgbClr val="FF0000"/>
                </a:solidFill>
              </a:rPr>
              <a:t>;</a:t>
            </a:r>
            <a:r>
              <a:rPr lang="en-AU" strike="noStrike" baseline="0" dirty="0">
                <a:solidFill>
                  <a:srgbClr val="FF0000"/>
                </a:solidFill>
              </a:rPr>
              <a:t> </a:t>
            </a:r>
            <a:r>
              <a:rPr lang="en-AU" strike="noStrike" dirty="0">
                <a:solidFill>
                  <a:srgbClr val="FF0000"/>
                </a:solidFill>
              </a:rPr>
              <a:t>Se mane </a:t>
            </a:r>
            <a:r>
              <a:rPr lang="en-AU" strike="noStrike" dirty="0" err="1">
                <a:solidFill>
                  <a:srgbClr val="FF0000"/>
                </a:solidFill>
              </a:rPr>
              <a:t>selu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kompensasaun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ba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vitima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nia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familia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ne’e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rezolusaun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di’ak</a:t>
            </a:r>
            <a:endParaRPr lang="en-US" strike="noStrike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30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Mito: </a:t>
            </a:r>
            <a:r>
              <a:rPr lang="en-US" strike="noStrike" dirty="0" err="1">
                <a:solidFill>
                  <a:srgbClr val="FF0000"/>
                </a:solidFill>
              </a:rPr>
              <a:t>Iha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maioria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kazu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violénsia</a:t>
            </a:r>
            <a:r>
              <a:rPr lang="en-US" strike="noStrike" dirty="0">
                <a:solidFill>
                  <a:srgbClr val="FF0000"/>
                </a:solidFill>
              </a:rPr>
              <a:t>, </a:t>
            </a:r>
            <a:r>
              <a:rPr lang="en-US" strike="noStrike" dirty="0" err="1">
                <a:solidFill>
                  <a:srgbClr val="FF0000"/>
                </a:solidFill>
              </a:rPr>
              <a:t>inkliu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violasaun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seksuál</a:t>
            </a:r>
            <a:r>
              <a:rPr lang="en-US" strike="noStrike" dirty="0">
                <a:solidFill>
                  <a:srgbClr val="FF0000"/>
                </a:solidFill>
              </a:rPr>
              <a:t>, </a:t>
            </a:r>
            <a:r>
              <a:rPr lang="en-US" strike="noStrike" dirty="0" err="1">
                <a:solidFill>
                  <a:srgbClr val="FF0000"/>
                </a:solidFill>
              </a:rPr>
              <a:t>vitima</a:t>
            </a:r>
            <a:r>
              <a:rPr lang="en-US" strike="noStrike" dirty="0">
                <a:solidFill>
                  <a:srgbClr val="FF0000"/>
                </a:solidFill>
              </a:rPr>
              <a:t> la </a:t>
            </a:r>
            <a:r>
              <a:rPr lang="en-AU" strike="noStrike" dirty="0" err="1">
                <a:solidFill>
                  <a:srgbClr val="FF0000"/>
                </a:solidFill>
              </a:rPr>
              <a:t>hatene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ka</a:t>
            </a:r>
            <a:r>
              <a:rPr lang="en-AU" strike="noStrike" dirty="0">
                <a:solidFill>
                  <a:srgbClr val="FF0000"/>
                </a:solidFill>
              </a:rPr>
              <a:t> la </a:t>
            </a:r>
            <a:r>
              <a:rPr lang="en-AU" strike="noStrike" dirty="0" err="1">
                <a:solidFill>
                  <a:srgbClr val="FF0000"/>
                </a:solidFill>
              </a:rPr>
              <a:t>koñese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perpetradór</a:t>
            </a:r>
            <a:endParaRPr lang="en-AU" strike="noStrike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834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Violensia</a:t>
            </a:r>
            <a:r>
              <a:rPr lang="en-AU" dirty="0"/>
              <a:t> </a:t>
            </a:r>
            <a:r>
              <a:rPr lang="en-AU" dirty="0" err="1"/>
              <a:t>domestika</a:t>
            </a:r>
            <a:r>
              <a:rPr lang="en-AU" dirty="0"/>
              <a:t> </a:t>
            </a:r>
            <a:r>
              <a:rPr lang="en-AU" dirty="0" err="1"/>
              <a:t>mak</a:t>
            </a:r>
            <a:r>
              <a:rPr lang="en-AU" dirty="0"/>
              <a:t> </a:t>
            </a:r>
            <a:r>
              <a:rPr lang="en-AU" dirty="0" err="1"/>
              <a:t>krimi</a:t>
            </a:r>
            <a:r>
              <a:rPr lang="en-AU" dirty="0"/>
              <a:t> </a:t>
            </a:r>
            <a:r>
              <a:rPr lang="en-AU" dirty="0" err="1"/>
              <a:t>publiku</a:t>
            </a:r>
            <a:r>
              <a:rPr lang="en-AU" dirty="0"/>
              <a:t>. </a:t>
            </a:r>
            <a:r>
              <a:rPr lang="en-AU" dirty="0" err="1"/>
              <a:t>Krimi</a:t>
            </a:r>
            <a:r>
              <a:rPr lang="en-AU" baseline="0" dirty="0"/>
              <a:t> </a:t>
            </a:r>
            <a:r>
              <a:rPr lang="en-AU" baseline="0" dirty="0" err="1"/>
              <a:t>publiku</a:t>
            </a:r>
            <a:r>
              <a:rPr lang="en-AU" baseline="0" dirty="0"/>
              <a:t> </a:t>
            </a:r>
            <a:r>
              <a:rPr lang="en-AU" baseline="0" dirty="0" err="1"/>
              <a:t>tenke</a:t>
            </a:r>
            <a:r>
              <a:rPr lang="en-AU" baseline="0" dirty="0"/>
              <a:t> </a:t>
            </a:r>
            <a:r>
              <a:rPr lang="en-AU" baseline="0" dirty="0" err="1"/>
              <a:t>akontese</a:t>
            </a:r>
            <a:r>
              <a:rPr lang="en-AU" baseline="0" dirty="0"/>
              <a:t> </a:t>
            </a:r>
            <a:r>
              <a:rPr lang="en-AU" baseline="0" dirty="0" err="1"/>
              <a:t>iha</a:t>
            </a:r>
            <a:r>
              <a:rPr lang="en-AU" baseline="0" dirty="0"/>
              <a:t> </a:t>
            </a:r>
            <a:r>
              <a:rPr lang="en-AU" baseline="0" dirty="0" err="1"/>
              <a:t>fatin</a:t>
            </a:r>
            <a:r>
              <a:rPr lang="en-AU" baseline="0" dirty="0"/>
              <a:t> </a:t>
            </a:r>
            <a:r>
              <a:rPr lang="en-AU" baseline="0" dirty="0" err="1"/>
              <a:t>publiku</a:t>
            </a:r>
            <a:r>
              <a:rPr lang="en-AU" baseline="0" dirty="0"/>
              <a:t> </a:t>
            </a:r>
            <a:r>
              <a:rPr lang="en-AU" baseline="0" dirty="0" err="1"/>
              <a:t>ka</a:t>
            </a:r>
            <a:r>
              <a:rPr lang="en-AU" baseline="0" dirty="0"/>
              <a:t> </a:t>
            </a:r>
            <a:r>
              <a:rPr lang="en-AU" baseline="0" dirty="0" err="1"/>
              <a:t>lae</a:t>
            </a:r>
            <a:r>
              <a:rPr lang="en-AU" baseline="0" dirty="0"/>
              <a:t>?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883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Mito:</a:t>
            </a:r>
            <a:r>
              <a:rPr lang="en-AU" baseline="0" dirty="0"/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Maioria</a:t>
            </a:r>
            <a:r>
              <a:rPr lang="en-AU" strike="noStrike" dirty="0">
                <a:solidFill>
                  <a:srgbClr val="FF0000"/>
                </a:solidFill>
              </a:rPr>
              <a:t> mane </a:t>
            </a:r>
            <a:r>
              <a:rPr lang="en-AU" strike="noStrike" dirty="0" err="1">
                <a:solidFill>
                  <a:srgbClr val="FF0000"/>
                </a:solidFill>
              </a:rPr>
              <a:t>ne’ebe</a:t>
            </a:r>
            <a:r>
              <a:rPr lang="en-AU" strike="noStrike" dirty="0">
                <a:solidFill>
                  <a:srgbClr val="FF0000"/>
                </a:solidFill>
              </a:rPr>
              <a:t> halo </a:t>
            </a:r>
            <a:r>
              <a:rPr lang="en-AU" strike="noStrike" dirty="0" err="1">
                <a:solidFill>
                  <a:srgbClr val="FF0000"/>
                </a:solidFill>
              </a:rPr>
              <a:t>violasaun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seksual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kontra</a:t>
            </a:r>
            <a:r>
              <a:rPr lang="en-AU" strike="noStrike" dirty="0">
                <a:solidFill>
                  <a:srgbClr val="FF0000"/>
                </a:solidFill>
              </a:rPr>
              <a:t> </a:t>
            </a:r>
            <a:r>
              <a:rPr lang="en-AU" strike="noStrike" dirty="0" err="1">
                <a:solidFill>
                  <a:srgbClr val="FF0000"/>
                </a:solidFill>
              </a:rPr>
              <a:t>feto</a:t>
            </a:r>
            <a:r>
              <a:rPr lang="en-AU" strike="noStrike" dirty="0">
                <a:solidFill>
                  <a:srgbClr val="FF0000"/>
                </a:solidFill>
              </a:rPr>
              <a:t> tama </a:t>
            </a:r>
            <a:r>
              <a:rPr lang="en-AU" strike="noStrike" dirty="0" err="1">
                <a:solidFill>
                  <a:srgbClr val="FF0000"/>
                </a:solidFill>
              </a:rPr>
              <a:t>komarka</a:t>
            </a:r>
            <a:r>
              <a:rPr lang="en-AU" strike="noStrike" dirty="0">
                <a:solidFill>
                  <a:srgbClr val="FF0000"/>
                </a:solidFill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85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739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Mito: </a:t>
            </a:r>
            <a:r>
              <a:rPr lang="en-US" altLang="en-US" strike="noStrike" dirty="0">
                <a:solidFill>
                  <a:srgbClr val="FF0000"/>
                </a:solidFill>
                <a:cs typeface="Arial" panose="020B0604020202020204" pitchFamily="34" charset="0"/>
              </a:rPr>
              <a:t>Mane </a:t>
            </a:r>
            <a:r>
              <a:rPr lang="en-US" altLang="en-US" strike="noStrike" dirty="0" err="1">
                <a:solidFill>
                  <a:srgbClr val="FF0000"/>
                </a:solidFill>
                <a:cs typeface="Arial" panose="020B0604020202020204" pitchFamily="34" charset="0"/>
              </a:rPr>
              <a:t>hotu-hotu</a:t>
            </a:r>
            <a:r>
              <a:rPr lang="en-US" altLang="en-US" strike="noStrike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trike="noStrike" dirty="0" err="1">
                <a:solidFill>
                  <a:srgbClr val="FF0000"/>
                </a:solidFill>
                <a:cs typeface="Arial" panose="020B0604020202020204" pitchFamily="34" charset="0"/>
              </a:rPr>
              <a:t>uza</a:t>
            </a:r>
            <a:r>
              <a:rPr lang="en-US" altLang="en-US" strike="noStrike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violénsia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hasoru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feto</a:t>
            </a:r>
            <a:r>
              <a:rPr lang="en-US" altLang="en-US" strike="noStrike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strike="noStrike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754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SzTx/>
            </a:pPr>
            <a:r>
              <a:rPr lang="en-AU" dirty="0"/>
              <a:t>Mito: </a:t>
            </a:r>
            <a:r>
              <a:rPr lang="en-US" strike="noStrike" dirty="0" err="1">
                <a:solidFill>
                  <a:srgbClr val="FF0000"/>
                </a:solidFill>
              </a:rPr>
              <a:t>Husi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tempu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uluk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to’o</a:t>
            </a:r>
            <a:r>
              <a:rPr lang="en-US" strike="noStrike" dirty="0">
                <a:solidFill>
                  <a:srgbClr val="FF0000"/>
                </a:solidFill>
              </a:rPr>
              <a:t> agora, </a:t>
            </a:r>
            <a:r>
              <a:rPr lang="en-US" strike="noStrike" dirty="0" err="1">
                <a:solidFill>
                  <a:srgbClr val="FF0000"/>
                </a:solidFill>
              </a:rPr>
              <a:t>violénsia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hasoru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feto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sempre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akontese</a:t>
            </a:r>
            <a:r>
              <a:rPr lang="en-US" strike="noStrike" dirty="0">
                <a:solidFill>
                  <a:srgbClr val="FF0000"/>
                </a:solidFill>
              </a:rPr>
              <a:t>, </a:t>
            </a:r>
            <a:r>
              <a:rPr lang="en-US" strike="noStrike" dirty="0" err="1">
                <a:solidFill>
                  <a:srgbClr val="FF0000"/>
                </a:solidFill>
              </a:rPr>
              <a:t>entaun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violénsia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hasoru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feto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ne’e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buat</a:t>
            </a:r>
            <a:r>
              <a:rPr lang="en-US" strike="noStrike" dirty="0">
                <a:solidFill>
                  <a:srgbClr val="FF0000"/>
                </a:solidFill>
              </a:rPr>
              <a:t> natural, </a:t>
            </a:r>
            <a:r>
              <a:rPr lang="en-US" strike="noStrike" dirty="0" err="1">
                <a:solidFill>
                  <a:srgbClr val="FF0000"/>
                </a:solidFill>
              </a:rPr>
              <a:t>buat</a:t>
            </a:r>
            <a:r>
              <a:rPr lang="en-US" strike="noStrike" dirty="0">
                <a:solidFill>
                  <a:srgbClr val="FF0000"/>
                </a:solidFill>
              </a:rPr>
              <a:t> la </a:t>
            </a:r>
            <a:r>
              <a:rPr lang="en-US" strike="noStrike" dirty="0" err="1">
                <a:solidFill>
                  <a:srgbClr val="FF0000"/>
                </a:solidFill>
              </a:rPr>
              <a:t>bele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muda</a:t>
            </a:r>
            <a:endParaRPr lang="en-US" strike="noStrike" dirty="0">
              <a:solidFill>
                <a:srgbClr val="FF0000"/>
              </a:solidFill>
            </a:endParaRPr>
          </a:p>
          <a:p>
            <a:pPr algn="just">
              <a:buSzTx/>
            </a:pPr>
            <a:endParaRPr lang="en-US" altLang="en-US" dirty="0"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199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>
                <a:solidFill>
                  <a:srgbClr val="FF0000"/>
                </a:solidFill>
              </a:rPr>
              <a:t>Mito:</a:t>
            </a:r>
            <a:r>
              <a:rPr lang="en-US" strike="noStrike" baseline="0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Violénsia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hasoru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feto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akontese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AU" altLang="en-US" strike="noStrike" dirty="0" err="1">
                <a:solidFill>
                  <a:srgbClr val="FF0000"/>
                </a:solidFill>
                <a:cs typeface="Arial" panose="020B0604020202020204" pitchFamily="34" charset="0"/>
              </a:rPr>
              <a:t>prinsip</a:t>
            </a:r>
            <a:r>
              <a:rPr lang="en-US" strike="noStrike" dirty="0" err="1">
                <a:solidFill>
                  <a:srgbClr val="FF0000"/>
                </a:solidFill>
              </a:rPr>
              <a:t>álmente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tanba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feto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sira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nia</a:t>
            </a:r>
            <a:r>
              <a:rPr lang="en-US" strike="noStrike" dirty="0">
                <a:solidFill>
                  <a:srgbClr val="FF0000"/>
                </a:solidFill>
              </a:rPr>
              <a:t> </a:t>
            </a:r>
            <a:r>
              <a:rPr lang="en-US" strike="noStrike" dirty="0" err="1">
                <a:solidFill>
                  <a:srgbClr val="FF0000"/>
                </a:solidFill>
              </a:rPr>
              <a:t>hahalok</a:t>
            </a:r>
            <a:endParaRPr lang="en-AU" strike="noStrike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949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691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113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508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250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73713" y="650875"/>
            <a:ext cx="2336800" cy="17526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48718" y="2501805"/>
            <a:ext cx="10789704" cy="204693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39592" y="4937724"/>
            <a:ext cx="5844422" cy="2608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87E92-2EF6-4304-A922-2D7AA4869867}" type="slidenum"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062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73713" y="650875"/>
            <a:ext cx="2336800" cy="17526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48718" y="2501805"/>
            <a:ext cx="10789704" cy="204693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39592" y="4937724"/>
            <a:ext cx="5844422" cy="2608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87E92-2EF6-4304-A922-2D7AA4869867}" type="slidenum"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594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73713" y="650875"/>
            <a:ext cx="2336800" cy="17526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48718" y="2501805"/>
            <a:ext cx="10789704" cy="204693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39592" y="4937724"/>
            <a:ext cx="5844422" cy="2608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87E92-2EF6-4304-A922-2D7AA4869867}" type="slidenum"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49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374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73713" y="650875"/>
            <a:ext cx="2336800" cy="17526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48718" y="2501805"/>
            <a:ext cx="10789704" cy="204693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39592" y="4937724"/>
            <a:ext cx="5844422" cy="2608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87E92-2EF6-4304-A922-2D7AA4869867}" type="slidenum"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478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73713" y="650875"/>
            <a:ext cx="2336800" cy="17526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48718" y="2501805"/>
            <a:ext cx="10789704" cy="204693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39592" y="4937724"/>
            <a:ext cx="5844422" cy="2608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87E92-2EF6-4304-A922-2D7AA4869867}" type="slidenum"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118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73713" y="650875"/>
            <a:ext cx="2336800" cy="17526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48718" y="2501805"/>
            <a:ext cx="10789704" cy="204693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39592" y="4937724"/>
            <a:ext cx="5844422" cy="2608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87E92-2EF6-4304-A922-2D7AA4869867}" type="slidenum"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96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73713" y="650875"/>
            <a:ext cx="2336800" cy="17526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48718" y="2501805"/>
            <a:ext cx="10789704" cy="204693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39592" y="4937724"/>
            <a:ext cx="5844422" cy="2608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387E92-2EF6-4304-A922-2D7AA4869867}" type="slidenum"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34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320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4299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Violence against women is learned </a:t>
            </a:r>
            <a:r>
              <a:rPr lang="en-US" altLang="en-US" sz="3200" dirty="0" err="1"/>
              <a:t>behaviour</a:t>
            </a:r>
            <a:r>
              <a:rPr lang="en-US" altLang="en-US" sz="3200" dirty="0"/>
              <a:t>:</a:t>
            </a:r>
          </a:p>
          <a:p>
            <a:pPr marL="1027113" lvl="1" indent="-569913"/>
            <a:r>
              <a:rPr lang="en-US" altLang="en-US" sz="3200" dirty="0"/>
              <a:t>learned through observation</a:t>
            </a:r>
          </a:p>
          <a:p>
            <a:pPr marL="1027113" lvl="1" indent="-569913"/>
            <a:r>
              <a:rPr lang="en-US" altLang="en-US" sz="3200" dirty="0"/>
              <a:t>learned through personal experience</a:t>
            </a:r>
          </a:p>
          <a:p>
            <a:pPr marL="1027113" lvl="1" indent="-569913"/>
            <a:r>
              <a:rPr lang="en-US" altLang="en-US" sz="3200" dirty="0"/>
              <a:t>learned in culture </a:t>
            </a:r>
          </a:p>
          <a:p>
            <a:pPr marL="1027113" lvl="1" indent="-569913"/>
            <a:r>
              <a:rPr lang="en-US" altLang="en-US" sz="3200" dirty="0"/>
              <a:t>learned in family</a:t>
            </a:r>
          </a:p>
          <a:p>
            <a:pPr marL="1027113" lvl="1" indent="-569913"/>
            <a:r>
              <a:rPr lang="en-US" altLang="en-US" sz="3200" dirty="0"/>
              <a:t>learned in communities, schools, friends, etc.</a:t>
            </a:r>
            <a:r>
              <a:rPr lang="en-US" altLang="en-US" sz="3200" b="1" dirty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269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Power Walk optional</a:t>
            </a:r>
            <a:r>
              <a:rPr lang="en-AU" baseline="0" dirty="0"/>
              <a:t> here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7629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3022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Men use of violence, women accept this as normal, shame, victims bears  responsibility…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63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This</a:t>
            </a:r>
            <a:r>
              <a:rPr lang="en-AU" baseline="0" dirty="0"/>
              <a:t> violence was more common in urban areas than in rural areas and more common in the capital municipality, Dili, than in other municipalities. </a:t>
            </a:r>
            <a:r>
              <a:rPr lang="en-US" dirty="0"/>
              <a:t>Women aged between 15-19 years were at the greatest risk of experiencing </a:t>
            </a:r>
            <a:r>
              <a:rPr lang="en-US" u="sng" dirty="0"/>
              <a:t>current</a:t>
            </a:r>
            <a:r>
              <a:rPr lang="en-US" dirty="0"/>
              <a:t> physical and/or sexual partner violence, suggesting that violence often starts early in marriage.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2B1B9-8605-4B03-A626-F202F6D14C7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5402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Open support for </a:t>
            </a:r>
            <a:r>
              <a:rPr lang="en-US" altLang="en-US" sz="1200" dirty="0" err="1">
                <a:latin typeface="Arial" panose="020B0604020202020204" pitchFamily="34" charset="0"/>
              </a:rPr>
              <a:t>vaw</a:t>
            </a:r>
            <a:r>
              <a:rPr lang="en-US" altLang="en-US" sz="1200" dirty="0">
                <a:latin typeface="Arial" panose="020B0604020202020204" pitchFamily="34" charset="0"/>
              </a:rPr>
              <a:t>, acceptance of </a:t>
            </a:r>
            <a:r>
              <a:rPr lang="en-US" altLang="en-US" sz="1200" dirty="0" err="1">
                <a:latin typeface="Arial" panose="020B0604020202020204" pitchFamily="34" charset="0"/>
              </a:rPr>
              <a:t>vaw</a:t>
            </a:r>
            <a:r>
              <a:rPr lang="en-US" altLang="en-US" sz="1200" dirty="0">
                <a:latin typeface="Arial" panose="020B0604020202020204" pitchFamily="34" charset="0"/>
              </a:rPr>
              <a:t>, high conflict in relationships,…lack</a:t>
            </a:r>
            <a:r>
              <a:rPr lang="en-US" altLang="en-US" sz="1200" baseline="0" dirty="0">
                <a:latin typeface="Arial" panose="020B0604020202020204" pitchFamily="34" charset="0"/>
              </a:rPr>
              <a:t> of family support for victims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6765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Atitude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sosiál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ne'ebé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violénsia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hasoru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en-US" sz="1200" dirty="0">
                <a:latin typeface="Arial" panose="020B0604020202020204" pitchFamily="34" charset="0"/>
              </a:rPr>
              <a:t>Lack of response from justice sector</a:t>
            </a:r>
            <a:r>
              <a:rPr lang="en-US" altLang="en-US" sz="1200" baseline="0" dirty="0">
                <a:latin typeface="Arial" panose="020B0604020202020204" pitchFamily="34" charset="0"/>
              </a:rPr>
              <a:t> and health</a:t>
            </a:r>
            <a:r>
              <a:rPr lang="en-US" altLang="en-US" sz="1200" dirty="0">
                <a:latin typeface="Arial" panose="020B0604020202020204" pitchFamily="34" charset="0"/>
              </a:rPr>
              <a:t>, people don</a:t>
            </a:r>
            <a:r>
              <a:rPr lang="fr-FR" altLang="en-US" sz="1200" dirty="0">
                <a:latin typeface="Arial" panose="020B0604020202020204" pitchFamily="34" charset="0"/>
              </a:rPr>
              <a:t>’</a:t>
            </a:r>
            <a:r>
              <a:rPr lang="en-US" altLang="ja-JP" sz="1200" dirty="0">
                <a:latin typeface="Arial" panose="020B0604020202020204" pitchFamily="34" charset="0"/>
              </a:rPr>
              <a:t>t intervene, excuses, community violence…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2646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Deprioritizing of VAW, denial, dominance of male leadership, lack of political will, lack of funding, laws not implemented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6228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2286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b="1" dirty="0"/>
              <a:t>Individual: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personal commitment to take a stand against violence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 on your own use of power in relationships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violence that you experience or witness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 yourself about referral services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Interpersonal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equitable and respectful relationships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skills-building in non-violent communication in relationships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nurturing, violence-free family environments; Family and close friends are supportive of victims,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intervene to stop violence in their family.</a:t>
            </a:r>
          </a:p>
          <a:p>
            <a:pPr lvl="0"/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community norms around acceptance of violence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supportive and non-judgmental environment for women to report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nurturing, violence-free school environments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community-led initiatives to end violence against women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social norms to enable gender equity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 legal sector response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 social gender norms to promote non-violent masculinities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funding and capacity of health sector response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 cross-sectoral political will to address violence against women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Enact comprehensive sexual education curriculum focused on consent and respect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3411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Learn about the </a:t>
            </a:r>
            <a:r>
              <a:rPr lang="en-AU" baseline="0" dirty="0" err="1"/>
              <a:t>Rede</a:t>
            </a:r>
            <a:r>
              <a:rPr lang="en-AU" baseline="0" dirty="0"/>
              <a:t> </a:t>
            </a:r>
            <a:r>
              <a:rPr lang="en-AU" baseline="0" dirty="0" err="1"/>
              <a:t>Referal</a:t>
            </a:r>
            <a:r>
              <a:rPr lang="en-AU" baseline="0" dirty="0"/>
              <a:t> process and the phone numbers in my District so that I am ready to provide advice to anyone who needs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Respect women and men equally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Be</a:t>
            </a:r>
            <a:r>
              <a:rPr lang="en-AU" baseline="0" dirty="0"/>
              <a:t> aware of my own behaviour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955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Treat everyone in my</a:t>
            </a:r>
            <a:r>
              <a:rPr lang="en-AU" baseline="0" dirty="0"/>
              <a:t> family the same, regardless of gender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Never use violence in my family, no matter what the context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Make a roster to share housework in my family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Make decisions together with my wife/husband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Speak out if my family members say or do something that promotes inequality or violence</a:t>
            </a:r>
            <a:endParaRPr lang="en-AU" dirty="0"/>
          </a:p>
          <a:p>
            <a:pPr lvl="0"/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2228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Organise community discussions</a:t>
            </a:r>
            <a:r>
              <a:rPr lang="en-AU" baseline="0" dirty="0"/>
              <a:t> about gender equality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Speak out when I hear/know about violence in my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Make sure that the </a:t>
            </a:r>
            <a:r>
              <a:rPr lang="en-AU" baseline="0" dirty="0" err="1"/>
              <a:t>Rede</a:t>
            </a:r>
            <a:r>
              <a:rPr lang="en-AU" baseline="0" dirty="0"/>
              <a:t> </a:t>
            </a:r>
            <a:r>
              <a:rPr lang="en-AU" baseline="0" dirty="0" err="1"/>
              <a:t>Referal</a:t>
            </a:r>
            <a:r>
              <a:rPr lang="en-AU" baseline="0" dirty="0"/>
              <a:t> information is clearly posted in a public location in my </a:t>
            </a:r>
            <a:r>
              <a:rPr lang="en-AU" baseline="0" dirty="0" err="1"/>
              <a:t>suku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719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/>
              <a:t>Iha</a:t>
            </a:r>
            <a:r>
              <a:rPr lang="en-AU" dirty="0"/>
              <a:t> </a:t>
            </a:r>
            <a:r>
              <a:rPr lang="en-AU" dirty="0" err="1"/>
              <a:t>elesaun</a:t>
            </a:r>
            <a:r>
              <a:rPr lang="en-AU" dirty="0"/>
              <a:t>, </a:t>
            </a:r>
            <a:r>
              <a:rPr lang="en-AU" dirty="0" err="1"/>
              <a:t>bele</a:t>
            </a:r>
            <a:r>
              <a:rPr lang="en-AU" dirty="0"/>
              <a:t> </a:t>
            </a:r>
            <a:r>
              <a:rPr lang="en-AU" dirty="0" err="1"/>
              <a:t>vota</a:t>
            </a:r>
            <a:r>
              <a:rPr lang="en-AU" dirty="0"/>
              <a:t> </a:t>
            </a:r>
            <a:r>
              <a:rPr lang="en-AU" dirty="0" err="1"/>
              <a:t>ba</a:t>
            </a:r>
            <a:r>
              <a:rPr lang="en-AU" baseline="0" dirty="0"/>
              <a:t> </a:t>
            </a:r>
            <a:r>
              <a:rPr lang="en-AU" baseline="0" dirty="0" err="1"/>
              <a:t>kandidatu</a:t>
            </a:r>
            <a:r>
              <a:rPr lang="en-AU" baseline="0" dirty="0"/>
              <a:t> </a:t>
            </a:r>
            <a:r>
              <a:rPr lang="en-AU" baseline="0" dirty="0" err="1"/>
              <a:t>ne’ebe</a:t>
            </a:r>
            <a:r>
              <a:rPr lang="en-AU" baseline="0" dirty="0"/>
              <a:t> </a:t>
            </a:r>
            <a:r>
              <a:rPr lang="en-AU" baseline="0" dirty="0" err="1"/>
              <a:t>soporta</a:t>
            </a:r>
            <a:r>
              <a:rPr lang="en-AU" baseline="0" dirty="0"/>
              <a:t> </a:t>
            </a:r>
            <a:r>
              <a:rPr lang="en-AU" baseline="0" dirty="0" err="1"/>
              <a:t>politika</a:t>
            </a:r>
            <a:r>
              <a:rPr lang="en-AU" baseline="0" dirty="0"/>
              <a:t> </a:t>
            </a:r>
            <a:r>
              <a:rPr lang="en-AU" baseline="0" dirty="0" err="1"/>
              <a:t>di’ak</a:t>
            </a:r>
            <a:r>
              <a:rPr lang="en-AU" baseline="0" dirty="0"/>
              <a:t> </a:t>
            </a:r>
            <a:r>
              <a:rPr lang="en-AU" baseline="0" dirty="0" err="1"/>
              <a:t>ba</a:t>
            </a:r>
            <a:r>
              <a:rPr lang="en-AU" baseline="0" dirty="0"/>
              <a:t> </a:t>
            </a:r>
            <a:r>
              <a:rPr lang="en-AU" baseline="0" dirty="0" err="1"/>
              <a:t>igualdade</a:t>
            </a:r>
            <a:r>
              <a:rPr lang="en-AU" baseline="0" dirty="0"/>
              <a:t> </a:t>
            </a:r>
            <a:r>
              <a:rPr lang="en-AU" baseline="0" dirty="0" err="1"/>
              <a:t>jeneru</a:t>
            </a:r>
            <a:endParaRPr lang="en-AU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Halo </a:t>
            </a:r>
            <a:r>
              <a:rPr lang="en-AU" baseline="0" dirty="0" err="1"/>
              <a:t>advokasia</a:t>
            </a:r>
            <a:r>
              <a:rPr lang="en-AU" baseline="0" dirty="0"/>
              <a:t> </a:t>
            </a:r>
            <a:r>
              <a:rPr lang="en-AU" baseline="0" dirty="0" err="1"/>
              <a:t>ba</a:t>
            </a:r>
            <a:r>
              <a:rPr lang="en-AU" baseline="0" dirty="0"/>
              <a:t> </a:t>
            </a:r>
            <a:r>
              <a:rPr lang="en-AU" baseline="0" dirty="0" err="1"/>
              <a:t>gobiernu</a:t>
            </a:r>
            <a:r>
              <a:rPr lang="en-AU" baseline="0" dirty="0"/>
              <a:t> </a:t>
            </a:r>
            <a:r>
              <a:rPr lang="en-AU" baseline="0" dirty="0" err="1"/>
              <a:t>atu</a:t>
            </a:r>
            <a:r>
              <a:rPr lang="en-AU" baseline="0" dirty="0"/>
              <a:t> </a:t>
            </a:r>
            <a:r>
              <a:rPr lang="en-AU" baseline="0" dirty="0" err="1"/>
              <a:t>aloka</a:t>
            </a:r>
            <a:r>
              <a:rPr lang="en-AU" baseline="0" dirty="0"/>
              <a:t> </a:t>
            </a:r>
            <a:r>
              <a:rPr lang="en-AU" baseline="0" dirty="0" err="1"/>
              <a:t>fondos</a:t>
            </a:r>
            <a:r>
              <a:rPr lang="en-AU" baseline="0" dirty="0"/>
              <a:t> </a:t>
            </a:r>
            <a:r>
              <a:rPr lang="en-AU" baseline="0" dirty="0" err="1"/>
              <a:t>barak</a:t>
            </a:r>
            <a:r>
              <a:rPr lang="en-AU" baseline="0" dirty="0"/>
              <a:t> </a:t>
            </a:r>
            <a:r>
              <a:rPr lang="en-AU" baseline="0" dirty="0" err="1"/>
              <a:t>liu</a:t>
            </a:r>
            <a:r>
              <a:rPr lang="en-AU" baseline="0" dirty="0"/>
              <a:t> </a:t>
            </a:r>
            <a:r>
              <a:rPr lang="en-AU" baseline="0" dirty="0" err="1"/>
              <a:t>ba</a:t>
            </a:r>
            <a:r>
              <a:rPr lang="en-AU" baseline="0" dirty="0"/>
              <a:t> </a:t>
            </a:r>
            <a:r>
              <a:rPr lang="en-AU" baseline="0" dirty="0" err="1"/>
              <a:t>soporta</a:t>
            </a:r>
            <a:r>
              <a:rPr lang="en-AU" baseline="0" dirty="0"/>
              <a:t> </a:t>
            </a:r>
            <a:r>
              <a:rPr lang="en-AU" baseline="0" dirty="0" err="1"/>
              <a:t>vitima</a:t>
            </a:r>
            <a:r>
              <a:rPr lang="en-AU" baseline="0" dirty="0"/>
              <a:t> </a:t>
            </a:r>
            <a:r>
              <a:rPr lang="en-AU" baseline="0" dirty="0" err="1"/>
              <a:t>husi</a:t>
            </a:r>
            <a:r>
              <a:rPr lang="en-AU" baseline="0" dirty="0"/>
              <a:t> </a:t>
            </a:r>
            <a:r>
              <a:rPr lang="en-AU" baseline="0" dirty="0" err="1"/>
              <a:t>violensia</a:t>
            </a:r>
            <a:endParaRPr lang="en-AU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Halo </a:t>
            </a:r>
            <a:r>
              <a:rPr lang="en-AU" baseline="0" dirty="0" err="1"/>
              <a:t>advokasia</a:t>
            </a:r>
            <a:r>
              <a:rPr lang="en-AU" baseline="0" dirty="0"/>
              <a:t> </a:t>
            </a:r>
            <a:r>
              <a:rPr lang="en-AU" baseline="0" dirty="0" err="1"/>
              <a:t>ba</a:t>
            </a:r>
            <a:r>
              <a:rPr lang="en-AU" baseline="0" dirty="0"/>
              <a:t> </a:t>
            </a:r>
            <a:r>
              <a:rPr lang="en-AU" baseline="0" dirty="0" err="1"/>
              <a:t>seitor</a:t>
            </a:r>
            <a:r>
              <a:rPr lang="en-AU" baseline="0" dirty="0"/>
              <a:t> </a:t>
            </a:r>
            <a:r>
              <a:rPr lang="en-AU" baseline="0" dirty="0" err="1"/>
              <a:t>judisial</a:t>
            </a:r>
            <a:r>
              <a:rPr lang="en-AU" baseline="0" dirty="0"/>
              <a:t> </a:t>
            </a:r>
            <a:r>
              <a:rPr lang="en-AU" baseline="0" dirty="0" err="1"/>
              <a:t>atu</a:t>
            </a:r>
            <a:r>
              <a:rPr lang="en-AU" baseline="0" dirty="0"/>
              <a:t> </a:t>
            </a:r>
            <a:r>
              <a:rPr lang="en-AU" baseline="0" dirty="0" err="1"/>
              <a:t>aumenta</a:t>
            </a:r>
            <a:r>
              <a:rPr lang="en-AU" baseline="0" dirty="0"/>
              <a:t> </a:t>
            </a:r>
            <a:r>
              <a:rPr lang="en-AU" baseline="0" dirty="0" err="1"/>
              <a:t>implementasaun</a:t>
            </a:r>
            <a:r>
              <a:rPr lang="en-AU" baseline="0" dirty="0"/>
              <a:t> lei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/>
              <a:t>Partisipa</a:t>
            </a:r>
            <a:r>
              <a:rPr lang="en-AU" baseline="0" dirty="0"/>
              <a:t> </a:t>
            </a:r>
            <a:r>
              <a:rPr lang="en-AU" baseline="0" dirty="0" err="1"/>
              <a:t>iha</a:t>
            </a:r>
            <a:r>
              <a:rPr lang="en-AU" baseline="0" dirty="0"/>
              <a:t> </a:t>
            </a:r>
            <a:r>
              <a:rPr lang="en-AU" baseline="0" dirty="0" err="1"/>
              <a:t>atividade</a:t>
            </a:r>
            <a:r>
              <a:rPr lang="en-AU" baseline="0" dirty="0"/>
              <a:t> </a:t>
            </a:r>
            <a:r>
              <a:rPr lang="en-AU" baseline="0" dirty="0" err="1"/>
              <a:t>sira</a:t>
            </a:r>
            <a:r>
              <a:rPr lang="en-AU" baseline="0" dirty="0"/>
              <a:t> </a:t>
            </a:r>
            <a:r>
              <a:rPr lang="en-AU" baseline="0" dirty="0" err="1"/>
              <a:t>kona-ba</a:t>
            </a:r>
            <a:r>
              <a:rPr lang="en-AU" baseline="0" dirty="0"/>
              <a:t> </a:t>
            </a:r>
            <a:r>
              <a:rPr lang="en-AU" baseline="0" dirty="0" err="1"/>
              <a:t>prevensaun</a:t>
            </a:r>
            <a:r>
              <a:rPr lang="en-AU" baseline="0" dirty="0"/>
              <a:t> </a:t>
            </a:r>
            <a:r>
              <a:rPr lang="en-AU" baseline="0" dirty="0" err="1"/>
              <a:t>violensia</a:t>
            </a:r>
            <a:r>
              <a:rPr lang="en-AU" baseline="0" dirty="0"/>
              <a:t> </a:t>
            </a:r>
            <a:r>
              <a:rPr lang="en-AU" baseline="0" dirty="0" err="1"/>
              <a:t>iha</a:t>
            </a:r>
            <a:r>
              <a:rPr lang="en-AU" baseline="0" dirty="0"/>
              <a:t> </a:t>
            </a:r>
            <a:r>
              <a:rPr lang="en-AU" baseline="0" dirty="0" err="1"/>
              <a:t>publiku</a:t>
            </a:r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4386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58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Lifetime</a:t>
            </a:r>
            <a:r>
              <a:rPr lang="en-US" baseline="0" dirty="0"/>
              <a:t> prevalence of violence in Timor-Leste is</a:t>
            </a:r>
            <a:r>
              <a:rPr lang="en-US" dirty="0"/>
              <a:t> similar</a:t>
            </a:r>
            <a:r>
              <a:rPr lang="en-US" baseline="0" dirty="0"/>
              <a:t> to other Pacific islands and also Bangladesh. However, past-year experience prevalence is highest = women are not accessing services.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4632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Sentence is written in active voice. It is clear who is committing</a:t>
            </a:r>
            <a:r>
              <a:rPr lang="en-US" baseline="0" dirty="0"/>
              <a:t> the violence.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2021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96"/>
            <a:r>
              <a:rPr lang="en-US" dirty="0"/>
              <a:t>The sentence has been changed</a:t>
            </a:r>
            <a:r>
              <a:rPr lang="en-US" baseline="0" dirty="0"/>
              <a:t> to passive voice, so </a:t>
            </a:r>
            <a:r>
              <a:rPr lang="en-US" baseline="0" dirty="0" err="1"/>
              <a:t>Sica</a:t>
            </a:r>
            <a:r>
              <a:rPr lang="en-US" baseline="0" dirty="0"/>
              <a:t> comes first.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8595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Paulino</a:t>
            </a:r>
            <a:r>
              <a:rPr lang="en-US" dirty="0"/>
              <a:t> is removed from the sentence entirely.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3417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 a victim is now part of Sika’s identity and </a:t>
            </a:r>
            <a:r>
              <a:rPr lang="en-US" dirty="0" err="1"/>
              <a:t>Paulino</a:t>
            </a:r>
            <a:r>
              <a:rPr lang="en-US" dirty="0"/>
              <a:t> is not</a:t>
            </a:r>
            <a:r>
              <a:rPr lang="en-US" baseline="0" dirty="0"/>
              <a:t> part of the statement.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010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96">
              <a:defRPr/>
            </a:pPr>
            <a:r>
              <a:rPr lang="en-AU" dirty="0" err="1"/>
              <a:t>Kuandu</a:t>
            </a:r>
            <a:r>
              <a:rPr lang="en-AU" dirty="0"/>
              <a:t> </a:t>
            </a:r>
            <a:r>
              <a:rPr lang="en-AU" dirty="0" err="1"/>
              <a:t>ita</a:t>
            </a:r>
            <a:r>
              <a:rPr lang="en-AU" dirty="0"/>
              <a:t> </a:t>
            </a:r>
            <a:r>
              <a:rPr lang="en-AU" dirty="0" err="1"/>
              <a:t>uza</a:t>
            </a:r>
            <a:r>
              <a:rPr lang="en-AU" dirty="0"/>
              <a:t> </a:t>
            </a:r>
            <a:r>
              <a:rPr lang="en-AU" dirty="0" err="1"/>
              <a:t>lia</a:t>
            </a:r>
            <a:r>
              <a:rPr lang="en-AU" dirty="0"/>
              <a:t> </a:t>
            </a:r>
            <a:r>
              <a:rPr lang="en-AU" dirty="0" err="1"/>
              <a:t>fuan</a:t>
            </a:r>
            <a:r>
              <a:rPr lang="en-AU" dirty="0"/>
              <a:t> </a:t>
            </a:r>
            <a:r>
              <a:rPr lang="en-AU" dirty="0" err="1"/>
              <a:t>ne’ebe</a:t>
            </a:r>
            <a:r>
              <a:rPr lang="en-AU" dirty="0"/>
              <a:t> </a:t>
            </a:r>
            <a:r>
              <a:rPr lang="en-AU" dirty="0" err="1"/>
              <a:t>sujere</a:t>
            </a:r>
            <a:r>
              <a:rPr lang="en-AU" dirty="0"/>
              <a:t> </a:t>
            </a:r>
            <a:r>
              <a:rPr lang="en-AU" dirty="0" err="1"/>
              <a:t>katak</a:t>
            </a:r>
            <a:r>
              <a:rPr lang="en-AU" dirty="0"/>
              <a:t> </a:t>
            </a:r>
            <a:r>
              <a:rPr lang="en-US" dirty="0" err="1"/>
              <a:t>violénsia</a:t>
            </a:r>
            <a:r>
              <a:rPr lang="en-US" dirty="0"/>
              <a:t> </a:t>
            </a:r>
            <a:r>
              <a:rPr lang="en-US" dirty="0" err="1"/>
              <a:t>hasoru</a:t>
            </a:r>
            <a:r>
              <a:rPr lang="en-US" dirty="0"/>
              <a:t> </a:t>
            </a:r>
            <a:r>
              <a:rPr lang="en-US" dirty="0" err="1"/>
              <a:t>feto</a:t>
            </a:r>
            <a:r>
              <a:rPr lang="en-US" dirty="0"/>
              <a:t> </a:t>
            </a:r>
            <a:r>
              <a:rPr lang="en-US" dirty="0" err="1"/>
              <a:t>ne’e</a:t>
            </a:r>
            <a:r>
              <a:rPr lang="en-US" dirty="0"/>
              <a:t> </a:t>
            </a:r>
            <a:r>
              <a:rPr lang="en-US" dirty="0" err="1"/>
              <a:t>akontese</a:t>
            </a:r>
            <a:r>
              <a:rPr lang="en-US" dirty="0"/>
              <a:t> </a:t>
            </a:r>
            <a:r>
              <a:rPr lang="en-US" dirty="0" err="1"/>
              <a:t>tanba</a:t>
            </a:r>
            <a:r>
              <a:rPr lang="en-US" dirty="0"/>
              <a:t> </a:t>
            </a:r>
            <a:r>
              <a:rPr lang="en-US" dirty="0" err="1"/>
              <a:t>feto</a:t>
            </a:r>
            <a:r>
              <a:rPr lang="en-US" dirty="0"/>
              <a:t>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sala</a:t>
            </a:r>
            <a:r>
              <a:rPr lang="en-US" dirty="0"/>
              <a:t>, </a:t>
            </a:r>
            <a:r>
              <a:rPr lang="en-US" dirty="0" err="1"/>
              <a:t>ida</a:t>
            </a:r>
            <a:r>
              <a:rPr lang="en-US" dirty="0"/>
              <a:t> </a:t>
            </a:r>
            <a:r>
              <a:rPr lang="en-US" dirty="0" err="1"/>
              <a:t>ne’e</a:t>
            </a:r>
            <a:r>
              <a:rPr lang="en-US" dirty="0"/>
              <a:t> </a:t>
            </a:r>
            <a:r>
              <a:rPr lang="en-US" dirty="0" err="1"/>
              <a:t>kontribui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desigualdade</a:t>
            </a:r>
            <a:r>
              <a:rPr lang="en-US" dirty="0"/>
              <a:t> </a:t>
            </a:r>
            <a:r>
              <a:rPr lang="en-US" dirty="0" err="1"/>
              <a:t>jeneru</a:t>
            </a:r>
            <a:r>
              <a:rPr lang="en-US" dirty="0"/>
              <a:t>, no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subordinasaun</a:t>
            </a:r>
            <a:r>
              <a:rPr lang="en-US" dirty="0"/>
              <a:t> </a:t>
            </a:r>
            <a:r>
              <a:rPr lang="en-US" dirty="0" err="1"/>
              <a:t>feto</a:t>
            </a:r>
            <a:r>
              <a:rPr lang="en-US" dirty="0"/>
              <a:t>, </a:t>
            </a:r>
            <a:r>
              <a:rPr lang="en-US" dirty="0" err="1"/>
              <a:t>entaun</a:t>
            </a:r>
            <a:r>
              <a:rPr lang="en-US" dirty="0"/>
              <a:t> </a:t>
            </a:r>
            <a:r>
              <a:rPr lang="en-US" dirty="0" err="1"/>
              <a:t>bele</a:t>
            </a:r>
            <a:r>
              <a:rPr lang="en-US" dirty="0"/>
              <a:t> </a:t>
            </a:r>
            <a:r>
              <a:rPr lang="en-US" dirty="0" err="1"/>
              <a:t>kontribui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ne’ebe</a:t>
            </a:r>
            <a:r>
              <a:rPr lang="en-US" dirty="0"/>
              <a:t> halo </a:t>
            </a:r>
            <a:r>
              <a:rPr lang="en-US" dirty="0" err="1"/>
              <a:t>violénsia</a:t>
            </a:r>
            <a:r>
              <a:rPr lang="en-US" dirty="0"/>
              <a:t> </a:t>
            </a:r>
            <a:r>
              <a:rPr lang="en-US" dirty="0" err="1"/>
              <a:t>hasoru</a:t>
            </a:r>
            <a:r>
              <a:rPr lang="en-US" dirty="0"/>
              <a:t> </a:t>
            </a:r>
            <a:r>
              <a:rPr lang="en-US" dirty="0" err="1"/>
              <a:t>feto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hanesan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ne’ebe</a:t>
            </a:r>
            <a:r>
              <a:rPr lang="en-US" dirty="0"/>
              <a:t> </a:t>
            </a:r>
            <a:r>
              <a:rPr lang="en-US" dirty="0" err="1"/>
              <a:t>aseitavel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56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9830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96">
              <a:defRPr/>
            </a:pPr>
            <a:r>
              <a:rPr lang="en-AU" dirty="0" err="1"/>
              <a:t>Kuandu</a:t>
            </a:r>
            <a:r>
              <a:rPr lang="en-AU" dirty="0"/>
              <a:t> </a:t>
            </a:r>
            <a:r>
              <a:rPr lang="en-AU" dirty="0" err="1"/>
              <a:t>ita</a:t>
            </a:r>
            <a:r>
              <a:rPr lang="en-AU" dirty="0"/>
              <a:t> </a:t>
            </a:r>
            <a:r>
              <a:rPr lang="en-AU" dirty="0" err="1"/>
              <a:t>uza</a:t>
            </a:r>
            <a:r>
              <a:rPr lang="en-AU" dirty="0"/>
              <a:t> </a:t>
            </a:r>
            <a:r>
              <a:rPr lang="en-AU" dirty="0" err="1"/>
              <a:t>lia</a:t>
            </a:r>
            <a:r>
              <a:rPr lang="en-AU" dirty="0"/>
              <a:t> </a:t>
            </a:r>
            <a:r>
              <a:rPr lang="en-AU" dirty="0" err="1"/>
              <a:t>fuan</a:t>
            </a:r>
            <a:r>
              <a:rPr lang="en-AU" dirty="0"/>
              <a:t> </a:t>
            </a:r>
            <a:r>
              <a:rPr lang="en-AU" dirty="0" err="1"/>
              <a:t>ne’ebe</a:t>
            </a:r>
            <a:r>
              <a:rPr lang="en-AU" dirty="0"/>
              <a:t> </a:t>
            </a:r>
            <a:r>
              <a:rPr lang="en-AU" dirty="0" err="1"/>
              <a:t>sujere</a:t>
            </a:r>
            <a:r>
              <a:rPr lang="en-AU" dirty="0"/>
              <a:t> </a:t>
            </a:r>
            <a:r>
              <a:rPr lang="en-AU" dirty="0" err="1"/>
              <a:t>katak</a:t>
            </a:r>
            <a:r>
              <a:rPr lang="en-AU" dirty="0"/>
              <a:t> </a:t>
            </a:r>
            <a:r>
              <a:rPr lang="en-US" dirty="0" err="1"/>
              <a:t>violénsia</a:t>
            </a:r>
            <a:r>
              <a:rPr lang="en-US" dirty="0"/>
              <a:t> </a:t>
            </a:r>
            <a:r>
              <a:rPr lang="en-US" dirty="0" err="1"/>
              <a:t>hasoru</a:t>
            </a:r>
            <a:r>
              <a:rPr lang="en-US" dirty="0"/>
              <a:t> </a:t>
            </a:r>
            <a:r>
              <a:rPr lang="en-US" dirty="0" err="1"/>
              <a:t>feto</a:t>
            </a:r>
            <a:r>
              <a:rPr lang="en-US" dirty="0"/>
              <a:t> </a:t>
            </a:r>
            <a:r>
              <a:rPr lang="en-US" dirty="0" err="1"/>
              <a:t>ne’e</a:t>
            </a:r>
            <a:r>
              <a:rPr lang="en-US" dirty="0"/>
              <a:t> </a:t>
            </a:r>
            <a:r>
              <a:rPr lang="en-US" dirty="0" err="1"/>
              <a:t>akontese</a:t>
            </a:r>
            <a:r>
              <a:rPr lang="en-US" dirty="0"/>
              <a:t> </a:t>
            </a:r>
            <a:r>
              <a:rPr lang="en-US" dirty="0" err="1"/>
              <a:t>tanba</a:t>
            </a:r>
            <a:r>
              <a:rPr lang="en-US" dirty="0"/>
              <a:t> </a:t>
            </a:r>
            <a:r>
              <a:rPr lang="en-US" dirty="0" err="1"/>
              <a:t>feto</a:t>
            </a:r>
            <a:r>
              <a:rPr lang="en-US" dirty="0"/>
              <a:t>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sala</a:t>
            </a:r>
            <a:r>
              <a:rPr lang="en-US" dirty="0"/>
              <a:t>, </a:t>
            </a:r>
            <a:r>
              <a:rPr lang="en-US" dirty="0" err="1"/>
              <a:t>ida</a:t>
            </a:r>
            <a:r>
              <a:rPr lang="en-US" dirty="0"/>
              <a:t> </a:t>
            </a:r>
            <a:r>
              <a:rPr lang="en-US" dirty="0" err="1"/>
              <a:t>ne’e</a:t>
            </a:r>
            <a:r>
              <a:rPr lang="en-US" dirty="0"/>
              <a:t> </a:t>
            </a:r>
            <a:r>
              <a:rPr lang="en-US" dirty="0" err="1"/>
              <a:t>kontribui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desigualdade</a:t>
            </a:r>
            <a:r>
              <a:rPr lang="en-US" dirty="0"/>
              <a:t> </a:t>
            </a:r>
            <a:r>
              <a:rPr lang="en-US" dirty="0" err="1"/>
              <a:t>jeneru</a:t>
            </a:r>
            <a:r>
              <a:rPr lang="en-US" dirty="0"/>
              <a:t>, no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subordinasaun</a:t>
            </a:r>
            <a:r>
              <a:rPr lang="en-US" dirty="0"/>
              <a:t> </a:t>
            </a:r>
            <a:r>
              <a:rPr lang="en-US" dirty="0" err="1"/>
              <a:t>feto</a:t>
            </a:r>
            <a:r>
              <a:rPr lang="en-US" dirty="0"/>
              <a:t>, </a:t>
            </a:r>
            <a:r>
              <a:rPr lang="en-US" dirty="0" err="1"/>
              <a:t>entaun</a:t>
            </a:r>
            <a:r>
              <a:rPr lang="en-US" dirty="0"/>
              <a:t> </a:t>
            </a:r>
            <a:r>
              <a:rPr lang="en-US" dirty="0" err="1"/>
              <a:t>bele</a:t>
            </a:r>
            <a:r>
              <a:rPr lang="en-US" dirty="0"/>
              <a:t> </a:t>
            </a:r>
            <a:r>
              <a:rPr lang="en-US" dirty="0" err="1"/>
              <a:t>kontribui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ne’ebe</a:t>
            </a:r>
            <a:r>
              <a:rPr lang="en-US" dirty="0"/>
              <a:t> halo </a:t>
            </a:r>
            <a:r>
              <a:rPr lang="en-US" dirty="0" err="1"/>
              <a:t>violénsia</a:t>
            </a:r>
            <a:r>
              <a:rPr lang="en-US" dirty="0"/>
              <a:t> </a:t>
            </a:r>
            <a:r>
              <a:rPr lang="en-US" dirty="0" err="1"/>
              <a:t>hasoru</a:t>
            </a:r>
            <a:r>
              <a:rPr lang="en-US" dirty="0"/>
              <a:t> </a:t>
            </a:r>
            <a:r>
              <a:rPr lang="en-US" dirty="0" err="1"/>
              <a:t>feto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hanesan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ne’ebe</a:t>
            </a:r>
            <a:r>
              <a:rPr lang="en-US" dirty="0"/>
              <a:t> </a:t>
            </a:r>
            <a:r>
              <a:rPr lang="en-US" dirty="0" err="1"/>
              <a:t>aseitavel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57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1216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58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7191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err="1"/>
              <a:t>Fatores</a:t>
            </a:r>
            <a:r>
              <a:rPr lang="en-AU" sz="1200" dirty="0"/>
              <a:t> </a:t>
            </a:r>
            <a:r>
              <a:rPr lang="en-AU" sz="1200" dirty="0" err="1"/>
              <a:t>ne’ebe</a:t>
            </a:r>
            <a:r>
              <a:rPr lang="en-AU" sz="1200" dirty="0"/>
              <a:t> </a:t>
            </a:r>
            <a:r>
              <a:rPr lang="en-AU" sz="1200" dirty="0" err="1"/>
              <a:t>bele</a:t>
            </a:r>
            <a:r>
              <a:rPr lang="en-AU" sz="1200" dirty="0"/>
              <a:t> </a:t>
            </a:r>
            <a:r>
              <a:rPr lang="en-AU" sz="1200" dirty="0" err="1"/>
              <a:t>kontribui</a:t>
            </a:r>
            <a:r>
              <a:rPr lang="en-AU" sz="1200" dirty="0"/>
              <a:t> </a:t>
            </a:r>
            <a:r>
              <a:rPr lang="en-AU" sz="1200" dirty="0" err="1"/>
              <a:t>ba</a:t>
            </a:r>
            <a:r>
              <a:rPr lang="en-AU" sz="1200" dirty="0"/>
              <a:t> </a:t>
            </a:r>
            <a:r>
              <a:rPr lang="en-AU" sz="1200" dirty="0" err="1"/>
              <a:t>hamosu</a:t>
            </a:r>
            <a:r>
              <a:rPr lang="en-AU" sz="1200" dirty="0"/>
              <a:t> </a:t>
            </a:r>
            <a:r>
              <a:rPr lang="en-US" sz="1200" dirty="0" err="1"/>
              <a:t>violénsia</a:t>
            </a:r>
            <a:r>
              <a:rPr lang="en-AU" sz="1200" baseline="0" dirty="0"/>
              <a:t> – </a:t>
            </a:r>
            <a:r>
              <a:rPr lang="en-AU" sz="1200" baseline="0" dirty="0" err="1"/>
              <a:t>fase</a:t>
            </a:r>
            <a:r>
              <a:rPr lang="en-AU" sz="1200" baseline="0" dirty="0"/>
              <a:t> </a:t>
            </a:r>
            <a:r>
              <a:rPr lang="en-AU" sz="1200" baseline="0" dirty="0" err="1"/>
              <a:t>bikan</a:t>
            </a: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4953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err="1"/>
              <a:t>Fatores</a:t>
            </a:r>
            <a:r>
              <a:rPr lang="en-AU" sz="1200" dirty="0"/>
              <a:t> </a:t>
            </a:r>
            <a:r>
              <a:rPr lang="en-AU" sz="1200" dirty="0" err="1"/>
              <a:t>ne’ebe</a:t>
            </a:r>
            <a:r>
              <a:rPr lang="en-AU" sz="1200" dirty="0"/>
              <a:t> </a:t>
            </a:r>
            <a:r>
              <a:rPr lang="en-AU" sz="1200" dirty="0" err="1"/>
              <a:t>bele</a:t>
            </a:r>
            <a:r>
              <a:rPr lang="en-AU" sz="1200" dirty="0"/>
              <a:t> </a:t>
            </a:r>
            <a:r>
              <a:rPr lang="en-AU" sz="1200" dirty="0" err="1"/>
              <a:t>kontribui</a:t>
            </a:r>
            <a:r>
              <a:rPr lang="en-AU" sz="1200" dirty="0"/>
              <a:t> </a:t>
            </a:r>
            <a:r>
              <a:rPr lang="en-AU" sz="1200" dirty="0" err="1"/>
              <a:t>ba</a:t>
            </a:r>
            <a:r>
              <a:rPr lang="en-AU" sz="1200" dirty="0"/>
              <a:t> </a:t>
            </a:r>
            <a:r>
              <a:rPr lang="en-AU" sz="1200" dirty="0" err="1"/>
              <a:t>hamosu</a:t>
            </a:r>
            <a:r>
              <a:rPr lang="en-AU" sz="1200" dirty="0"/>
              <a:t> </a:t>
            </a:r>
            <a:r>
              <a:rPr lang="en-US" sz="1200" dirty="0" err="1"/>
              <a:t>violénsia</a:t>
            </a:r>
            <a:r>
              <a:rPr lang="en-AU" sz="1200" baseline="0" dirty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60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7765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err="1"/>
              <a:t>Fatores</a:t>
            </a:r>
            <a:r>
              <a:rPr lang="en-AU" sz="1200" dirty="0"/>
              <a:t> </a:t>
            </a:r>
            <a:r>
              <a:rPr lang="en-AU" sz="1200" dirty="0" err="1"/>
              <a:t>ne’ebe</a:t>
            </a:r>
            <a:r>
              <a:rPr lang="en-AU" sz="1200" dirty="0"/>
              <a:t> </a:t>
            </a:r>
            <a:r>
              <a:rPr lang="en-AU" sz="1200" dirty="0" err="1"/>
              <a:t>bele</a:t>
            </a:r>
            <a:r>
              <a:rPr lang="en-AU" sz="1200" dirty="0"/>
              <a:t> </a:t>
            </a:r>
            <a:r>
              <a:rPr lang="en-AU" sz="1200" dirty="0" err="1"/>
              <a:t>kontribui</a:t>
            </a:r>
            <a:r>
              <a:rPr lang="en-AU" sz="1200" dirty="0"/>
              <a:t> </a:t>
            </a:r>
            <a:r>
              <a:rPr lang="en-AU" sz="1200" dirty="0" err="1"/>
              <a:t>ba</a:t>
            </a:r>
            <a:r>
              <a:rPr lang="en-AU" sz="1200" dirty="0"/>
              <a:t> </a:t>
            </a:r>
            <a:r>
              <a:rPr lang="en-AU" sz="1200" dirty="0" err="1"/>
              <a:t>hamosu</a:t>
            </a:r>
            <a:r>
              <a:rPr lang="en-AU" sz="1200" dirty="0"/>
              <a:t> </a:t>
            </a:r>
            <a:r>
              <a:rPr lang="en-US" sz="1200" dirty="0" err="1"/>
              <a:t>violénsia</a:t>
            </a:r>
            <a:r>
              <a:rPr lang="en-AU" sz="1200" baseline="0" dirty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61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236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/>
              <a:t>Comparison</a:t>
            </a:r>
            <a:r>
              <a:rPr lang="en-AU" sz="1200" b="0" baseline="0" dirty="0"/>
              <a:t> with other WHO data: highest levels were 10-12% in Peru, Samoa and Tanzania. </a:t>
            </a:r>
            <a:endParaRPr lang="en-AU" sz="1200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Men’s reported perpetration rates were much higher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women’s reported prevalence rates (possible shame for women and possible link to dominant masculine ideal for men)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Non-partner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rape lifetime: 15% in Dili and 22% in </a:t>
            </a:r>
            <a:r>
              <a:rPr lang="en-US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Manufahi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Current non-partner rape: 10% in Dili and 17% in </a:t>
            </a:r>
            <a:r>
              <a:rPr lang="en-US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Manufahi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Gang rape ever: 6% in Dili and 12% in </a:t>
            </a:r>
            <a:r>
              <a:rPr lang="en-US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Manufahi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2B1B9-8605-4B03-A626-F202F6D14C7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3004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 err="1"/>
              <a:t>Fatores</a:t>
            </a:r>
            <a:r>
              <a:rPr lang="en-AU" sz="1200" dirty="0"/>
              <a:t> </a:t>
            </a:r>
            <a:r>
              <a:rPr lang="en-AU" sz="1200" dirty="0" err="1"/>
              <a:t>ne’ebe</a:t>
            </a:r>
            <a:r>
              <a:rPr lang="en-AU" sz="1200" dirty="0"/>
              <a:t> </a:t>
            </a:r>
            <a:r>
              <a:rPr lang="en-AU" sz="1200" dirty="0" err="1"/>
              <a:t>bele</a:t>
            </a:r>
            <a:r>
              <a:rPr lang="en-AU" sz="1200" dirty="0"/>
              <a:t> </a:t>
            </a:r>
            <a:r>
              <a:rPr lang="en-AU" sz="1200" dirty="0" err="1"/>
              <a:t>kontribui</a:t>
            </a:r>
            <a:r>
              <a:rPr lang="en-AU" sz="1200" dirty="0"/>
              <a:t> </a:t>
            </a:r>
            <a:r>
              <a:rPr lang="en-AU" sz="1200" dirty="0" err="1"/>
              <a:t>ba</a:t>
            </a:r>
            <a:r>
              <a:rPr lang="en-AU" sz="1200" dirty="0"/>
              <a:t> </a:t>
            </a:r>
            <a:r>
              <a:rPr lang="en-AU" sz="1200" dirty="0" err="1"/>
              <a:t>hamosu</a:t>
            </a:r>
            <a:r>
              <a:rPr lang="en-AU" sz="1200" dirty="0"/>
              <a:t> </a:t>
            </a:r>
            <a:r>
              <a:rPr lang="en-US" sz="1200" dirty="0" err="1"/>
              <a:t>violénsia</a:t>
            </a:r>
            <a:r>
              <a:rPr lang="en-AU" sz="1200" baseline="0" dirty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62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064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/>
              <a:t>AMBIENTE SOSIAL </a:t>
            </a:r>
            <a:r>
              <a:rPr lang="en-AU" sz="1200" b="1" dirty="0" err="1"/>
              <a:t>ne’eb</a:t>
            </a:r>
            <a:r>
              <a:rPr lang="en-AU" sz="1200" b="1" dirty="0" err="1">
                <a:cs typeface="Helvetica" panose="020B0604020202020204" pitchFamily="34" charset="0"/>
              </a:rPr>
              <a:t>é</a:t>
            </a:r>
            <a:r>
              <a:rPr lang="en-AU" sz="1200" b="1" dirty="0"/>
              <a:t> v</a:t>
            </a:r>
            <a:r>
              <a:rPr lang="en-US" sz="1200" b="1" dirty="0"/>
              <a:t>í</a:t>
            </a:r>
            <a:r>
              <a:rPr lang="en-AU" sz="1200" b="1" dirty="0" err="1"/>
              <a:t>tima</a:t>
            </a:r>
            <a:r>
              <a:rPr lang="en-AU" sz="1200" b="1" dirty="0"/>
              <a:t> </a:t>
            </a:r>
            <a:r>
              <a:rPr lang="en-AU" sz="1200" b="1" dirty="0" err="1"/>
              <a:t>sira</a:t>
            </a:r>
            <a:r>
              <a:rPr lang="en-AU" sz="1200" b="1" dirty="0"/>
              <a:t> </a:t>
            </a:r>
            <a:r>
              <a:rPr lang="en-AU" sz="1200" b="1" dirty="0" err="1"/>
              <a:t>mak</a:t>
            </a:r>
            <a:r>
              <a:rPr lang="en-AU" sz="1200" b="1" dirty="0"/>
              <a:t> </a:t>
            </a:r>
            <a:r>
              <a:rPr lang="en-AU" sz="1200" b="1" dirty="0" err="1"/>
              <a:t>responsavel</a:t>
            </a:r>
            <a:r>
              <a:rPr lang="en-AU" sz="1200" b="1" dirty="0"/>
              <a:t> </a:t>
            </a:r>
            <a:r>
              <a:rPr lang="en-AU" sz="1200" b="1" dirty="0" err="1"/>
              <a:t>ba</a:t>
            </a:r>
            <a:r>
              <a:rPr lang="en-AU" sz="1200" b="1" dirty="0"/>
              <a:t> </a:t>
            </a:r>
            <a:r>
              <a:rPr lang="en-AU" sz="1200" b="1" dirty="0" err="1"/>
              <a:t>violensia</a:t>
            </a:r>
            <a:r>
              <a:rPr lang="en-AU" sz="1200" b="1" dirty="0"/>
              <a:t>, </a:t>
            </a:r>
            <a:r>
              <a:rPr lang="en-AU" sz="1200" b="1" dirty="0" err="1"/>
              <a:t>laos</a:t>
            </a:r>
            <a:r>
              <a:rPr lang="en-AU" sz="1200" b="1" dirty="0"/>
              <a:t> </a:t>
            </a:r>
            <a:r>
              <a:rPr lang="en-AU" sz="1200" b="1" dirty="0" err="1"/>
              <a:t>perpetrador</a:t>
            </a:r>
            <a:r>
              <a:rPr lang="en-AU" sz="1200" b="1" dirty="0"/>
              <a:t> </a:t>
            </a:r>
          </a:p>
          <a:p>
            <a:pPr algn="ctr"/>
            <a:endParaRPr lang="en-AU" sz="1200" b="1" dirty="0"/>
          </a:p>
          <a:p>
            <a:pPr algn="ctr"/>
            <a:r>
              <a:rPr lang="en-AU" sz="1200" b="1" dirty="0"/>
              <a:t>AMBIENTE SOSIAL </a:t>
            </a:r>
            <a:r>
              <a:rPr lang="en-AU" sz="1200" b="1" dirty="0" err="1"/>
              <a:t>ne’eb</a:t>
            </a:r>
            <a:r>
              <a:rPr lang="en-AU" sz="1200" b="1" dirty="0" err="1">
                <a:cs typeface="Helvetica" panose="020B0604020202020204" pitchFamily="34" charset="0"/>
              </a:rPr>
              <a:t>é</a:t>
            </a:r>
            <a:r>
              <a:rPr lang="en-AU" sz="1200" b="1" dirty="0"/>
              <a:t> </a:t>
            </a:r>
            <a:r>
              <a:rPr lang="en-AU" sz="1200" b="1" dirty="0" err="1"/>
              <a:t>perpetrador</a:t>
            </a:r>
            <a:r>
              <a:rPr lang="en-AU" sz="1200" b="1" dirty="0"/>
              <a:t> </a:t>
            </a:r>
            <a:r>
              <a:rPr lang="en-AU" sz="1200" b="1" dirty="0" err="1"/>
              <a:t>mak</a:t>
            </a:r>
            <a:r>
              <a:rPr lang="en-AU" sz="1200" b="1" dirty="0"/>
              <a:t> </a:t>
            </a:r>
            <a:r>
              <a:rPr lang="en-AU" sz="1200" b="1" dirty="0" err="1"/>
              <a:t>responsavel</a:t>
            </a:r>
            <a:r>
              <a:rPr lang="en-AU" sz="1200" b="1" dirty="0"/>
              <a:t> </a:t>
            </a:r>
            <a:r>
              <a:rPr lang="en-AU" sz="1200" b="1" dirty="0" err="1"/>
              <a:t>ba</a:t>
            </a:r>
            <a:r>
              <a:rPr lang="en-AU" sz="1200" b="1" dirty="0"/>
              <a:t> </a:t>
            </a:r>
            <a:r>
              <a:rPr lang="en-AU" sz="1200" b="1" dirty="0" err="1"/>
              <a:t>sira</a:t>
            </a:r>
            <a:r>
              <a:rPr lang="en-AU" sz="1200" b="1" dirty="0"/>
              <a:t> </a:t>
            </a:r>
            <a:r>
              <a:rPr lang="en-AU" sz="1200" b="1" dirty="0" err="1"/>
              <a:t>nia</a:t>
            </a:r>
            <a:r>
              <a:rPr lang="en-AU" sz="1200" b="1" dirty="0"/>
              <a:t> </a:t>
            </a:r>
            <a:r>
              <a:rPr lang="en-AU" sz="1200" b="1" dirty="0" err="1"/>
              <a:t>asaun</a:t>
            </a:r>
            <a:r>
              <a:rPr lang="en-AU" sz="1200" b="1" dirty="0"/>
              <a:t> no </a:t>
            </a:r>
            <a:r>
              <a:rPr lang="en-AU" sz="1200" b="1" dirty="0" err="1"/>
              <a:t>ita</a:t>
            </a:r>
            <a:r>
              <a:rPr lang="en-AU" sz="1200" b="1" dirty="0"/>
              <a:t> </a:t>
            </a:r>
            <a:r>
              <a:rPr lang="en-AU" sz="1200" b="1" dirty="0" err="1"/>
              <a:t>hotu</a:t>
            </a:r>
            <a:r>
              <a:rPr lang="en-AU" sz="1200" b="1" dirty="0"/>
              <a:t> </a:t>
            </a:r>
            <a:r>
              <a:rPr lang="en-AU" sz="1200" b="1" dirty="0" err="1"/>
              <a:t>mak</a:t>
            </a:r>
            <a:r>
              <a:rPr lang="en-AU" sz="1200" b="1" dirty="0"/>
              <a:t> </a:t>
            </a:r>
            <a:r>
              <a:rPr lang="en-AU" sz="1200" b="1" dirty="0" err="1"/>
              <a:t>responsavel</a:t>
            </a:r>
            <a:r>
              <a:rPr lang="en-AU" sz="1200" b="1" dirty="0"/>
              <a:t> </a:t>
            </a:r>
            <a:r>
              <a:rPr lang="en-AU" sz="1200" b="1" dirty="0" err="1"/>
              <a:t>ba</a:t>
            </a:r>
            <a:r>
              <a:rPr lang="en-AU" sz="1200" b="1" dirty="0"/>
              <a:t> </a:t>
            </a:r>
            <a:r>
              <a:rPr lang="en-AU" sz="1200" b="1" dirty="0" err="1"/>
              <a:t>prevensaun</a:t>
            </a:r>
            <a:endParaRPr lang="en-AU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200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64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3667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2576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‘</a:t>
            </a:r>
            <a:r>
              <a:rPr lang="en-US" dirty="0" err="1"/>
              <a:t>tanba</a:t>
            </a:r>
            <a:r>
              <a:rPr lang="en-US" dirty="0"/>
              <a:t>’ that</a:t>
            </a:r>
            <a:r>
              <a:rPr lang="en-US" baseline="0" dirty="0"/>
              <a:t> justifies the husband‘s actions.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2510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67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5741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 err="1">
                <a:solidFill>
                  <a:srgbClr val="822B6A"/>
                </a:solidFill>
              </a:rPr>
              <a:t>Praktika</a:t>
            </a:r>
            <a:r>
              <a:rPr lang="en-AU" sz="1200" b="1" dirty="0">
                <a:solidFill>
                  <a:srgbClr val="822B6A"/>
                </a:solidFill>
              </a:rPr>
              <a:t> </a:t>
            </a:r>
            <a:r>
              <a:rPr lang="en-AU" sz="1200" b="1" dirty="0" err="1">
                <a:solidFill>
                  <a:srgbClr val="822B6A"/>
                </a:solidFill>
              </a:rPr>
              <a:t>ho</a:t>
            </a:r>
            <a:r>
              <a:rPr lang="en-AU" sz="1200" b="1" dirty="0">
                <a:solidFill>
                  <a:srgbClr val="822B6A"/>
                </a:solidFill>
              </a:rPr>
              <a:t> </a:t>
            </a:r>
            <a:r>
              <a:rPr lang="en-AU" sz="1200" b="1" dirty="0" err="1">
                <a:solidFill>
                  <a:srgbClr val="822B6A"/>
                </a:solidFill>
              </a:rPr>
              <a:t>ezemplu</a:t>
            </a:r>
            <a:r>
              <a:rPr lang="en-AU" sz="1200" b="1" dirty="0">
                <a:solidFill>
                  <a:srgbClr val="822B6A"/>
                </a:solidFill>
              </a:rPr>
              <a:t> </a:t>
            </a:r>
            <a:r>
              <a:rPr lang="en-AU" sz="1200" b="1" dirty="0" err="1">
                <a:solidFill>
                  <a:srgbClr val="822B6A"/>
                </a:solidFill>
              </a:rPr>
              <a:t>husi</a:t>
            </a:r>
            <a:r>
              <a:rPr lang="en-AU" sz="1200" b="1" dirty="0">
                <a:solidFill>
                  <a:srgbClr val="822B6A"/>
                </a:solidFill>
              </a:rPr>
              <a:t> TL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69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40511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72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9920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73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1959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2B1B9-8605-4B03-A626-F202F6D14C7F}" type="slidenum">
              <a:rPr lang="en-AU" smtClean="0"/>
              <a:t>74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52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More than one in three (34%) women surveyed had ever experienced any rape (either from a partner or non-partner) in their lifetime and 27% of women had experienced this in the last 12 months.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Men’s reported perpetration rates were much higher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women’s reported prevalence rates (possible shame for women and possible link to dominant masculine ideal for men)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Non-partner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rape lifetime: 15% in Dili and 22% in </a:t>
            </a:r>
            <a:r>
              <a:rPr lang="en-US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Manufahi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Current non-partner rape: 10% in Dili and 17% in </a:t>
            </a:r>
            <a:r>
              <a:rPr lang="en-US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Manufahi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Gang rape ever: 6% in Dili and 12% in </a:t>
            </a:r>
            <a:r>
              <a:rPr lang="en-US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Manufahi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2B1B9-8605-4B03-A626-F202F6D14C7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578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43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Mito: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Violénsia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hasoru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feto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akontese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iha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fatin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balun</a:t>
            </a:r>
            <a:r>
              <a:rPr lang="en-US" sz="1200" strike="noStrike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strike="noStrike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de’it</a:t>
            </a:r>
            <a:endParaRPr lang="en-AU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7E92-2EF6-4304-A922-2D7AA486986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66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rimei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649022" y="0"/>
            <a:ext cx="4494978" cy="6858000"/>
          </a:xfrm>
          <a:prstGeom prst="rect">
            <a:avLst/>
          </a:prstGeom>
          <a:solidFill>
            <a:srgbClr val="822B6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7138540" y="5871061"/>
            <a:ext cx="1767272" cy="660256"/>
            <a:chOff x="1539" y="1659"/>
            <a:chExt cx="2682" cy="1002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39" y="1659"/>
              <a:ext cx="2682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539" y="1659"/>
              <a:ext cx="2682" cy="100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539" y="2418"/>
              <a:ext cx="151" cy="241"/>
            </a:xfrm>
            <a:custGeom>
              <a:avLst/>
              <a:gdLst>
                <a:gd name="T0" fmla="*/ 0 w 302"/>
                <a:gd name="T1" fmla="*/ 0 h 482"/>
                <a:gd name="T2" fmla="*/ 302 w 302"/>
                <a:gd name="T3" fmla="*/ 0 h 482"/>
                <a:gd name="T4" fmla="*/ 302 w 302"/>
                <a:gd name="T5" fmla="*/ 56 h 482"/>
                <a:gd name="T6" fmla="*/ 195 w 302"/>
                <a:gd name="T7" fmla="*/ 56 h 482"/>
                <a:gd name="T8" fmla="*/ 195 w 302"/>
                <a:gd name="T9" fmla="*/ 482 h 482"/>
                <a:gd name="T10" fmla="*/ 107 w 302"/>
                <a:gd name="T11" fmla="*/ 482 h 482"/>
                <a:gd name="T12" fmla="*/ 107 w 302"/>
                <a:gd name="T13" fmla="*/ 56 h 482"/>
                <a:gd name="T14" fmla="*/ 0 w 302"/>
                <a:gd name="T15" fmla="*/ 56 h 482"/>
                <a:gd name="T16" fmla="*/ 0 w 302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82">
                  <a:moveTo>
                    <a:pt x="0" y="0"/>
                  </a:moveTo>
                  <a:lnTo>
                    <a:pt x="302" y="0"/>
                  </a:lnTo>
                  <a:lnTo>
                    <a:pt x="302" y="56"/>
                  </a:lnTo>
                  <a:lnTo>
                    <a:pt x="195" y="56"/>
                  </a:lnTo>
                  <a:lnTo>
                    <a:pt x="195" y="482"/>
                  </a:lnTo>
                  <a:lnTo>
                    <a:pt x="107" y="482"/>
                  </a:lnTo>
                  <a:lnTo>
                    <a:pt x="107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719" y="2418"/>
              <a:ext cx="118" cy="241"/>
            </a:xfrm>
            <a:custGeom>
              <a:avLst/>
              <a:gdLst>
                <a:gd name="T0" fmla="*/ 0 w 236"/>
                <a:gd name="T1" fmla="*/ 0 h 482"/>
                <a:gd name="T2" fmla="*/ 83 w 236"/>
                <a:gd name="T3" fmla="*/ 0 h 482"/>
                <a:gd name="T4" fmla="*/ 83 w 236"/>
                <a:gd name="T5" fmla="*/ 174 h 482"/>
                <a:gd name="T6" fmla="*/ 84 w 236"/>
                <a:gd name="T7" fmla="*/ 174 h 482"/>
                <a:gd name="T8" fmla="*/ 97 w 236"/>
                <a:gd name="T9" fmla="*/ 161 h 482"/>
                <a:gd name="T10" fmla="*/ 114 w 236"/>
                <a:gd name="T11" fmla="*/ 150 h 482"/>
                <a:gd name="T12" fmla="*/ 135 w 236"/>
                <a:gd name="T13" fmla="*/ 145 h 482"/>
                <a:gd name="T14" fmla="*/ 158 w 236"/>
                <a:gd name="T15" fmla="*/ 144 h 482"/>
                <a:gd name="T16" fmla="*/ 177 w 236"/>
                <a:gd name="T17" fmla="*/ 144 h 482"/>
                <a:gd name="T18" fmla="*/ 197 w 236"/>
                <a:gd name="T19" fmla="*/ 148 h 482"/>
                <a:gd name="T20" fmla="*/ 211 w 236"/>
                <a:gd name="T21" fmla="*/ 157 h 482"/>
                <a:gd name="T22" fmla="*/ 224 w 236"/>
                <a:gd name="T23" fmla="*/ 170 h 482"/>
                <a:gd name="T24" fmla="*/ 232 w 236"/>
                <a:gd name="T25" fmla="*/ 187 h 482"/>
                <a:gd name="T26" fmla="*/ 236 w 236"/>
                <a:gd name="T27" fmla="*/ 209 h 482"/>
                <a:gd name="T28" fmla="*/ 236 w 236"/>
                <a:gd name="T29" fmla="*/ 482 h 482"/>
                <a:gd name="T30" fmla="*/ 151 w 236"/>
                <a:gd name="T31" fmla="*/ 482 h 482"/>
                <a:gd name="T32" fmla="*/ 151 w 236"/>
                <a:gd name="T33" fmla="*/ 222 h 482"/>
                <a:gd name="T34" fmla="*/ 151 w 236"/>
                <a:gd name="T35" fmla="*/ 209 h 482"/>
                <a:gd name="T36" fmla="*/ 146 w 236"/>
                <a:gd name="T37" fmla="*/ 199 h 482"/>
                <a:gd name="T38" fmla="*/ 136 w 236"/>
                <a:gd name="T39" fmla="*/ 192 h 482"/>
                <a:gd name="T40" fmla="*/ 120 w 236"/>
                <a:gd name="T41" fmla="*/ 191 h 482"/>
                <a:gd name="T42" fmla="*/ 106 w 236"/>
                <a:gd name="T43" fmla="*/ 192 h 482"/>
                <a:gd name="T44" fmla="*/ 94 w 236"/>
                <a:gd name="T45" fmla="*/ 199 h 482"/>
                <a:gd name="T46" fmla="*/ 86 w 236"/>
                <a:gd name="T47" fmla="*/ 210 h 482"/>
                <a:gd name="T48" fmla="*/ 83 w 236"/>
                <a:gd name="T49" fmla="*/ 227 h 482"/>
                <a:gd name="T50" fmla="*/ 83 w 236"/>
                <a:gd name="T51" fmla="*/ 482 h 482"/>
                <a:gd name="T52" fmla="*/ 0 w 236"/>
                <a:gd name="T53" fmla="*/ 482 h 482"/>
                <a:gd name="T54" fmla="*/ 0 w 236"/>
                <a:gd name="T55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482">
                  <a:moveTo>
                    <a:pt x="0" y="0"/>
                  </a:moveTo>
                  <a:lnTo>
                    <a:pt x="83" y="0"/>
                  </a:lnTo>
                  <a:lnTo>
                    <a:pt x="83" y="174"/>
                  </a:lnTo>
                  <a:lnTo>
                    <a:pt x="84" y="174"/>
                  </a:lnTo>
                  <a:lnTo>
                    <a:pt x="97" y="161"/>
                  </a:lnTo>
                  <a:lnTo>
                    <a:pt x="114" y="150"/>
                  </a:lnTo>
                  <a:lnTo>
                    <a:pt x="135" y="145"/>
                  </a:lnTo>
                  <a:lnTo>
                    <a:pt x="158" y="144"/>
                  </a:lnTo>
                  <a:lnTo>
                    <a:pt x="177" y="144"/>
                  </a:lnTo>
                  <a:lnTo>
                    <a:pt x="197" y="148"/>
                  </a:lnTo>
                  <a:lnTo>
                    <a:pt x="211" y="157"/>
                  </a:lnTo>
                  <a:lnTo>
                    <a:pt x="224" y="170"/>
                  </a:lnTo>
                  <a:lnTo>
                    <a:pt x="232" y="187"/>
                  </a:lnTo>
                  <a:lnTo>
                    <a:pt x="236" y="209"/>
                  </a:lnTo>
                  <a:lnTo>
                    <a:pt x="236" y="482"/>
                  </a:lnTo>
                  <a:lnTo>
                    <a:pt x="151" y="482"/>
                  </a:lnTo>
                  <a:lnTo>
                    <a:pt x="151" y="222"/>
                  </a:lnTo>
                  <a:lnTo>
                    <a:pt x="151" y="209"/>
                  </a:lnTo>
                  <a:lnTo>
                    <a:pt x="146" y="199"/>
                  </a:lnTo>
                  <a:lnTo>
                    <a:pt x="136" y="192"/>
                  </a:lnTo>
                  <a:lnTo>
                    <a:pt x="120" y="191"/>
                  </a:lnTo>
                  <a:lnTo>
                    <a:pt x="106" y="192"/>
                  </a:lnTo>
                  <a:lnTo>
                    <a:pt x="94" y="199"/>
                  </a:lnTo>
                  <a:lnTo>
                    <a:pt x="86" y="210"/>
                  </a:lnTo>
                  <a:lnTo>
                    <a:pt x="83" y="227"/>
                  </a:lnTo>
                  <a:lnTo>
                    <a:pt x="83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77" y="2489"/>
              <a:ext cx="121" cy="172"/>
            </a:xfrm>
            <a:custGeom>
              <a:avLst/>
              <a:gdLst>
                <a:gd name="T0" fmla="*/ 124 w 242"/>
                <a:gd name="T1" fmla="*/ 39 h 343"/>
                <a:gd name="T2" fmla="*/ 104 w 242"/>
                <a:gd name="T3" fmla="*/ 42 h 343"/>
                <a:gd name="T4" fmla="*/ 93 w 242"/>
                <a:gd name="T5" fmla="*/ 48 h 343"/>
                <a:gd name="T6" fmla="*/ 85 w 242"/>
                <a:gd name="T7" fmla="*/ 60 h 343"/>
                <a:gd name="T8" fmla="*/ 83 w 242"/>
                <a:gd name="T9" fmla="*/ 76 h 343"/>
                <a:gd name="T10" fmla="*/ 83 w 242"/>
                <a:gd name="T11" fmla="*/ 146 h 343"/>
                <a:gd name="T12" fmla="*/ 164 w 242"/>
                <a:gd name="T13" fmla="*/ 146 h 343"/>
                <a:gd name="T14" fmla="*/ 164 w 242"/>
                <a:gd name="T15" fmla="*/ 81 h 343"/>
                <a:gd name="T16" fmla="*/ 163 w 242"/>
                <a:gd name="T17" fmla="*/ 61 h 343"/>
                <a:gd name="T18" fmla="*/ 155 w 242"/>
                <a:gd name="T19" fmla="*/ 48 h 343"/>
                <a:gd name="T20" fmla="*/ 143 w 242"/>
                <a:gd name="T21" fmla="*/ 42 h 343"/>
                <a:gd name="T22" fmla="*/ 124 w 242"/>
                <a:gd name="T23" fmla="*/ 39 h 343"/>
                <a:gd name="T24" fmla="*/ 120 w 242"/>
                <a:gd name="T25" fmla="*/ 0 h 343"/>
                <a:gd name="T26" fmla="*/ 148 w 242"/>
                <a:gd name="T27" fmla="*/ 0 h 343"/>
                <a:gd name="T28" fmla="*/ 174 w 242"/>
                <a:gd name="T29" fmla="*/ 4 h 343"/>
                <a:gd name="T30" fmla="*/ 197 w 242"/>
                <a:gd name="T31" fmla="*/ 13 h 343"/>
                <a:gd name="T32" fmla="*/ 216 w 242"/>
                <a:gd name="T33" fmla="*/ 24 h 343"/>
                <a:gd name="T34" fmla="*/ 229 w 242"/>
                <a:gd name="T35" fmla="*/ 39 h 343"/>
                <a:gd name="T36" fmla="*/ 239 w 242"/>
                <a:gd name="T37" fmla="*/ 58 h 343"/>
                <a:gd name="T38" fmla="*/ 242 w 242"/>
                <a:gd name="T39" fmla="*/ 83 h 343"/>
                <a:gd name="T40" fmla="*/ 242 w 242"/>
                <a:gd name="T41" fmla="*/ 190 h 343"/>
                <a:gd name="T42" fmla="*/ 83 w 242"/>
                <a:gd name="T43" fmla="*/ 190 h 343"/>
                <a:gd name="T44" fmla="*/ 83 w 242"/>
                <a:gd name="T45" fmla="*/ 262 h 343"/>
                <a:gd name="T46" fmla="*/ 85 w 242"/>
                <a:gd name="T47" fmla="*/ 278 h 343"/>
                <a:gd name="T48" fmla="*/ 90 w 242"/>
                <a:gd name="T49" fmla="*/ 289 h 343"/>
                <a:gd name="T50" fmla="*/ 98 w 242"/>
                <a:gd name="T51" fmla="*/ 297 h 343"/>
                <a:gd name="T52" fmla="*/ 109 w 242"/>
                <a:gd name="T53" fmla="*/ 301 h 343"/>
                <a:gd name="T54" fmla="*/ 124 w 242"/>
                <a:gd name="T55" fmla="*/ 302 h 343"/>
                <a:gd name="T56" fmla="*/ 140 w 242"/>
                <a:gd name="T57" fmla="*/ 301 h 343"/>
                <a:gd name="T58" fmla="*/ 151 w 242"/>
                <a:gd name="T59" fmla="*/ 294 h 343"/>
                <a:gd name="T60" fmla="*/ 159 w 242"/>
                <a:gd name="T61" fmla="*/ 286 h 343"/>
                <a:gd name="T62" fmla="*/ 163 w 242"/>
                <a:gd name="T63" fmla="*/ 273 h 343"/>
                <a:gd name="T64" fmla="*/ 164 w 242"/>
                <a:gd name="T65" fmla="*/ 258 h 343"/>
                <a:gd name="T66" fmla="*/ 164 w 242"/>
                <a:gd name="T67" fmla="*/ 227 h 343"/>
                <a:gd name="T68" fmla="*/ 242 w 242"/>
                <a:gd name="T69" fmla="*/ 227 h 343"/>
                <a:gd name="T70" fmla="*/ 242 w 242"/>
                <a:gd name="T71" fmla="*/ 276 h 343"/>
                <a:gd name="T72" fmla="*/ 241 w 242"/>
                <a:gd name="T73" fmla="*/ 289 h 343"/>
                <a:gd name="T74" fmla="*/ 234 w 242"/>
                <a:gd name="T75" fmla="*/ 304 h 343"/>
                <a:gd name="T76" fmla="*/ 223 w 242"/>
                <a:gd name="T77" fmla="*/ 317 h 343"/>
                <a:gd name="T78" fmla="*/ 207 w 242"/>
                <a:gd name="T79" fmla="*/ 327 h 343"/>
                <a:gd name="T80" fmla="*/ 184 w 242"/>
                <a:gd name="T81" fmla="*/ 335 h 343"/>
                <a:gd name="T82" fmla="*/ 155 w 242"/>
                <a:gd name="T83" fmla="*/ 340 h 343"/>
                <a:gd name="T84" fmla="*/ 117 w 242"/>
                <a:gd name="T85" fmla="*/ 343 h 343"/>
                <a:gd name="T86" fmla="*/ 91 w 242"/>
                <a:gd name="T87" fmla="*/ 341 h 343"/>
                <a:gd name="T88" fmla="*/ 67 w 242"/>
                <a:gd name="T89" fmla="*/ 336 h 343"/>
                <a:gd name="T90" fmla="*/ 46 w 242"/>
                <a:gd name="T91" fmla="*/ 328 h 343"/>
                <a:gd name="T92" fmla="*/ 26 w 242"/>
                <a:gd name="T93" fmla="*/ 319 h 343"/>
                <a:gd name="T94" fmla="*/ 12 w 242"/>
                <a:gd name="T95" fmla="*/ 302 h 343"/>
                <a:gd name="T96" fmla="*/ 3 w 242"/>
                <a:gd name="T97" fmla="*/ 283 h 343"/>
                <a:gd name="T98" fmla="*/ 0 w 242"/>
                <a:gd name="T99" fmla="*/ 258 h 343"/>
                <a:gd name="T100" fmla="*/ 0 w 242"/>
                <a:gd name="T101" fmla="*/ 89 h 343"/>
                <a:gd name="T102" fmla="*/ 3 w 242"/>
                <a:gd name="T103" fmla="*/ 63 h 343"/>
                <a:gd name="T104" fmla="*/ 13 w 242"/>
                <a:gd name="T105" fmla="*/ 40 h 343"/>
                <a:gd name="T106" fmla="*/ 31 w 242"/>
                <a:gd name="T107" fmla="*/ 22 h 343"/>
                <a:gd name="T108" fmla="*/ 55 w 242"/>
                <a:gd name="T109" fmla="*/ 9 h 343"/>
                <a:gd name="T110" fmla="*/ 85 w 242"/>
                <a:gd name="T111" fmla="*/ 1 h 343"/>
                <a:gd name="T112" fmla="*/ 120 w 242"/>
                <a:gd name="T1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2" h="343">
                  <a:moveTo>
                    <a:pt x="124" y="39"/>
                  </a:moveTo>
                  <a:lnTo>
                    <a:pt x="104" y="42"/>
                  </a:lnTo>
                  <a:lnTo>
                    <a:pt x="93" y="48"/>
                  </a:lnTo>
                  <a:lnTo>
                    <a:pt x="85" y="60"/>
                  </a:lnTo>
                  <a:lnTo>
                    <a:pt x="83" y="76"/>
                  </a:lnTo>
                  <a:lnTo>
                    <a:pt x="83" y="146"/>
                  </a:lnTo>
                  <a:lnTo>
                    <a:pt x="164" y="146"/>
                  </a:lnTo>
                  <a:lnTo>
                    <a:pt x="164" y="81"/>
                  </a:lnTo>
                  <a:lnTo>
                    <a:pt x="163" y="61"/>
                  </a:lnTo>
                  <a:lnTo>
                    <a:pt x="155" y="48"/>
                  </a:lnTo>
                  <a:lnTo>
                    <a:pt x="143" y="42"/>
                  </a:lnTo>
                  <a:lnTo>
                    <a:pt x="124" y="39"/>
                  </a:lnTo>
                  <a:close/>
                  <a:moveTo>
                    <a:pt x="120" y="0"/>
                  </a:moveTo>
                  <a:lnTo>
                    <a:pt x="148" y="0"/>
                  </a:lnTo>
                  <a:lnTo>
                    <a:pt x="174" y="4"/>
                  </a:lnTo>
                  <a:lnTo>
                    <a:pt x="197" y="13"/>
                  </a:lnTo>
                  <a:lnTo>
                    <a:pt x="216" y="24"/>
                  </a:lnTo>
                  <a:lnTo>
                    <a:pt x="229" y="39"/>
                  </a:lnTo>
                  <a:lnTo>
                    <a:pt x="239" y="58"/>
                  </a:lnTo>
                  <a:lnTo>
                    <a:pt x="242" y="83"/>
                  </a:lnTo>
                  <a:lnTo>
                    <a:pt x="242" y="190"/>
                  </a:lnTo>
                  <a:lnTo>
                    <a:pt x="83" y="190"/>
                  </a:lnTo>
                  <a:lnTo>
                    <a:pt x="83" y="262"/>
                  </a:lnTo>
                  <a:lnTo>
                    <a:pt x="85" y="278"/>
                  </a:lnTo>
                  <a:lnTo>
                    <a:pt x="90" y="289"/>
                  </a:lnTo>
                  <a:lnTo>
                    <a:pt x="98" y="297"/>
                  </a:lnTo>
                  <a:lnTo>
                    <a:pt x="109" y="301"/>
                  </a:lnTo>
                  <a:lnTo>
                    <a:pt x="124" y="302"/>
                  </a:lnTo>
                  <a:lnTo>
                    <a:pt x="140" y="301"/>
                  </a:lnTo>
                  <a:lnTo>
                    <a:pt x="151" y="294"/>
                  </a:lnTo>
                  <a:lnTo>
                    <a:pt x="159" y="286"/>
                  </a:lnTo>
                  <a:lnTo>
                    <a:pt x="163" y="273"/>
                  </a:lnTo>
                  <a:lnTo>
                    <a:pt x="164" y="258"/>
                  </a:lnTo>
                  <a:lnTo>
                    <a:pt x="164" y="227"/>
                  </a:lnTo>
                  <a:lnTo>
                    <a:pt x="242" y="227"/>
                  </a:lnTo>
                  <a:lnTo>
                    <a:pt x="242" y="276"/>
                  </a:lnTo>
                  <a:lnTo>
                    <a:pt x="241" y="289"/>
                  </a:lnTo>
                  <a:lnTo>
                    <a:pt x="234" y="304"/>
                  </a:lnTo>
                  <a:lnTo>
                    <a:pt x="223" y="317"/>
                  </a:lnTo>
                  <a:lnTo>
                    <a:pt x="207" y="327"/>
                  </a:lnTo>
                  <a:lnTo>
                    <a:pt x="184" y="335"/>
                  </a:lnTo>
                  <a:lnTo>
                    <a:pt x="155" y="340"/>
                  </a:lnTo>
                  <a:lnTo>
                    <a:pt x="117" y="343"/>
                  </a:lnTo>
                  <a:lnTo>
                    <a:pt x="91" y="341"/>
                  </a:lnTo>
                  <a:lnTo>
                    <a:pt x="67" y="336"/>
                  </a:lnTo>
                  <a:lnTo>
                    <a:pt x="46" y="328"/>
                  </a:lnTo>
                  <a:lnTo>
                    <a:pt x="26" y="319"/>
                  </a:lnTo>
                  <a:lnTo>
                    <a:pt x="12" y="302"/>
                  </a:lnTo>
                  <a:lnTo>
                    <a:pt x="3" y="283"/>
                  </a:lnTo>
                  <a:lnTo>
                    <a:pt x="0" y="258"/>
                  </a:lnTo>
                  <a:lnTo>
                    <a:pt x="0" y="89"/>
                  </a:lnTo>
                  <a:lnTo>
                    <a:pt x="3" y="63"/>
                  </a:lnTo>
                  <a:lnTo>
                    <a:pt x="13" y="40"/>
                  </a:lnTo>
                  <a:lnTo>
                    <a:pt x="31" y="22"/>
                  </a:lnTo>
                  <a:lnTo>
                    <a:pt x="55" y="9"/>
                  </a:lnTo>
                  <a:lnTo>
                    <a:pt x="85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105" y="2418"/>
              <a:ext cx="188" cy="241"/>
            </a:xfrm>
            <a:custGeom>
              <a:avLst/>
              <a:gdLst>
                <a:gd name="T0" fmla="*/ 187 w 375"/>
                <a:gd name="T1" fmla="*/ 70 h 482"/>
                <a:gd name="T2" fmla="*/ 132 w 375"/>
                <a:gd name="T3" fmla="*/ 303 h 482"/>
                <a:gd name="T4" fmla="*/ 244 w 375"/>
                <a:gd name="T5" fmla="*/ 303 h 482"/>
                <a:gd name="T6" fmla="*/ 188 w 375"/>
                <a:gd name="T7" fmla="*/ 70 h 482"/>
                <a:gd name="T8" fmla="*/ 187 w 375"/>
                <a:gd name="T9" fmla="*/ 70 h 482"/>
                <a:gd name="T10" fmla="*/ 141 w 375"/>
                <a:gd name="T11" fmla="*/ 0 h 482"/>
                <a:gd name="T12" fmla="*/ 244 w 375"/>
                <a:gd name="T13" fmla="*/ 0 h 482"/>
                <a:gd name="T14" fmla="*/ 375 w 375"/>
                <a:gd name="T15" fmla="*/ 482 h 482"/>
                <a:gd name="T16" fmla="*/ 286 w 375"/>
                <a:gd name="T17" fmla="*/ 482 h 482"/>
                <a:gd name="T18" fmla="*/ 257 w 375"/>
                <a:gd name="T19" fmla="*/ 360 h 482"/>
                <a:gd name="T20" fmla="*/ 119 w 375"/>
                <a:gd name="T21" fmla="*/ 360 h 482"/>
                <a:gd name="T22" fmla="*/ 88 w 375"/>
                <a:gd name="T23" fmla="*/ 482 h 482"/>
                <a:gd name="T24" fmla="*/ 0 w 375"/>
                <a:gd name="T25" fmla="*/ 482 h 482"/>
                <a:gd name="T26" fmla="*/ 141 w 375"/>
                <a:gd name="T2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482">
                  <a:moveTo>
                    <a:pt x="187" y="70"/>
                  </a:moveTo>
                  <a:lnTo>
                    <a:pt x="132" y="303"/>
                  </a:lnTo>
                  <a:lnTo>
                    <a:pt x="244" y="303"/>
                  </a:lnTo>
                  <a:lnTo>
                    <a:pt x="188" y="70"/>
                  </a:lnTo>
                  <a:lnTo>
                    <a:pt x="187" y="70"/>
                  </a:lnTo>
                  <a:close/>
                  <a:moveTo>
                    <a:pt x="141" y="0"/>
                  </a:moveTo>
                  <a:lnTo>
                    <a:pt x="244" y="0"/>
                  </a:lnTo>
                  <a:lnTo>
                    <a:pt x="375" y="482"/>
                  </a:lnTo>
                  <a:lnTo>
                    <a:pt x="286" y="482"/>
                  </a:lnTo>
                  <a:lnTo>
                    <a:pt x="257" y="360"/>
                  </a:lnTo>
                  <a:lnTo>
                    <a:pt x="119" y="360"/>
                  </a:lnTo>
                  <a:lnTo>
                    <a:pt x="88" y="482"/>
                  </a:lnTo>
                  <a:lnTo>
                    <a:pt x="0" y="48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20" y="2489"/>
              <a:ext cx="110" cy="172"/>
            </a:xfrm>
            <a:custGeom>
              <a:avLst/>
              <a:gdLst>
                <a:gd name="T0" fmla="*/ 153 w 219"/>
                <a:gd name="T1" fmla="*/ 1 h 343"/>
                <a:gd name="T2" fmla="*/ 200 w 219"/>
                <a:gd name="T3" fmla="*/ 21 h 343"/>
                <a:gd name="T4" fmla="*/ 215 w 219"/>
                <a:gd name="T5" fmla="*/ 60 h 343"/>
                <a:gd name="T6" fmla="*/ 140 w 219"/>
                <a:gd name="T7" fmla="*/ 112 h 343"/>
                <a:gd name="T8" fmla="*/ 138 w 219"/>
                <a:gd name="T9" fmla="*/ 63 h 343"/>
                <a:gd name="T10" fmla="*/ 125 w 219"/>
                <a:gd name="T11" fmla="*/ 45 h 343"/>
                <a:gd name="T12" fmla="*/ 98 w 219"/>
                <a:gd name="T13" fmla="*/ 45 h 343"/>
                <a:gd name="T14" fmla="*/ 83 w 219"/>
                <a:gd name="T15" fmla="*/ 60 h 343"/>
                <a:gd name="T16" fmla="*/ 83 w 219"/>
                <a:gd name="T17" fmla="*/ 86 h 343"/>
                <a:gd name="T18" fmla="*/ 88 w 219"/>
                <a:gd name="T19" fmla="*/ 105 h 343"/>
                <a:gd name="T20" fmla="*/ 106 w 219"/>
                <a:gd name="T21" fmla="*/ 122 h 343"/>
                <a:gd name="T22" fmla="*/ 141 w 219"/>
                <a:gd name="T23" fmla="*/ 146 h 343"/>
                <a:gd name="T24" fmla="*/ 185 w 219"/>
                <a:gd name="T25" fmla="*/ 177 h 343"/>
                <a:gd name="T26" fmla="*/ 210 w 219"/>
                <a:gd name="T27" fmla="*/ 203 h 343"/>
                <a:gd name="T28" fmla="*/ 218 w 219"/>
                <a:gd name="T29" fmla="*/ 234 h 343"/>
                <a:gd name="T30" fmla="*/ 218 w 219"/>
                <a:gd name="T31" fmla="*/ 278 h 343"/>
                <a:gd name="T32" fmla="*/ 200 w 219"/>
                <a:gd name="T33" fmla="*/ 315 h 343"/>
                <a:gd name="T34" fmla="*/ 163 w 219"/>
                <a:gd name="T35" fmla="*/ 336 h 343"/>
                <a:gd name="T36" fmla="*/ 99 w 219"/>
                <a:gd name="T37" fmla="*/ 343 h 343"/>
                <a:gd name="T38" fmla="*/ 46 w 219"/>
                <a:gd name="T39" fmla="*/ 335 h 343"/>
                <a:gd name="T40" fmla="*/ 11 w 219"/>
                <a:gd name="T41" fmla="*/ 314 h 343"/>
                <a:gd name="T42" fmla="*/ 0 w 219"/>
                <a:gd name="T43" fmla="*/ 273 h 343"/>
                <a:gd name="T44" fmla="*/ 78 w 219"/>
                <a:gd name="T45" fmla="*/ 226 h 343"/>
                <a:gd name="T46" fmla="*/ 81 w 219"/>
                <a:gd name="T47" fmla="*/ 284 h 343"/>
                <a:gd name="T48" fmla="*/ 96 w 219"/>
                <a:gd name="T49" fmla="*/ 297 h 343"/>
                <a:gd name="T50" fmla="*/ 124 w 219"/>
                <a:gd name="T51" fmla="*/ 297 h 343"/>
                <a:gd name="T52" fmla="*/ 138 w 219"/>
                <a:gd name="T53" fmla="*/ 286 h 343"/>
                <a:gd name="T54" fmla="*/ 141 w 219"/>
                <a:gd name="T55" fmla="*/ 262 h 343"/>
                <a:gd name="T56" fmla="*/ 138 w 219"/>
                <a:gd name="T57" fmla="*/ 232 h 343"/>
                <a:gd name="T58" fmla="*/ 125 w 219"/>
                <a:gd name="T59" fmla="*/ 213 h 343"/>
                <a:gd name="T60" fmla="*/ 89 w 219"/>
                <a:gd name="T61" fmla="*/ 188 h 343"/>
                <a:gd name="T62" fmla="*/ 47 w 219"/>
                <a:gd name="T63" fmla="*/ 161 h 343"/>
                <a:gd name="T64" fmla="*/ 16 w 219"/>
                <a:gd name="T65" fmla="*/ 136 h 343"/>
                <a:gd name="T66" fmla="*/ 5 w 219"/>
                <a:gd name="T67" fmla="*/ 113 h 343"/>
                <a:gd name="T68" fmla="*/ 3 w 219"/>
                <a:gd name="T69" fmla="*/ 83 h 343"/>
                <a:gd name="T70" fmla="*/ 13 w 219"/>
                <a:gd name="T71" fmla="*/ 39 h 343"/>
                <a:gd name="T72" fmla="*/ 42 w 219"/>
                <a:gd name="T73" fmla="*/ 11 h 343"/>
                <a:gd name="T74" fmla="*/ 89 w 219"/>
                <a:gd name="T7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9" h="343">
                  <a:moveTo>
                    <a:pt x="120" y="0"/>
                  </a:moveTo>
                  <a:lnTo>
                    <a:pt x="153" y="1"/>
                  </a:lnTo>
                  <a:lnTo>
                    <a:pt x="180" y="9"/>
                  </a:lnTo>
                  <a:lnTo>
                    <a:pt x="200" y="21"/>
                  </a:lnTo>
                  <a:lnTo>
                    <a:pt x="211" y="39"/>
                  </a:lnTo>
                  <a:lnTo>
                    <a:pt x="215" y="60"/>
                  </a:lnTo>
                  <a:lnTo>
                    <a:pt x="215" y="112"/>
                  </a:lnTo>
                  <a:lnTo>
                    <a:pt x="140" y="112"/>
                  </a:lnTo>
                  <a:lnTo>
                    <a:pt x="140" y="79"/>
                  </a:lnTo>
                  <a:lnTo>
                    <a:pt x="138" y="63"/>
                  </a:lnTo>
                  <a:lnTo>
                    <a:pt x="133" y="52"/>
                  </a:lnTo>
                  <a:lnTo>
                    <a:pt x="125" y="45"/>
                  </a:lnTo>
                  <a:lnTo>
                    <a:pt x="111" y="43"/>
                  </a:lnTo>
                  <a:lnTo>
                    <a:pt x="98" y="45"/>
                  </a:lnTo>
                  <a:lnTo>
                    <a:pt x="88" y="50"/>
                  </a:lnTo>
                  <a:lnTo>
                    <a:pt x="83" y="60"/>
                  </a:lnTo>
                  <a:lnTo>
                    <a:pt x="83" y="74"/>
                  </a:lnTo>
                  <a:lnTo>
                    <a:pt x="83" y="86"/>
                  </a:lnTo>
                  <a:lnTo>
                    <a:pt x="85" y="97"/>
                  </a:lnTo>
                  <a:lnTo>
                    <a:pt x="88" y="105"/>
                  </a:lnTo>
                  <a:lnTo>
                    <a:pt x="94" y="113"/>
                  </a:lnTo>
                  <a:lnTo>
                    <a:pt x="106" y="122"/>
                  </a:lnTo>
                  <a:lnTo>
                    <a:pt x="120" y="133"/>
                  </a:lnTo>
                  <a:lnTo>
                    <a:pt x="141" y="146"/>
                  </a:lnTo>
                  <a:lnTo>
                    <a:pt x="166" y="164"/>
                  </a:lnTo>
                  <a:lnTo>
                    <a:pt x="185" y="177"/>
                  </a:lnTo>
                  <a:lnTo>
                    <a:pt x="200" y="190"/>
                  </a:lnTo>
                  <a:lnTo>
                    <a:pt x="210" y="203"/>
                  </a:lnTo>
                  <a:lnTo>
                    <a:pt x="215" y="218"/>
                  </a:lnTo>
                  <a:lnTo>
                    <a:pt x="218" y="234"/>
                  </a:lnTo>
                  <a:lnTo>
                    <a:pt x="219" y="252"/>
                  </a:lnTo>
                  <a:lnTo>
                    <a:pt x="218" y="278"/>
                  </a:lnTo>
                  <a:lnTo>
                    <a:pt x="211" y="299"/>
                  </a:lnTo>
                  <a:lnTo>
                    <a:pt x="200" y="315"/>
                  </a:lnTo>
                  <a:lnTo>
                    <a:pt x="184" y="328"/>
                  </a:lnTo>
                  <a:lnTo>
                    <a:pt x="163" y="336"/>
                  </a:lnTo>
                  <a:lnTo>
                    <a:pt x="135" y="341"/>
                  </a:lnTo>
                  <a:lnTo>
                    <a:pt x="99" y="343"/>
                  </a:lnTo>
                  <a:lnTo>
                    <a:pt x="70" y="341"/>
                  </a:lnTo>
                  <a:lnTo>
                    <a:pt x="46" y="335"/>
                  </a:lnTo>
                  <a:lnTo>
                    <a:pt x="26" y="327"/>
                  </a:lnTo>
                  <a:lnTo>
                    <a:pt x="11" y="314"/>
                  </a:lnTo>
                  <a:lnTo>
                    <a:pt x="3" y="296"/>
                  </a:lnTo>
                  <a:lnTo>
                    <a:pt x="0" y="273"/>
                  </a:lnTo>
                  <a:lnTo>
                    <a:pt x="0" y="226"/>
                  </a:lnTo>
                  <a:lnTo>
                    <a:pt x="78" y="226"/>
                  </a:lnTo>
                  <a:lnTo>
                    <a:pt x="78" y="273"/>
                  </a:lnTo>
                  <a:lnTo>
                    <a:pt x="81" y="284"/>
                  </a:lnTo>
                  <a:lnTo>
                    <a:pt x="86" y="293"/>
                  </a:lnTo>
                  <a:lnTo>
                    <a:pt x="96" y="297"/>
                  </a:lnTo>
                  <a:lnTo>
                    <a:pt x="111" y="299"/>
                  </a:lnTo>
                  <a:lnTo>
                    <a:pt x="124" y="297"/>
                  </a:lnTo>
                  <a:lnTo>
                    <a:pt x="133" y="293"/>
                  </a:lnTo>
                  <a:lnTo>
                    <a:pt x="138" y="286"/>
                  </a:lnTo>
                  <a:lnTo>
                    <a:pt x="140" y="275"/>
                  </a:lnTo>
                  <a:lnTo>
                    <a:pt x="141" y="262"/>
                  </a:lnTo>
                  <a:lnTo>
                    <a:pt x="140" y="245"/>
                  </a:lnTo>
                  <a:lnTo>
                    <a:pt x="138" y="232"/>
                  </a:lnTo>
                  <a:lnTo>
                    <a:pt x="133" y="223"/>
                  </a:lnTo>
                  <a:lnTo>
                    <a:pt x="125" y="213"/>
                  </a:lnTo>
                  <a:lnTo>
                    <a:pt x="111" y="201"/>
                  </a:lnTo>
                  <a:lnTo>
                    <a:pt x="89" y="188"/>
                  </a:lnTo>
                  <a:lnTo>
                    <a:pt x="72" y="177"/>
                  </a:lnTo>
                  <a:lnTo>
                    <a:pt x="47" y="161"/>
                  </a:lnTo>
                  <a:lnTo>
                    <a:pt x="29" y="148"/>
                  </a:lnTo>
                  <a:lnTo>
                    <a:pt x="16" y="136"/>
                  </a:lnTo>
                  <a:lnTo>
                    <a:pt x="10" y="125"/>
                  </a:lnTo>
                  <a:lnTo>
                    <a:pt x="5" y="113"/>
                  </a:lnTo>
                  <a:lnTo>
                    <a:pt x="5" y="100"/>
                  </a:lnTo>
                  <a:lnTo>
                    <a:pt x="3" y="83"/>
                  </a:lnTo>
                  <a:lnTo>
                    <a:pt x="7" y="58"/>
                  </a:lnTo>
                  <a:lnTo>
                    <a:pt x="13" y="39"/>
                  </a:lnTo>
                  <a:lnTo>
                    <a:pt x="26" y="22"/>
                  </a:lnTo>
                  <a:lnTo>
                    <a:pt x="42" y="11"/>
                  </a:lnTo>
                  <a:lnTo>
                    <a:pt x="63" y="4"/>
                  </a:lnTo>
                  <a:lnTo>
                    <a:pt x="89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469" y="2418"/>
              <a:ext cx="41" cy="241"/>
            </a:xfrm>
            <a:custGeom>
              <a:avLst/>
              <a:gdLst>
                <a:gd name="T0" fmla="*/ 0 w 82"/>
                <a:gd name="T1" fmla="*/ 147 h 482"/>
                <a:gd name="T2" fmla="*/ 82 w 82"/>
                <a:gd name="T3" fmla="*/ 147 h 482"/>
                <a:gd name="T4" fmla="*/ 82 w 82"/>
                <a:gd name="T5" fmla="*/ 482 h 482"/>
                <a:gd name="T6" fmla="*/ 0 w 82"/>
                <a:gd name="T7" fmla="*/ 482 h 482"/>
                <a:gd name="T8" fmla="*/ 0 w 82"/>
                <a:gd name="T9" fmla="*/ 147 h 482"/>
                <a:gd name="T10" fmla="*/ 0 w 82"/>
                <a:gd name="T11" fmla="*/ 0 h 482"/>
                <a:gd name="T12" fmla="*/ 82 w 82"/>
                <a:gd name="T13" fmla="*/ 0 h 482"/>
                <a:gd name="T14" fmla="*/ 82 w 82"/>
                <a:gd name="T15" fmla="*/ 67 h 482"/>
                <a:gd name="T16" fmla="*/ 0 w 82"/>
                <a:gd name="T17" fmla="*/ 67 h 482"/>
                <a:gd name="T18" fmla="*/ 0 w 82"/>
                <a:gd name="T1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482">
                  <a:moveTo>
                    <a:pt x="0" y="147"/>
                  </a:moveTo>
                  <a:lnTo>
                    <a:pt x="82" y="147"/>
                  </a:lnTo>
                  <a:lnTo>
                    <a:pt x="82" y="482"/>
                  </a:lnTo>
                  <a:lnTo>
                    <a:pt x="0" y="482"/>
                  </a:lnTo>
                  <a:lnTo>
                    <a:pt x="0" y="147"/>
                  </a:lnTo>
                  <a:close/>
                  <a:moveTo>
                    <a:pt x="0" y="0"/>
                  </a:moveTo>
                  <a:lnTo>
                    <a:pt x="82" y="0"/>
                  </a:lnTo>
                  <a:lnTo>
                    <a:pt x="82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549" y="2489"/>
              <a:ext cx="122" cy="172"/>
            </a:xfrm>
            <a:custGeom>
              <a:avLst/>
              <a:gdLst>
                <a:gd name="T0" fmla="*/ 113 w 244"/>
                <a:gd name="T1" fmla="*/ 175 h 343"/>
                <a:gd name="T2" fmla="*/ 90 w 244"/>
                <a:gd name="T3" fmla="*/ 195 h 343"/>
                <a:gd name="T4" fmla="*/ 83 w 244"/>
                <a:gd name="T5" fmla="*/ 242 h 343"/>
                <a:gd name="T6" fmla="*/ 88 w 244"/>
                <a:gd name="T7" fmla="*/ 283 h 343"/>
                <a:gd name="T8" fmla="*/ 103 w 244"/>
                <a:gd name="T9" fmla="*/ 297 h 343"/>
                <a:gd name="T10" fmla="*/ 135 w 244"/>
                <a:gd name="T11" fmla="*/ 296 h 343"/>
                <a:gd name="T12" fmla="*/ 156 w 244"/>
                <a:gd name="T13" fmla="*/ 275 h 343"/>
                <a:gd name="T14" fmla="*/ 160 w 244"/>
                <a:gd name="T15" fmla="*/ 174 h 343"/>
                <a:gd name="T16" fmla="*/ 126 w 244"/>
                <a:gd name="T17" fmla="*/ 0 h 343"/>
                <a:gd name="T18" fmla="*/ 191 w 244"/>
                <a:gd name="T19" fmla="*/ 8 h 343"/>
                <a:gd name="T20" fmla="*/ 230 w 244"/>
                <a:gd name="T21" fmla="*/ 34 h 343"/>
                <a:gd name="T22" fmla="*/ 244 w 244"/>
                <a:gd name="T23" fmla="*/ 81 h 343"/>
                <a:gd name="T24" fmla="*/ 166 w 244"/>
                <a:gd name="T25" fmla="*/ 338 h 343"/>
                <a:gd name="T26" fmla="*/ 158 w 244"/>
                <a:gd name="T27" fmla="*/ 309 h 343"/>
                <a:gd name="T28" fmla="*/ 148 w 244"/>
                <a:gd name="T29" fmla="*/ 319 h 343"/>
                <a:gd name="T30" fmla="*/ 124 w 244"/>
                <a:gd name="T31" fmla="*/ 335 h 343"/>
                <a:gd name="T32" fmla="*/ 82 w 244"/>
                <a:gd name="T33" fmla="*/ 343 h 343"/>
                <a:gd name="T34" fmla="*/ 44 w 244"/>
                <a:gd name="T35" fmla="*/ 338 h 343"/>
                <a:gd name="T36" fmla="*/ 17 w 244"/>
                <a:gd name="T37" fmla="*/ 320 h 343"/>
                <a:gd name="T38" fmla="*/ 2 w 244"/>
                <a:gd name="T39" fmla="*/ 281 h 343"/>
                <a:gd name="T40" fmla="*/ 0 w 244"/>
                <a:gd name="T41" fmla="*/ 221 h 343"/>
                <a:gd name="T42" fmla="*/ 7 w 244"/>
                <a:gd name="T43" fmla="*/ 182 h 343"/>
                <a:gd name="T44" fmla="*/ 20 w 244"/>
                <a:gd name="T45" fmla="*/ 159 h 343"/>
                <a:gd name="T46" fmla="*/ 38 w 244"/>
                <a:gd name="T47" fmla="*/ 144 h 343"/>
                <a:gd name="T48" fmla="*/ 59 w 244"/>
                <a:gd name="T49" fmla="*/ 135 h 343"/>
                <a:gd name="T50" fmla="*/ 96 w 244"/>
                <a:gd name="T51" fmla="*/ 131 h 343"/>
                <a:gd name="T52" fmla="*/ 160 w 244"/>
                <a:gd name="T53" fmla="*/ 130 h 343"/>
                <a:gd name="T54" fmla="*/ 160 w 244"/>
                <a:gd name="T55" fmla="*/ 65 h 343"/>
                <a:gd name="T56" fmla="*/ 150 w 244"/>
                <a:gd name="T57" fmla="*/ 48 h 343"/>
                <a:gd name="T58" fmla="*/ 126 w 244"/>
                <a:gd name="T59" fmla="*/ 43 h 343"/>
                <a:gd name="T60" fmla="*/ 100 w 244"/>
                <a:gd name="T61" fmla="*/ 50 h 343"/>
                <a:gd name="T62" fmla="*/ 90 w 244"/>
                <a:gd name="T63" fmla="*/ 71 h 343"/>
                <a:gd name="T64" fmla="*/ 5 w 244"/>
                <a:gd name="T65" fmla="*/ 102 h 343"/>
                <a:gd name="T66" fmla="*/ 10 w 244"/>
                <a:gd name="T67" fmla="*/ 48 h 343"/>
                <a:gd name="T68" fmla="*/ 36 w 244"/>
                <a:gd name="T69" fmla="*/ 17 h 343"/>
                <a:gd name="T70" fmla="*/ 90 w 244"/>
                <a:gd name="T71" fmla="*/ 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4" h="343">
                  <a:moveTo>
                    <a:pt x="134" y="174"/>
                  </a:moveTo>
                  <a:lnTo>
                    <a:pt x="113" y="175"/>
                  </a:lnTo>
                  <a:lnTo>
                    <a:pt x="100" y="182"/>
                  </a:lnTo>
                  <a:lnTo>
                    <a:pt x="90" y="195"/>
                  </a:lnTo>
                  <a:lnTo>
                    <a:pt x="85" y="214"/>
                  </a:lnTo>
                  <a:lnTo>
                    <a:pt x="83" y="242"/>
                  </a:lnTo>
                  <a:lnTo>
                    <a:pt x="85" y="266"/>
                  </a:lnTo>
                  <a:lnTo>
                    <a:pt x="88" y="283"/>
                  </a:lnTo>
                  <a:lnTo>
                    <a:pt x="93" y="293"/>
                  </a:lnTo>
                  <a:lnTo>
                    <a:pt x="103" y="297"/>
                  </a:lnTo>
                  <a:lnTo>
                    <a:pt x="116" y="299"/>
                  </a:lnTo>
                  <a:lnTo>
                    <a:pt x="135" y="296"/>
                  </a:lnTo>
                  <a:lnTo>
                    <a:pt x="148" y="288"/>
                  </a:lnTo>
                  <a:lnTo>
                    <a:pt x="156" y="275"/>
                  </a:lnTo>
                  <a:lnTo>
                    <a:pt x="160" y="260"/>
                  </a:lnTo>
                  <a:lnTo>
                    <a:pt x="160" y="174"/>
                  </a:lnTo>
                  <a:lnTo>
                    <a:pt x="134" y="174"/>
                  </a:lnTo>
                  <a:close/>
                  <a:moveTo>
                    <a:pt x="126" y="0"/>
                  </a:moveTo>
                  <a:lnTo>
                    <a:pt x="161" y="1"/>
                  </a:lnTo>
                  <a:lnTo>
                    <a:pt x="191" y="8"/>
                  </a:lnTo>
                  <a:lnTo>
                    <a:pt x="213" y="17"/>
                  </a:lnTo>
                  <a:lnTo>
                    <a:pt x="230" y="34"/>
                  </a:lnTo>
                  <a:lnTo>
                    <a:pt x="241" y="53"/>
                  </a:lnTo>
                  <a:lnTo>
                    <a:pt x="244" y="81"/>
                  </a:lnTo>
                  <a:lnTo>
                    <a:pt x="244" y="338"/>
                  </a:lnTo>
                  <a:lnTo>
                    <a:pt x="166" y="338"/>
                  </a:lnTo>
                  <a:lnTo>
                    <a:pt x="166" y="304"/>
                  </a:lnTo>
                  <a:lnTo>
                    <a:pt x="158" y="309"/>
                  </a:lnTo>
                  <a:lnTo>
                    <a:pt x="153" y="314"/>
                  </a:lnTo>
                  <a:lnTo>
                    <a:pt x="148" y="319"/>
                  </a:lnTo>
                  <a:lnTo>
                    <a:pt x="142" y="325"/>
                  </a:lnTo>
                  <a:lnTo>
                    <a:pt x="124" y="335"/>
                  </a:lnTo>
                  <a:lnTo>
                    <a:pt x="103" y="340"/>
                  </a:lnTo>
                  <a:lnTo>
                    <a:pt x="82" y="343"/>
                  </a:lnTo>
                  <a:lnTo>
                    <a:pt x="62" y="341"/>
                  </a:lnTo>
                  <a:lnTo>
                    <a:pt x="44" y="338"/>
                  </a:lnTo>
                  <a:lnTo>
                    <a:pt x="28" y="332"/>
                  </a:lnTo>
                  <a:lnTo>
                    <a:pt x="17" y="320"/>
                  </a:lnTo>
                  <a:lnTo>
                    <a:pt x="7" y="304"/>
                  </a:lnTo>
                  <a:lnTo>
                    <a:pt x="2" y="281"/>
                  </a:lnTo>
                  <a:lnTo>
                    <a:pt x="0" y="250"/>
                  </a:lnTo>
                  <a:lnTo>
                    <a:pt x="0" y="221"/>
                  </a:lnTo>
                  <a:lnTo>
                    <a:pt x="2" y="198"/>
                  </a:lnTo>
                  <a:lnTo>
                    <a:pt x="7" y="182"/>
                  </a:lnTo>
                  <a:lnTo>
                    <a:pt x="12" y="169"/>
                  </a:lnTo>
                  <a:lnTo>
                    <a:pt x="20" y="159"/>
                  </a:lnTo>
                  <a:lnTo>
                    <a:pt x="30" y="149"/>
                  </a:lnTo>
                  <a:lnTo>
                    <a:pt x="38" y="144"/>
                  </a:lnTo>
                  <a:lnTo>
                    <a:pt x="48" y="140"/>
                  </a:lnTo>
                  <a:lnTo>
                    <a:pt x="59" y="135"/>
                  </a:lnTo>
                  <a:lnTo>
                    <a:pt x="75" y="133"/>
                  </a:lnTo>
                  <a:lnTo>
                    <a:pt x="96" y="131"/>
                  </a:lnTo>
                  <a:lnTo>
                    <a:pt x="124" y="130"/>
                  </a:lnTo>
                  <a:lnTo>
                    <a:pt x="160" y="130"/>
                  </a:lnTo>
                  <a:lnTo>
                    <a:pt x="160" y="74"/>
                  </a:lnTo>
                  <a:lnTo>
                    <a:pt x="160" y="65"/>
                  </a:lnTo>
                  <a:lnTo>
                    <a:pt x="156" y="55"/>
                  </a:lnTo>
                  <a:lnTo>
                    <a:pt x="150" y="48"/>
                  </a:lnTo>
                  <a:lnTo>
                    <a:pt x="140" y="45"/>
                  </a:lnTo>
                  <a:lnTo>
                    <a:pt x="126" y="43"/>
                  </a:lnTo>
                  <a:lnTo>
                    <a:pt x="109" y="45"/>
                  </a:lnTo>
                  <a:lnTo>
                    <a:pt x="100" y="50"/>
                  </a:lnTo>
                  <a:lnTo>
                    <a:pt x="91" y="58"/>
                  </a:lnTo>
                  <a:lnTo>
                    <a:pt x="90" y="71"/>
                  </a:lnTo>
                  <a:lnTo>
                    <a:pt x="90" y="102"/>
                  </a:lnTo>
                  <a:lnTo>
                    <a:pt x="5" y="102"/>
                  </a:lnTo>
                  <a:lnTo>
                    <a:pt x="5" y="71"/>
                  </a:lnTo>
                  <a:lnTo>
                    <a:pt x="10" y="48"/>
                  </a:lnTo>
                  <a:lnTo>
                    <a:pt x="20" y="30"/>
                  </a:lnTo>
                  <a:lnTo>
                    <a:pt x="36" y="17"/>
                  </a:lnTo>
                  <a:lnTo>
                    <a:pt x="59" y="6"/>
                  </a:lnTo>
                  <a:lnTo>
                    <a:pt x="90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808" y="2418"/>
              <a:ext cx="121" cy="241"/>
            </a:xfrm>
            <a:custGeom>
              <a:avLst/>
              <a:gdLst>
                <a:gd name="T0" fmla="*/ 0 w 243"/>
                <a:gd name="T1" fmla="*/ 0 h 482"/>
                <a:gd name="T2" fmla="*/ 243 w 243"/>
                <a:gd name="T3" fmla="*/ 0 h 482"/>
                <a:gd name="T4" fmla="*/ 243 w 243"/>
                <a:gd name="T5" fmla="*/ 56 h 482"/>
                <a:gd name="T6" fmla="*/ 90 w 243"/>
                <a:gd name="T7" fmla="*/ 56 h 482"/>
                <a:gd name="T8" fmla="*/ 90 w 243"/>
                <a:gd name="T9" fmla="*/ 207 h 482"/>
                <a:gd name="T10" fmla="*/ 233 w 243"/>
                <a:gd name="T11" fmla="*/ 207 h 482"/>
                <a:gd name="T12" fmla="*/ 233 w 243"/>
                <a:gd name="T13" fmla="*/ 262 h 482"/>
                <a:gd name="T14" fmla="*/ 90 w 243"/>
                <a:gd name="T15" fmla="*/ 262 h 482"/>
                <a:gd name="T16" fmla="*/ 90 w 243"/>
                <a:gd name="T17" fmla="*/ 482 h 482"/>
                <a:gd name="T18" fmla="*/ 0 w 243"/>
                <a:gd name="T19" fmla="*/ 482 h 482"/>
                <a:gd name="T20" fmla="*/ 0 w 243"/>
                <a:gd name="T21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482">
                  <a:moveTo>
                    <a:pt x="0" y="0"/>
                  </a:moveTo>
                  <a:lnTo>
                    <a:pt x="243" y="0"/>
                  </a:lnTo>
                  <a:lnTo>
                    <a:pt x="243" y="56"/>
                  </a:lnTo>
                  <a:lnTo>
                    <a:pt x="90" y="56"/>
                  </a:lnTo>
                  <a:lnTo>
                    <a:pt x="90" y="207"/>
                  </a:lnTo>
                  <a:lnTo>
                    <a:pt x="233" y="207"/>
                  </a:lnTo>
                  <a:lnTo>
                    <a:pt x="233" y="262"/>
                  </a:lnTo>
                  <a:lnTo>
                    <a:pt x="90" y="262"/>
                  </a:lnTo>
                  <a:lnTo>
                    <a:pt x="9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952" y="2489"/>
              <a:ext cx="119" cy="172"/>
            </a:xfrm>
            <a:custGeom>
              <a:avLst/>
              <a:gdLst>
                <a:gd name="T0" fmla="*/ 120 w 239"/>
                <a:gd name="T1" fmla="*/ 43 h 343"/>
                <a:gd name="T2" fmla="*/ 102 w 239"/>
                <a:gd name="T3" fmla="*/ 45 h 343"/>
                <a:gd name="T4" fmla="*/ 93 w 239"/>
                <a:gd name="T5" fmla="*/ 53 h 343"/>
                <a:gd name="T6" fmla="*/ 86 w 239"/>
                <a:gd name="T7" fmla="*/ 68 h 343"/>
                <a:gd name="T8" fmla="*/ 85 w 239"/>
                <a:gd name="T9" fmla="*/ 86 h 343"/>
                <a:gd name="T10" fmla="*/ 85 w 239"/>
                <a:gd name="T11" fmla="*/ 257 h 343"/>
                <a:gd name="T12" fmla="*/ 86 w 239"/>
                <a:gd name="T13" fmla="*/ 275 h 343"/>
                <a:gd name="T14" fmla="*/ 93 w 239"/>
                <a:gd name="T15" fmla="*/ 288 h 343"/>
                <a:gd name="T16" fmla="*/ 102 w 239"/>
                <a:gd name="T17" fmla="*/ 296 h 343"/>
                <a:gd name="T18" fmla="*/ 120 w 239"/>
                <a:gd name="T19" fmla="*/ 299 h 343"/>
                <a:gd name="T20" fmla="*/ 137 w 239"/>
                <a:gd name="T21" fmla="*/ 296 h 343"/>
                <a:gd name="T22" fmla="*/ 146 w 239"/>
                <a:gd name="T23" fmla="*/ 288 h 343"/>
                <a:gd name="T24" fmla="*/ 153 w 239"/>
                <a:gd name="T25" fmla="*/ 275 h 343"/>
                <a:gd name="T26" fmla="*/ 154 w 239"/>
                <a:gd name="T27" fmla="*/ 257 h 343"/>
                <a:gd name="T28" fmla="*/ 154 w 239"/>
                <a:gd name="T29" fmla="*/ 86 h 343"/>
                <a:gd name="T30" fmla="*/ 153 w 239"/>
                <a:gd name="T31" fmla="*/ 68 h 343"/>
                <a:gd name="T32" fmla="*/ 146 w 239"/>
                <a:gd name="T33" fmla="*/ 53 h 343"/>
                <a:gd name="T34" fmla="*/ 137 w 239"/>
                <a:gd name="T35" fmla="*/ 45 h 343"/>
                <a:gd name="T36" fmla="*/ 120 w 239"/>
                <a:gd name="T37" fmla="*/ 43 h 343"/>
                <a:gd name="T38" fmla="*/ 119 w 239"/>
                <a:gd name="T39" fmla="*/ 0 h 343"/>
                <a:gd name="T40" fmla="*/ 146 w 239"/>
                <a:gd name="T41" fmla="*/ 0 h 343"/>
                <a:gd name="T42" fmla="*/ 171 w 239"/>
                <a:gd name="T43" fmla="*/ 4 h 343"/>
                <a:gd name="T44" fmla="*/ 193 w 239"/>
                <a:gd name="T45" fmla="*/ 13 h 343"/>
                <a:gd name="T46" fmla="*/ 211 w 239"/>
                <a:gd name="T47" fmla="*/ 24 h 343"/>
                <a:gd name="T48" fmla="*/ 226 w 239"/>
                <a:gd name="T49" fmla="*/ 39 h 343"/>
                <a:gd name="T50" fmla="*/ 236 w 239"/>
                <a:gd name="T51" fmla="*/ 58 h 343"/>
                <a:gd name="T52" fmla="*/ 239 w 239"/>
                <a:gd name="T53" fmla="*/ 83 h 343"/>
                <a:gd name="T54" fmla="*/ 239 w 239"/>
                <a:gd name="T55" fmla="*/ 252 h 343"/>
                <a:gd name="T56" fmla="*/ 234 w 239"/>
                <a:gd name="T57" fmla="*/ 278 h 343"/>
                <a:gd name="T58" fmla="*/ 224 w 239"/>
                <a:gd name="T59" fmla="*/ 301 h 343"/>
                <a:gd name="T60" fmla="*/ 206 w 239"/>
                <a:gd name="T61" fmla="*/ 319 h 343"/>
                <a:gd name="T62" fmla="*/ 184 w 239"/>
                <a:gd name="T63" fmla="*/ 332 h 343"/>
                <a:gd name="T64" fmla="*/ 154 w 239"/>
                <a:gd name="T65" fmla="*/ 340 h 343"/>
                <a:gd name="T66" fmla="*/ 120 w 239"/>
                <a:gd name="T67" fmla="*/ 343 h 343"/>
                <a:gd name="T68" fmla="*/ 93 w 239"/>
                <a:gd name="T69" fmla="*/ 341 h 343"/>
                <a:gd name="T70" fmla="*/ 68 w 239"/>
                <a:gd name="T71" fmla="*/ 336 h 343"/>
                <a:gd name="T72" fmla="*/ 46 w 239"/>
                <a:gd name="T73" fmla="*/ 328 h 343"/>
                <a:gd name="T74" fmla="*/ 28 w 239"/>
                <a:gd name="T75" fmla="*/ 319 h 343"/>
                <a:gd name="T76" fmla="*/ 13 w 239"/>
                <a:gd name="T77" fmla="*/ 302 h 343"/>
                <a:gd name="T78" fmla="*/ 3 w 239"/>
                <a:gd name="T79" fmla="*/ 283 h 343"/>
                <a:gd name="T80" fmla="*/ 0 w 239"/>
                <a:gd name="T81" fmla="*/ 258 h 343"/>
                <a:gd name="T82" fmla="*/ 0 w 239"/>
                <a:gd name="T83" fmla="*/ 89 h 343"/>
                <a:gd name="T84" fmla="*/ 3 w 239"/>
                <a:gd name="T85" fmla="*/ 63 h 343"/>
                <a:gd name="T86" fmla="*/ 15 w 239"/>
                <a:gd name="T87" fmla="*/ 40 h 343"/>
                <a:gd name="T88" fmla="*/ 31 w 239"/>
                <a:gd name="T89" fmla="*/ 22 h 343"/>
                <a:gd name="T90" fmla="*/ 55 w 239"/>
                <a:gd name="T91" fmla="*/ 9 h 343"/>
                <a:gd name="T92" fmla="*/ 85 w 239"/>
                <a:gd name="T93" fmla="*/ 1 h 343"/>
                <a:gd name="T94" fmla="*/ 119 w 239"/>
                <a:gd name="T9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9" h="343">
                  <a:moveTo>
                    <a:pt x="120" y="43"/>
                  </a:moveTo>
                  <a:lnTo>
                    <a:pt x="102" y="45"/>
                  </a:lnTo>
                  <a:lnTo>
                    <a:pt x="93" y="53"/>
                  </a:lnTo>
                  <a:lnTo>
                    <a:pt x="86" y="68"/>
                  </a:lnTo>
                  <a:lnTo>
                    <a:pt x="85" y="86"/>
                  </a:lnTo>
                  <a:lnTo>
                    <a:pt x="85" y="257"/>
                  </a:lnTo>
                  <a:lnTo>
                    <a:pt x="86" y="275"/>
                  </a:lnTo>
                  <a:lnTo>
                    <a:pt x="93" y="288"/>
                  </a:lnTo>
                  <a:lnTo>
                    <a:pt x="102" y="296"/>
                  </a:lnTo>
                  <a:lnTo>
                    <a:pt x="120" y="299"/>
                  </a:lnTo>
                  <a:lnTo>
                    <a:pt x="137" y="296"/>
                  </a:lnTo>
                  <a:lnTo>
                    <a:pt x="146" y="288"/>
                  </a:lnTo>
                  <a:lnTo>
                    <a:pt x="153" y="275"/>
                  </a:lnTo>
                  <a:lnTo>
                    <a:pt x="154" y="257"/>
                  </a:lnTo>
                  <a:lnTo>
                    <a:pt x="154" y="86"/>
                  </a:lnTo>
                  <a:lnTo>
                    <a:pt x="153" y="68"/>
                  </a:lnTo>
                  <a:lnTo>
                    <a:pt x="146" y="53"/>
                  </a:lnTo>
                  <a:lnTo>
                    <a:pt x="137" y="45"/>
                  </a:lnTo>
                  <a:lnTo>
                    <a:pt x="120" y="43"/>
                  </a:lnTo>
                  <a:close/>
                  <a:moveTo>
                    <a:pt x="119" y="0"/>
                  </a:moveTo>
                  <a:lnTo>
                    <a:pt x="146" y="0"/>
                  </a:lnTo>
                  <a:lnTo>
                    <a:pt x="171" y="4"/>
                  </a:lnTo>
                  <a:lnTo>
                    <a:pt x="193" y="13"/>
                  </a:lnTo>
                  <a:lnTo>
                    <a:pt x="211" y="24"/>
                  </a:lnTo>
                  <a:lnTo>
                    <a:pt x="226" y="39"/>
                  </a:lnTo>
                  <a:lnTo>
                    <a:pt x="236" y="58"/>
                  </a:lnTo>
                  <a:lnTo>
                    <a:pt x="239" y="83"/>
                  </a:lnTo>
                  <a:lnTo>
                    <a:pt x="239" y="252"/>
                  </a:lnTo>
                  <a:lnTo>
                    <a:pt x="234" y="278"/>
                  </a:lnTo>
                  <a:lnTo>
                    <a:pt x="224" y="301"/>
                  </a:lnTo>
                  <a:lnTo>
                    <a:pt x="206" y="319"/>
                  </a:lnTo>
                  <a:lnTo>
                    <a:pt x="184" y="332"/>
                  </a:lnTo>
                  <a:lnTo>
                    <a:pt x="154" y="340"/>
                  </a:lnTo>
                  <a:lnTo>
                    <a:pt x="120" y="343"/>
                  </a:lnTo>
                  <a:lnTo>
                    <a:pt x="93" y="341"/>
                  </a:lnTo>
                  <a:lnTo>
                    <a:pt x="68" y="336"/>
                  </a:lnTo>
                  <a:lnTo>
                    <a:pt x="46" y="328"/>
                  </a:lnTo>
                  <a:lnTo>
                    <a:pt x="28" y="319"/>
                  </a:lnTo>
                  <a:lnTo>
                    <a:pt x="13" y="302"/>
                  </a:lnTo>
                  <a:lnTo>
                    <a:pt x="3" y="283"/>
                  </a:lnTo>
                  <a:lnTo>
                    <a:pt x="0" y="258"/>
                  </a:lnTo>
                  <a:lnTo>
                    <a:pt x="0" y="89"/>
                  </a:lnTo>
                  <a:lnTo>
                    <a:pt x="3" y="63"/>
                  </a:lnTo>
                  <a:lnTo>
                    <a:pt x="15" y="40"/>
                  </a:lnTo>
                  <a:lnTo>
                    <a:pt x="31" y="22"/>
                  </a:lnTo>
                  <a:lnTo>
                    <a:pt x="55" y="9"/>
                  </a:lnTo>
                  <a:lnTo>
                    <a:pt x="85" y="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112" y="2491"/>
              <a:ext cx="117" cy="170"/>
            </a:xfrm>
            <a:custGeom>
              <a:avLst/>
              <a:gdLst>
                <a:gd name="T0" fmla="*/ 0 w 236"/>
                <a:gd name="T1" fmla="*/ 0 h 340"/>
                <a:gd name="T2" fmla="*/ 83 w 236"/>
                <a:gd name="T3" fmla="*/ 0 h 340"/>
                <a:gd name="T4" fmla="*/ 83 w 236"/>
                <a:gd name="T5" fmla="*/ 262 h 340"/>
                <a:gd name="T6" fmla="*/ 85 w 236"/>
                <a:gd name="T7" fmla="*/ 273 h 340"/>
                <a:gd name="T8" fmla="*/ 90 w 236"/>
                <a:gd name="T9" fmla="*/ 283 h 340"/>
                <a:gd name="T10" fmla="*/ 99 w 236"/>
                <a:gd name="T11" fmla="*/ 290 h 340"/>
                <a:gd name="T12" fmla="*/ 116 w 236"/>
                <a:gd name="T13" fmla="*/ 291 h 340"/>
                <a:gd name="T14" fmla="*/ 130 w 236"/>
                <a:gd name="T15" fmla="*/ 290 h 340"/>
                <a:gd name="T16" fmla="*/ 142 w 236"/>
                <a:gd name="T17" fmla="*/ 283 h 340"/>
                <a:gd name="T18" fmla="*/ 150 w 236"/>
                <a:gd name="T19" fmla="*/ 272 h 340"/>
                <a:gd name="T20" fmla="*/ 153 w 236"/>
                <a:gd name="T21" fmla="*/ 255 h 340"/>
                <a:gd name="T22" fmla="*/ 153 w 236"/>
                <a:gd name="T23" fmla="*/ 0 h 340"/>
                <a:gd name="T24" fmla="*/ 236 w 236"/>
                <a:gd name="T25" fmla="*/ 0 h 340"/>
                <a:gd name="T26" fmla="*/ 236 w 236"/>
                <a:gd name="T27" fmla="*/ 335 h 340"/>
                <a:gd name="T28" fmla="*/ 158 w 236"/>
                <a:gd name="T29" fmla="*/ 335 h 340"/>
                <a:gd name="T30" fmla="*/ 158 w 236"/>
                <a:gd name="T31" fmla="*/ 307 h 340"/>
                <a:gd name="T32" fmla="*/ 156 w 236"/>
                <a:gd name="T33" fmla="*/ 307 h 340"/>
                <a:gd name="T34" fmla="*/ 142 w 236"/>
                <a:gd name="T35" fmla="*/ 320 h 340"/>
                <a:gd name="T36" fmla="*/ 124 w 236"/>
                <a:gd name="T37" fmla="*/ 330 h 340"/>
                <a:gd name="T38" fmla="*/ 103 w 236"/>
                <a:gd name="T39" fmla="*/ 337 h 340"/>
                <a:gd name="T40" fmla="*/ 78 w 236"/>
                <a:gd name="T41" fmla="*/ 340 h 340"/>
                <a:gd name="T42" fmla="*/ 59 w 236"/>
                <a:gd name="T43" fmla="*/ 338 h 340"/>
                <a:gd name="T44" fmla="*/ 39 w 236"/>
                <a:gd name="T45" fmla="*/ 333 h 340"/>
                <a:gd name="T46" fmla="*/ 23 w 236"/>
                <a:gd name="T47" fmla="*/ 325 h 340"/>
                <a:gd name="T48" fmla="*/ 12 w 236"/>
                <a:gd name="T49" fmla="*/ 312 h 340"/>
                <a:gd name="T50" fmla="*/ 4 w 236"/>
                <a:gd name="T51" fmla="*/ 296 h 340"/>
                <a:gd name="T52" fmla="*/ 0 w 236"/>
                <a:gd name="T53" fmla="*/ 273 h 340"/>
                <a:gd name="T54" fmla="*/ 0 w 236"/>
                <a:gd name="T5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40">
                  <a:moveTo>
                    <a:pt x="0" y="0"/>
                  </a:moveTo>
                  <a:lnTo>
                    <a:pt x="83" y="0"/>
                  </a:lnTo>
                  <a:lnTo>
                    <a:pt x="83" y="262"/>
                  </a:lnTo>
                  <a:lnTo>
                    <a:pt x="85" y="273"/>
                  </a:lnTo>
                  <a:lnTo>
                    <a:pt x="90" y="283"/>
                  </a:lnTo>
                  <a:lnTo>
                    <a:pt x="99" y="290"/>
                  </a:lnTo>
                  <a:lnTo>
                    <a:pt x="116" y="291"/>
                  </a:lnTo>
                  <a:lnTo>
                    <a:pt x="130" y="290"/>
                  </a:lnTo>
                  <a:lnTo>
                    <a:pt x="142" y="283"/>
                  </a:lnTo>
                  <a:lnTo>
                    <a:pt x="150" y="272"/>
                  </a:lnTo>
                  <a:lnTo>
                    <a:pt x="153" y="255"/>
                  </a:lnTo>
                  <a:lnTo>
                    <a:pt x="153" y="0"/>
                  </a:lnTo>
                  <a:lnTo>
                    <a:pt x="236" y="0"/>
                  </a:lnTo>
                  <a:lnTo>
                    <a:pt x="236" y="335"/>
                  </a:lnTo>
                  <a:lnTo>
                    <a:pt x="158" y="335"/>
                  </a:lnTo>
                  <a:lnTo>
                    <a:pt x="158" y="307"/>
                  </a:lnTo>
                  <a:lnTo>
                    <a:pt x="156" y="307"/>
                  </a:lnTo>
                  <a:lnTo>
                    <a:pt x="142" y="320"/>
                  </a:lnTo>
                  <a:lnTo>
                    <a:pt x="124" y="330"/>
                  </a:lnTo>
                  <a:lnTo>
                    <a:pt x="103" y="337"/>
                  </a:lnTo>
                  <a:lnTo>
                    <a:pt x="78" y="340"/>
                  </a:lnTo>
                  <a:lnTo>
                    <a:pt x="59" y="338"/>
                  </a:lnTo>
                  <a:lnTo>
                    <a:pt x="39" y="333"/>
                  </a:lnTo>
                  <a:lnTo>
                    <a:pt x="23" y="325"/>
                  </a:lnTo>
                  <a:lnTo>
                    <a:pt x="12" y="312"/>
                  </a:lnTo>
                  <a:lnTo>
                    <a:pt x="4" y="296"/>
                  </a:lnTo>
                  <a:lnTo>
                    <a:pt x="0" y="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271" y="2489"/>
              <a:ext cx="118" cy="170"/>
            </a:xfrm>
            <a:custGeom>
              <a:avLst/>
              <a:gdLst>
                <a:gd name="T0" fmla="*/ 158 w 236"/>
                <a:gd name="T1" fmla="*/ 0 h 338"/>
                <a:gd name="T2" fmla="*/ 177 w 236"/>
                <a:gd name="T3" fmla="*/ 0 h 338"/>
                <a:gd name="T4" fmla="*/ 197 w 236"/>
                <a:gd name="T5" fmla="*/ 4 h 338"/>
                <a:gd name="T6" fmla="*/ 213 w 236"/>
                <a:gd name="T7" fmla="*/ 13 h 338"/>
                <a:gd name="T8" fmla="*/ 224 w 236"/>
                <a:gd name="T9" fmla="*/ 26 h 338"/>
                <a:gd name="T10" fmla="*/ 232 w 236"/>
                <a:gd name="T11" fmla="*/ 43 h 338"/>
                <a:gd name="T12" fmla="*/ 236 w 236"/>
                <a:gd name="T13" fmla="*/ 65 h 338"/>
                <a:gd name="T14" fmla="*/ 236 w 236"/>
                <a:gd name="T15" fmla="*/ 338 h 338"/>
                <a:gd name="T16" fmla="*/ 153 w 236"/>
                <a:gd name="T17" fmla="*/ 338 h 338"/>
                <a:gd name="T18" fmla="*/ 153 w 236"/>
                <a:gd name="T19" fmla="*/ 78 h 338"/>
                <a:gd name="T20" fmla="*/ 151 w 236"/>
                <a:gd name="T21" fmla="*/ 65 h 338"/>
                <a:gd name="T22" fmla="*/ 146 w 236"/>
                <a:gd name="T23" fmla="*/ 55 h 338"/>
                <a:gd name="T24" fmla="*/ 136 w 236"/>
                <a:gd name="T25" fmla="*/ 48 h 338"/>
                <a:gd name="T26" fmla="*/ 120 w 236"/>
                <a:gd name="T27" fmla="*/ 47 h 338"/>
                <a:gd name="T28" fmla="*/ 105 w 236"/>
                <a:gd name="T29" fmla="*/ 48 h 338"/>
                <a:gd name="T30" fmla="*/ 94 w 236"/>
                <a:gd name="T31" fmla="*/ 55 h 338"/>
                <a:gd name="T32" fmla="*/ 86 w 236"/>
                <a:gd name="T33" fmla="*/ 66 h 338"/>
                <a:gd name="T34" fmla="*/ 83 w 236"/>
                <a:gd name="T35" fmla="*/ 83 h 338"/>
                <a:gd name="T36" fmla="*/ 83 w 236"/>
                <a:gd name="T37" fmla="*/ 338 h 338"/>
                <a:gd name="T38" fmla="*/ 0 w 236"/>
                <a:gd name="T39" fmla="*/ 338 h 338"/>
                <a:gd name="T40" fmla="*/ 0 w 236"/>
                <a:gd name="T41" fmla="*/ 3 h 338"/>
                <a:gd name="T42" fmla="*/ 78 w 236"/>
                <a:gd name="T43" fmla="*/ 3 h 338"/>
                <a:gd name="T44" fmla="*/ 78 w 236"/>
                <a:gd name="T45" fmla="*/ 30 h 338"/>
                <a:gd name="T46" fmla="*/ 79 w 236"/>
                <a:gd name="T47" fmla="*/ 30 h 338"/>
                <a:gd name="T48" fmla="*/ 94 w 236"/>
                <a:gd name="T49" fmla="*/ 17 h 338"/>
                <a:gd name="T50" fmla="*/ 112 w 236"/>
                <a:gd name="T51" fmla="*/ 8 h 338"/>
                <a:gd name="T52" fmla="*/ 133 w 236"/>
                <a:gd name="T53" fmla="*/ 1 h 338"/>
                <a:gd name="T54" fmla="*/ 158 w 236"/>
                <a:gd name="T5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38">
                  <a:moveTo>
                    <a:pt x="158" y="0"/>
                  </a:moveTo>
                  <a:lnTo>
                    <a:pt x="177" y="0"/>
                  </a:lnTo>
                  <a:lnTo>
                    <a:pt x="197" y="4"/>
                  </a:lnTo>
                  <a:lnTo>
                    <a:pt x="213" y="13"/>
                  </a:lnTo>
                  <a:lnTo>
                    <a:pt x="224" y="26"/>
                  </a:lnTo>
                  <a:lnTo>
                    <a:pt x="232" y="43"/>
                  </a:lnTo>
                  <a:lnTo>
                    <a:pt x="236" y="65"/>
                  </a:lnTo>
                  <a:lnTo>
                    <a:pt x="236" y="338"/>
                  </a:lnTo>
                  <a:lnTo>
                    <a:pt x="153" y="338"/>
                  </a:lnTo>
                  <a:lnTo>
                    <a:pt x="153" y="78"/>
                  </a:lnTo>
                  <a:lnTo>
                    <a:pt x="151" y="65"/>
                  </a:lnTo>
                  <a:lnTo>
                    <a:pt x="146" y="55"/>
                  </a:lnTo>
                  <a:lnTo>
                    <a:pt x="136" y="48"/>
                  </a:lnTo>
                  <a:lnTo>
                    <a:pt x="120" y="47"/>
                  </a:lnTo>
                  <a:lnTo>
                    <a:pt x="105" y="48"/>
                  </a:lnTo>
                  <a:lnTo>
                    <a:pt x="94" y="55"/>
                  </a:lnTo>
                  <a:lnTo>
                    <a:pt x="86" y="66"/>
                  </a:lnTo>
                  <a:lnTo>
                    <a:pt x="83" y="83"/>
                  </a:lnTo>
                  <a:lnTo>
                    <a:pt x="83" y="338"/>
                  </a:lnTo>
                  <a:lnTo>
                    <a:pt x="0" y="338"/>
                  </a:lnTo>
                  <a:lnTo>
                    <a:pt x="0" y="3"/>
                  </a:lnTo>
                  <a:lnTo>
                    <a:pt x="78" y="3"/>
                  </a:lnTo>
                  <a:lnTo>
                    <a:pt x="78" y="30"/>
                  </a:lnTo>
                  <a:lnTo>
                    <a:pt x="79" y="30"/>
                  </a:lnTo>
                  <a:lnTo>
                    <a:pt x="94" y="17"/>
                  </a:lnTo>
                  <a:lnTo>
                    <a:pt x="112" y="8"/>
                  </a:lnTo>
                  <a:lnTo>
                    <a:pt x="133" y="1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429" y="2418"/>
              <a:ext cx="120" cy="243"/>
            </a:xfrm>
            <a:custGeom>
              <a:avLst/>
              <a:gdLst>
                <a:gd name="T0" fmla="*/ 117 w 239"/>
                <a:gd name="T1" fmla="*/ 187 h 487"/>
                <a:gd name="T2" fmla="*/ 105 w 239"/>
                <a:gd name="T3" fmla="*/ 187 h 487"/>
                <a:gd name="T4" fmla="*/ 97 w 239"/>
                <a:gd name="T5" fmla="*/ 192 h 487"/>
                <a:gd name="T6" fmla="*/ 91 w 239"/>
                <a:gd name="T7" fmla="*/ 200 h 487"/>
                <a:gd name="T8" fmla="*/ 86 w 239"/>
                <a:gd name="T9" fmla="*/ 214 h 487"/>
                <a:gd name="T10" fmla="*/ 84 w 239"/>
                <a:gd name="T11" fmla="*/ 233 h 487"/>
                <a:gd name="T12" fmla="*/ 84 w 239"/>
                <a:gd name="T13" fmla="*/ 397 h 487"/>
                <a:gd name="T14" fmla="*/ 86 w 239"/>
                <a:gd name="T15" fmla="*/ 419 h 487"/>
                <a:gd name="T16" fmla="*/ 91 w 239"/>
                <a:gd name="T17" fmla="*/ 432 h 487"/>
                <a:gd name="T18" fmla="*/ 99 w 239"/>
                <a:gd name="T19" fmla="*/ 440 h 487"/>
                <a:gd name="T20" fmla="*/ 109 w 239"/>
                <a:gd name="T21" fmla="*/ 445 h 487"/>
                <a:gd name="T22" fmla="*/ 120 w 239"/>
                <a:gd name="T23" fmla="*/ 446 h 487"/>
                <a:gd name="T24" fmla="*/ 133 w 239"/>
                <a:gd name="T25" fmla="*/ 445 h 487"/>
                <a:gd name="T26" fmla="*/ 144 w 239"/>
                <a:gd name="T27" fmla="*/ 438 h 487"/>
                <a:gd name="T28" fmla="*/ 151 w 239"/>
                <a:gd name="T29" fmla="*/ 427 h 487"/>
                <a:gd name="T30" fmla="*/ 154 w 239"/>
                <a:gd name="T31" fmla="*/ 410 h 487"/>
                <a:gd name="T32" fmla="*/ 154 w 239"/>
                <a:gd name="T33" fmla="*/ 241 h 487"/>
                <a:gd name="T34" fmla="*/ 153 w 239"/>
                <a:gd name="T35" fmla="*/ 220 h 487"/>
                <a:gd name="T36" fmla="*/ 148 w 239"/>
                <a:gd name="T37" fmla="*/ 204 h 487"/>
                <a:gd name="T38" fmla="*/ 140 w 239"/>
                <a:gd name="T39" fmla="*/ 194 h 487"/>
                <a:gd name="T40" fmla="*/ 130 w 239"/>
                <a:gd name="T41" fmla="*/ 189 h 487"/>
                <a:gd name="T42" fmla="*/ 117 w 239"/>
                <a:gd name="T43" fmla="*/ 187 h 487"/>
                <a:gd name="T44" fmla="*/ 154 w 239"/>
                <a:gd name="T45" fmla="*/ 0 h 487"/>
                <a:gd name="T46" fmla="*/ 239 w 239"/>
                <a:gd name="T47" fmla="*/ 0 h 487"/>
                <a:gd name="T48" fmla="*/ 239 w 239"/>
                <a:gd name="T49" fmla="*/ 482 h 487"/>
                <a:gd name="T50" fmla="*/ 159 w 239"/>
                <a:gd name="T51" fmla="*/ 482 h 487"/>
                <a:gd name="T52" fmla="*/ 159 w 239"/>
                <a:gd name="T53" fmla="*/ 458 h 487"/>
                <a:gd name="T54" fmla="*/ 157 w 239"/>
                <a:gd name="T55" fmla="*/ 458 h 487"/>
                <a:gd name="T56" fmla="*/ 143 w 239"/>
                <a:gd name="T57" fmla="*/ 471 h 487"/>
                <a:gd name="T58" fmla="*/ 122 w 239"/>
                <a:gd name="T59" fmla="*/ 479 h 487"/>
                <a:gd name="T60" fmla="*/ 101 w 239"/>
                <a:gd name="T61" fmla="*/ 484 h 487"/>
                <a:gd name="T62" fmla="*/ 79 w 239"/>
                <a:gd name="T63" fmla="*/ 487 h 487"/>
                <a:gd name="T64" fmla="*/ 52 w 239"/>
                <a:gd name="T65" fmla="*/ 484 h 487"/>
                <a:gd name="T66" fmla="*/ 31 w 239"/>
                <a:gd name="T67" fmla="*/ 474 h 487"/>
                <a:gd name="T68" fmla="*/ 14 w 239"/>
                <a:gd name="T69" fmla="*/ 458 h 487"/>
                <a:gd name="T70" fmla="*/ 5 w 239"/>
                <a:gd name="T71" fmla="*/ 437 h 487"/>
                <a:gd name="T72" fmla="*/ 0 w 239"/>
                <a:gd name="T73" fmla="*/ 409 h 487"/>
                <a:gd name="T74" fmla="*/ 0 w 239"/>
                <a:gd name="T75" fmla="*/ 220 h 487"/>
                <a:gd name="T76" fmla="*/ 5 w 239"/>
                <a:gd name="T77" fmla="*/ 194 h 487"/>
                <a:gd name="T78" fmla="*/ 14 w 239"/>
                <a:gd name="T79" fmla="*/ 171 h 487"/>
                <a:gd name="T80" fmla="*/ 31 w 239"/>
                <a:gd name="T81" fmla="*/ 157 h 487"/>
                <a:gd name="T82" fmla="*/ 52 w 239"/>
                <a:gd name="T83" fmla="*/ 147 h 487"/>
                <a:gd name="T84" fmla="*/ 79 w 239"/>
                <a:gd name="T85" fmla="*/ 144 h 487"/>
                <a:gd name="T86" fmla="*/ 99 w 239"/>
                <a:gd name="T87" fmla="*/ 145 h 487"/>
                <a:gd name="T88" fmla="*/ 120 w 239"/>
                <a:gd name="T89" fmla="*/ 150 h 487"/>
                <a:gd name="T90" fmla="*/ 140 w 239"/>
                <a:gd name="T91" fmla="*/ 158 h 487"/>
                <a:gd name="T92" fmla="*/ 153 w 239"/>
                <a:gd name="T93" fmla="*/ 171 h 487"/>
                <a:gd name="T94" fmla="*/ 154 w 239"/>
                <a:gd name="T95" fmla="*/ 171 h 487"/>
                <a:gd name="T96" fmla="*/ 154 w 239"/>
                <a:gd name="T9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9" h="487">
                  <a:moveTo>
                    <a:pt x="117" y="187"/>
                  </a:moveTo>
                  <a:lnTo>
                    <a:pt x="105" y="187"/>
                  </a:lnTo>
                  <a:lnTo>
                    <a:pt x="97" y="192"/>
                  </a:lnTo>
                  <a:lnTo>
                    <a:pt x="91" y="200"/>
                  </a:lnTo>
                  <a:lnTo>
                    <a:pt x="86" y="214"/>
                  </a:lnTo>
                  <a:lnTo>
                    <a:pt x="84" y="233"/>
                  </a:lnTo>
                  <a:lnTo>
                    <a:pt x="84" y="397"/>
                  </a:lnTo>
                  <a:lnTo>
                    <a:pt x="86" y="419"/>
                  </a:lnTo>
                  <a:lnTo>
                    <a:pt x="91" y="432"/>
                  </a:lnTo>
                  <a:lnTo>
                    <a:pt x="99" y="440"/>
                  </a:lnTo>
                  <a:lnTo>
                    <a:pt x="109" y="445"/>
                  </a:lnTo>
                  <a:lnTo>
                    <a:pt x="120" y="446"/>
                  </a:lnTo>
                  <a:lnTo>
                    <a:pt x="133" y="445"/>
                  </a:lnTo>
                  <a:lnTo>
                    <a:pt x="144" y="438"/>
                  </a:lnTo>
                  <a:lnTo>
                    <a:pt x="151" y="427"/>
                  </a:lnTo>
                  <a:lnTo>
                    <a:pt x="154" y="410"/>
                  </a:lnTo>
                  <a:lnTo>
                    <a:pt x="154" y="241"/>
                  </a:lnTo>
                  <a:lnTo>
                    <a:pt x="153" y="220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0" y="189"/>
                  </a:lnTo>
                  <a:lnTo>
                    <a:pt x="117" y="187"/>
                  </a:lnTo>
                  <a:close/>
                  <a:moveTo>
                    <a:pt x="154" y="0"/>
                  </a:moveTo>
                  <a:lnTo>
                    <a:pt x="239" y="0"/>
                  </a:lnTo>
                  <a:lnTo>
                    <a:pt x="239" y="482"/>
                  </a:lnTo>
                  <a:lnTo>
                    <a:pt x="159" y="482"/>
                  </a:lnTo>
                  <a:lnTo>
                    <a:pt x="159" y="458"/>
                  </a:lnTo>
                  <a:lnTo>
                    <a:pt x="157" y="458"/>
                  </a:lnTo>
                  <a:lnTo>
                    <a:pt x="143" y="471"/>
                  </a:lnTo>
                  <a:lnTo>
                    <a:pt x="122" y="479"/>
                  </a:lnTo>
                  <a:lnTo>
                    <a:pt x="101" y="484"/>
                  </a:lnTo>
                  <a:lnTo>
                    <a:pt x="79" y="487"/>
                  </a:lnTo>
                  <a:lnTo>
                    <a:pt x="52" y="484"/>
                  </a:lnTo>
                  <a:lnTo>
                    <a:pt x="31" y="474"/>
                  </a:lnTo>
                  <a:lnTo>
                    <a:pt x="14" y="458"/>
                  </a:lnTo>
                  <a:lnTo>
                    <a:pt x="5" y="437"/>
                  </a:lnTo>
                  <a:lnTo>
                    <a:pt x="0" y="409"/>
                  </a:lnTo>
                  <a:lnTo>
                    <a:pt x="0" y="220"/>
                  </a:lnTo>
                  <a:lnTo>
                    <a:pt x="5" y="194"/>
                  </a:lnTo>
                  <a:lnTo>
                    <a:pt x="14" y="171"/>
                  </a:lnTo>
                  <a:lnTo>
                    <a:pt x="31" y="157"/>
                  </a:lnTo>
                  <a:lnTo>
                    <a:pt x="52" y="147"/>
                  </a:lnTo>
                  <a:lnTo>
                    <a:pt x="79" y="144"/>
                  </a:lnTo>
                  <a:lnTo>
                    <a:pt x="99" y="145"/>
                  </a:lnTo>
                  <a:lnTo>
                    <a:pt x="120" y="150"/>
                  </a:lnTo>
                  <a:lnTo>
                    <a:pt x="140" y="158"/>
                  </a:lnTo>
                  <a:lnTo>
                    <a:pt x="153" y="171"/>
                  </a:lnTo>
                  <a:lnTo>
                    <a:pt x="154" y="1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585" y="2489"/>
              <a:ext cx="122" cy="172"/>
            </a:xfrm>
            <a:custGeom>
              <a:avLst/>
              <a:gdLst>
                <a:gd name="T0" fmla="*/ 114 w 244"/>
                <a:gd name="T1" fmla="*/ 175 h 343"/>
                <a:gd name="T2" fmla="*/ 89 w 244"/>
                <a:gd name="T3" fmla="*/ 195 h 343"/>
                <a:gd name="T4" fmla="*/ 84 w 244"/>
                <a:gd name="T5" fmla="*/ 242 h 343"/>
                <a:gd name="T6" fmla="*/ 88 w 244"/>
                <a:gd name="T7" fmla="*/ 283 h 343"/>
                <a:gd name="T8" fmla="*/ 102 w 244"/>
                <a:gd name="T9" fmla="*/ 297 h 343"/>
                <a:gd name="T10" fmla="*/ 135 w 244"/>
                <a:gd name="T11" fmla="*/ 296 h 343"/>
                <a:gd name="T12" fmla="*/ 158 w 244"/>
                <a:gd name="T13" fmla="*/ 275 h 343"/>
                <a:gd name="T14" fmla="*/ 161 w 244"/>
                <a:gd name="T15" fmla="*/ 174 h 343"/>
                <a:gd name="T16" fmla="*/ 125 w 244"/>
                <a:gd name="T17" fmla="*/ 0 h 343"/>
                <a:gd name="T18" fmla="*/ 190 w 244"/>
                <a:gd name="T19" fmla="*/ 8 h 343"/>
                <a:gd name="T20" fmla="*/ 231 w 244"/>
                <a:gd name="T21" fmla="*/ 34 h 343"/>
                <a:gd name="T22" fmla="*/ 244 w 244"/>
                <a:gd name="T23" fmla="*/ 81 h 343"/>
                <a:gd name="T24" fmla="*/ 166 w 244"/>
                <a:gd name="T25" fmla="*/ 338 h 343"/>
                <a:gd name="T26" fmla="*/ 159 w 244"/>
                <a:gd name="T27" fmla="*/ 309 h 343"/>
                <a:gd name="T28" fmla="*/ 148 w 244"/>
                <a:gd name="T29" fmla="*/ 319 h 343"/>
                <a:gd name="T30" fmla="*/ 123 w 244"/>
                <a:gd name="T31" fmla="*/ 335 h 343"/>
                <a:gd name="T32" fmla="*/ 81 w 244"/>
                <a:gd name="T33" fmla="*/ 343 h 343"/>
                <a:gd name="T34" fmla="*/ 44 w 244"/>
                <a:gd name="T35" fmla="*/ 338 h 343"/>
                <a:gd name="T36" fmla="*/ 16 w 244"/>
                <a:gd name="T37" fmla="*/ 320 h 343"/>
                <a:gd name="T38" fmla="*/ 2 w 244"/>
                <a:gd name="T39" fmla="*/ 281 h 343"/>
                <a:gd name="T40" fmla="*/ 0 w 244"/>
                <a:gd name="T41" fmla="*/ 221 h 343"/>
                <a:gd name="T42" fmla="*/ 6 w 244"/>
                <a:gd name="T43" fmla="*/ 182 h 343"/>
                <a:gd name="T44" fmla="*/ 19 w 244"/>
                <a:gd name="T45" fmla="*/ 159 h 343"/>
                <a:gd name="T46" fmla="*/ 39 w 244"/>
                <a:gd name="T47" fmla="*/ 144 h 343"/>
                <a:gd name="T48" fmla="*/ 60 w 244"/>
                <a:gd name="T49" fmla="*/ 135 h 343"/>
                <a:gd name="T50" fmla="*/ 96 w 244"/>
                <a:gd name="T51" fmla="*/ 131 h 343"/>
                <a:gd name="T52" fmla="*/ 161 w 244"/>
                <a:gd name="T53" fmla="*/ 130 h 343"/>
                <a:gd name="T54" fmla="*/ 159 w 244"/>
                <a:gd name="T55" fmla="*/ 65 h 343"/>
                <a:gd name="T56" fmla="*/ 149 w 244"/>
                <a:gd name="T57" fmla="*/ 48 h 343"/>
                <a:gd name="T58" fmla="*/ 125 w 244"/>
                <a:gd name="T59" fmla="*/ 43 h 343"/>
                <a:gd name="T60" fmla="*/ 99 w 244"/>
                <a:gd name="T61" fmla="*/ 50 h 343"/>
                <a:gd name="T62" fmla="*/ 89 w 244"/>
                <a:gd name="T63" fmla="*/ 71 h 343"/>
                <a:gd name="T64" fmla="*/ 6 w 244"/>
                <a:gd name="T65" fmla="*/ 102 h 343"/>
                <a:gd name="T66" fmla="*/ 10 w 244"/>
                <a:gd name="T67" fmla="*/ 48 h 343"/>
                <a:gd name="T68" fmla="*/ 36 w 244"/>
                <a:gd name="T69" fmla="*/ 17 h 343"/>
                <a:gd name="T70" fmla="*/ 89 w 244"/>
                <a:gd name="T71" fmla="*/ 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4" h="343">
                  <a:moveTo>
                    <a:pt x="133" y="174"/>
                  </a:moveTo>
                  <a:lnTo>
                    <a:pt x="114" y="175"/>
                  </a:lnTo>
                  <a:lnTo>
                    <a:pt x="99" y="182"/>
                  </a:lnTo>
                  <a:lnTo>
                    <a:pt x="89" y="195"/>
                  </a:lnTo>
                  <a:lnTo>
                    <a:pt x="84" y="214"/>
                  </a:lnTo>
                  <a:lnTo>
                    <a:pt x="84" y="242"/>
                  </a:lnTo>
                  <a:lnTo>
                    <a:pt x="84" y="266"/>
                  </a:lnTo>
                  <a:lnTo>
                    <a:pt x="88" y="283"/>
                  </a:lnTo>
                  <a:lnTo>
                    <a:pt x="94" y="293"/>
                  </a:lnTo>
                  <a:lnTo>
                    <a:pt x="102" y="297"/>
                  </a:lnTo>
                  <a:lnTo>
                    <a:pt x="117" y="299"/>
                  </a:lnTo>
                  <a:lnTo>
                    <a:pt x="135" y="296"/>
                  </a:lnTo>
                  <a:lnTo>
                    <a:pt x="149" y="288"/>
                  </a:lnTo>
                  <a:lnTo>
                    <a:pt x="158" y="275"/>
                  </a:lnTo>
                  <a:lnTo>
                    <a:pt x="161" y="260"/>
                  </a:lnTo>
                  <a:lnTo>
                    <a:pt x="161" y="174"/>
                  </a:lnTo>
                  <a:lnTo>
                    <a:pt x="133" y="174"/>
                  </a:lnTo>
                  <a:close/>
                  <a:moveTo>
                    <a:pt x="125" y="0"/>
                  </a:moveTo>
                  <a:lnTo>
                    <a:pt x="161" y="1"/>
                  </a:lnTo>
                  <a:lnTo>
                    <a:pt x="190" y="8"/>
                  </a:lnTo>
                  <a:lnTo>
                    <a:pt x="213" y="17"/>
                  </a:lnTo>
                  <a:lnTo>
                    <a:pt x="231" y="34"/>
                  </a:lnTo>
                  <a:lnTo>
                    <a:pt x="240" y="53"/>
                  </a:lnTo>
                  <a:lnTo>
                    <a:pt x="244" y="81"/>
                  </a:lnTo>
                  <a:lnTo>
                    <a:pt x="244" y="338"/>
                  </a:lnTo>
                  <a:lnTo>
                    <a:pt x="166" y="338"/>
                  </a:lnTo>
                  <a:lnTo>
                    <a:pt x="166" y="304"/>
                  </a:lnTo>
                  <a:lnTo>
                    <a:pt x="159" y="309"/>
                  </a:lnTo>
                  <a:lnTo>
                    <a:pt x="153" y="314"/>
                  </a:lnTo>
                  <a:lnTo>
                    <a:pt x="148" y="319"/>
                  </a:lnTo>
                  <a:lnTo>
                    <a:pt x="141" y="325"/>
                  </a:lnTo>
                  <a:lnTo>
                    <a:pt x="123" y="335"/>
                  </a:lnTo>
                  <a:lnTo>
                    <a:pt x="104" y="340"/>
                  </a:lnTo>
                  <a:lnTo>
                    <a:pt x="81" y="343"/>
                  </a:lnTo>
                  <a:lnTo>
                    <a:pt x="62" y="341"/>
                  </a:lnTo>
                  <a:lnTo>
                    <a:pt x="44" y="338"/>
                  </a:lnTo>
                  <a:lnTo>
                    <a:pt x="29" y="332"/>
                  </a:lnTo>
                  <a:lnTo>
                    <a:pt x="16" y="320"/>
                  </a:lnTo>
                  <a:lnTo>
                    <a:pt x="8" y="304"/>
                  </a:lnTo>
                  <a:lnTo>
                    <a:pt x="2" y="281"/>
                  </a:lnTo>
                  <a:lnTo>
                    <a:pt x="0" y="250"/>
                  </a:lnTo>
                  <a:lnTo>
                    <a:pt x="0" y="221"/>
                  </a:lnTo>
                  <a:lnTo>
                    <a:pt x="3" y="198"/>
                  </a:lnTo>
                  <a:lnTo>
                    <a:pt x="6" y="182"/>
                  </a:lnTo>
                  <a:lnTo>
                    <a:pt x="13" y="169"/>
                  </a:lnTo>
                  <a:lnTo>
                    <a:pt x="19" y="159"/>
                  </a:lnTo>
                  <a:lnTo>
                    <a:pt x="31" y="149"/>
                  </a:lnTo>
                  <a:lnTo>
                    <a:pt x="39" y="144"/>
                  </a:lnTo>
                  <a:lnTo>
                    <a:pt x="49" y="140"/>
                  </a:lnTo>
                  <a:lnTo>
                    <a:pt x="60" y="135"/>
                  </a:lnTo>
                  <a:lnTo>
                    <a:pt x="75" y="133"/>
                  </a:lnTo>
                  <a:lnTo>
                    <a:pt x="96" y="131"/>
                  </a:lnTo>
                  <a:lnTo>
                    <a:pt x="123" y="130"/>
                  </a:lnTo>
                  <a:lnTo>
                    <a:pt x="161" y="130"/>
                  </a:lnTo>
                  <a:lnTo>
                    <a:pt x="161" y="74"/>
                  </a:lnTo>
                  <a:lnTo>
                    <a:pt x="159" y="65"/>
                  </a:lnTo>
                  <a:lnTo>
                    <a:pt x="156" y="55"/>
                  </a:lnTo>
                  <a:lnTo>
                    <a:pt x="149" y="48"/>
                  </a:lnTo>
                  <a:lnTo>
                    <a:pt x="140" y="45"/>
                  </a:lnTo>
                  <a:lnTo>
                    <a:pt x="125" y="43"/>
                  </a:lnTo>
                  <a:lnTo>
                    <a:pt x="110" y="45"/>
                  </a:lnTo>
                  <a:lnTo>
                    <a:pt x="99" y="50"/>
                  </a:lnTo>
                  <a:lnTo>
                    <a:pt x="93" y="58"/>
                  </a:lnTo>
                  <a:lnTo>
                    <a:pt x="89" y="71"/>
                  </a:lnTo>
                  <a:lnTo>
                    <a:pt x="89" y="102"/>
                  </a:lnTo>
                  <a:lnTo>
                    <a:pt x="6" y="102"/>
                  </a:lnTo>
                  <a:lnTo>
                    <a:pt x="6" y="71"/>
                  </a:lnTo>
                  <a:lnTo>
                    <a:pt x="10" y="48"/>
                  </a:lnTo>
                  <a:lnTo>
                    <a:pt x="19" y="30"/>
                  </a:lnTo>
                  <a:lnTo>
                    <a:pt x="36" y="17"/>
                  </a:lnTo>
                  <a:lnTo>
                    <a:pt x="60" y="6"/>
                  </a:lnTo>
                  <a:lnTo>
                    <a:pt x="89" y="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736" y="2448"/>
              <a:ext cx="93" cy="211"/>
            </a:xfrm>
            <a:custGeom>
              <a:avLst/>
              <a:gdLst>
                <a:gd name="T0" fmla="*/ 125 w 187"/>
                <a:gd name="T1" fmla="*/ 0 h 422"/>
                <a:gd name="T2" fmla="*/ 125 w 187"/>
                <a:gd name="T3" fmla="*/ 87 h 422"/>
                <a:gd name="T4" fmla="*/ 177 w 187"/>
                <a:gd name="T5" fmla="*/ 87 h 422"/>
                <a:gd name="T6" fmla="*/ 177 w 187"/>
                <a:gd name="T7" fmla="*/ 131 h 422"/>
                <a:gd name="T8" fmla="*/ 125 w 187"/>
                <a:gd name="T9" fmla="*/ 131 h 422"/>
                <a:gd name="T10" fmla="*/ 125 w 187"/>
                <a:gd name="T11" fmla="*/ 349 h 422"/>
                <a:gd name="T12" fmla="*/ 128 w 187"/>
                <a:gd name="T13" fmla="*/ 362 h 422"/>
                <a:gd name="T14" fmla="*/ 133 w 187"/>
                <a:gd name="T15" fmla="*/ 370 h 422"/>
                <a:gd name="T16" fmla="*/ 141 w 187"/>
                <a:gd name="T17" fmla="*/ 375 h 422"/>
                <a:gd name="T18" fmla="*/ 152 w 187"/>
                <a:gd name="T19" fmla="*/ 378 h 422"/>
                <a:gd name="T20" fmla="*/ 165 w 187"/>
                <a:gd name="T21" fmla="*/ 378 h 422"/>
                <a:gd name="T22" fmla="*/ 174 w 187"/>
                <a:gd name="T23" fmla="*/ 378 h 422"/>
                <a:gd name="T24" fmla="*/ 182 w 187"/>
                <a:gd name="T25" fmla="*/ 378 h 422"/>
                <a:gd name="T26" fmla="*/ 187 w 187"/>
                <a:gd name="T27" fmla="*/ 377 h 422"/>
                <a:gd name="T28" fmla="*/ 187 w 187"/>
                <a:gd name="T29" fmla="*/ 420 h 422"/>
                <a:gd name="T30" fmla="*/ 174 w 187"/>
                <a:gd name="T31" fmla="*/ 420 h 422"/>
                <a:gd name="T32" fmla="*/ 154 w 187"/>
                <a:gd name="T33" fmla="*/ 422 h 422"/>
                <a:gd name="T34" fmla="*/ 133 w 187"/>
                <a:gd name="T35" fmla="*/ 422 h 422"/>
                <a:gd name="T36" fmla="*/ 102 w 187"/>
                <a:gd name="T37" fmla="*/ 420 h 422"/>
                <a:gd name="T38" fmla="*/ 79 w 187"/>
                <a:gd name="T39" fmla="*/ 417 h 422"/>
                <a:gd name="T40" fmla="*/ 61 w 187"/>
                <a:gd name="T41" fmla="*/ 411 h 422"/>
                <a:gd name="T42" fmla="*/ 50 w 187"/>
                <a:gd name="T43" fmla="*/ 403 h 422"/>
                <a:gd name="T44" fmla="*/ 43 w 187"/>
                <a:gd name="T45" fmla="*/ 391 h 422"/>
                <a:gd name="T46" fmla="*/ 42 w 187"/>
                <a:gd name="T47" fmla="*/ 378 h 422"/>
                <a:gd name="T48" fmla="*/ 42 w 187"/>
                <a:gd name="T49" fmla="*/ 131 h 422"/>
                <a:gd name="T50" fmla="*/ 0 w 187"/>
                <a:gd name="T51" fmla="*/ 131 h 422"/>
                <a:gd name="T52" fmla="*/ 0 w 187"/>
                <a:gd name="T53" fmla="*/ 87 h 422"/>
                <a:gd name="T54" fmla="*/ 42 w 187"/>
                <a:gd name="T55" fmla="*/ 87 h 422"/>
                <a:gd name="T56" fmla="*/ 42 w 187"/>
                <a:gd name="T57" fmla="*/ 23 h 422"/>
                <a:gd name="T58" fmla="*/ 125 w 187"/>
                <a:gd name="T5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7" h="422">
                  <a:moveTo>
                    <a:pt x="125" y="0"/>
                  </a:moveTo>
                  <a:lnTo>
                    <a:pt x="125" y="87"/>
                  </a:lnTo>
                  <a:lnTo>
                    <a:pt x="177" y="87"/>
                  </a:lnTo>
                  <a:lnTo>
                    <a:pt x="177" y="131"/>
                  </a:lnTo>
                  <a:lnTo>
                    <a:pt x="125" y="131"/>
                  </a:lnTo>
                  <a:lnTo>
                    <a:pt x="125" y="349"/>
                  </a:lnTo>
                  <a:lnTo>
                    <a:pt x="128" y="362"/>
                  </a:lnTo>
                  <a:lnTo>
                    <a:pt x="133" y="370"/>
                  </a:lnTo>
                  <a:lnTo>
                    <a:pt x="141" y="375"/>
                  </a:lnTo>
                  <a:lnTo>
                    <a:pt x="152" y="378"/>
                  </a:lnTo>
                  <a:lnTo>
                    <a:pt x="165" y="378"/>
                  </a:lnTo>
                  <a:lnTo>
                    <a:pt x="174" y="378"/>
                  </a:lnTo>
                  <a:lnTo>
                    <a:pt x="182" y="378"/>
                  </a:lnTo>
                  <a:lnTo>
                    <a:pt x="187" y="377"/>
                  </a:lnTo>
                  <a:lnTo>
                    <a:pt x="187" y="420"/>
                  </a:lnTo>
                  <a:lnTo>
                    <a:pt x="174" y="420"/>
                  </a:lnTo>
                  <a:lnTo>
                    <a:pt x="154" y="422"/>
                  </a:lnTo>
                  <a:lnTo>
                    <a:pt x="133" y="422"/>
                  </a:lnTo>
                  <a:lnTo>
                    <a:pt x="102" y="420"/>
                  </a:lnTo>
                  <a:lnTo>
                    <a:pt x="79" y="417"/>
                  </a:lnTo>
                  <a:lnTo>
                    <a:pt x="61" y="411"/>
                  </a:lnTo>
                  <a:lnTo>
                    <a:pt x="50" y="403"/>
                  </a:lnTo>
                  <a:lnTo>
                    <a:pt x="43" y="391"/>
                  </a:lnTo>
                  <a:lnTo>
                    <a:pt x="42" y="378"/>
                  </a:lnTo>
                  <a:lnTo>
                    <a:pt x="42" y="131"/>
                  </a:lnTo>
                  <a:lnTo>
                    <a:pt x="0" y="131"/>
                  </a:lnTo>
                  <a:lnTo>
                    <a:pt x="0" y="87"/>
                  </a:lnTo>
                  <a:lnTo>
                    <a:pt x="42" y="87"/>
                  </a:lnTo>
                  <a:lnTo>
                    <a:pt x="42" y="2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852" y="2418"/>
              <a:ext cx="42" cy="241"/>
            </a:xfrm>
            <a:custGeom>
              <a:avLst/>
              <a:gdLst>
                <a:gd name="T0" fmla="*/ 0 w 85"/>
                <a:gd name="T1" fmla="*/ 147 h 482"/>
                <a:gd name="T2" fmla="*/ 85 w 85"/>
                <a:gd name="T3" fmla="*/ 147 h 482"/>
                <a:gd name="T4" fmla="*/ 85 w 85"/>
                <a:gd name="T5" fmla="*/ 482 h 482"/>
                <a:gd name="T6" fmla="*/ 0 w 85"/>
                <a:gd name="T7" fmla="*/ 482 h 482"/>
                <a:gd name="T8" fmla="*/ 0 w 85"/>
                <a:gd name="T9" fmla="*/ 147 h 482"/>
                <a:gd name="T10" fmla="*/ 0 w 85"/>
                <a:gd name="T11" fmla="*/ 0 h 482"/>
                <a:gd name="T12" fmla="*/ 85 w 85"/>
                <a:gd name="T13" fmla="*/ 0 h 482"/>
                <a:gd name="T14" fmla="*/ 85 w 85"/>
                <a:gd name="T15" fmla="*/ 67 h 482"/>
                <a:gd name="T16" fmla="*/ 0 w 85"/>
                <a:gd name="T17" fmla="*/ 67 h 482"/>
                <a:gd name="T18" fmla="*/ 0 w 85"/>
                <a:gd name="T1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482">
                  <a:moveTo>
                    <a:pt x="0" y="147"/>
                  </a:moveTo>
                  <a:lnTo>
                    <a:pt x="85" y="147"/>
                  </a:lnTo>
                  <a:lnTo>
                    <a:pt x="85" y="482"/>
                  </a:lnTo>
                  <a:lnTo>
                    <a:pt x="0" y="482"/>
                  </a:lnTo>
                  <a:lnTo>
                    <a:pt x="0" y="147"/>
                  </a:lnTo>
                  <a:close/>
                  <a:moveTo>
                    <a:pt x="0" y="0"/>
                  </a:moveTo>
                  <a:lnTo>
                    <a:pt x="85" y="0"/>
                  </a:lnTo>
                  <a:lnTo>
                    <a:pt x="85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937" y="2489"/>
              <a:ext cx="118" cy="172"/>
            </a:xfrm>
            <a:custGeom>
              <a:avLst/>
              <a:gdLst>
                <a:gd name="T0" fmla="*/ 119 w 237"/>
                <a:gd name="T1" fmla="*/ 43 h 343"/>
                <a:gd name="T2" fmla="*/ 102 w 237"/>
                <a:gd name="T3" fmla="*/ 45 h 343"/>
                <a:gd name="T4" fmla="*/ 91 w 237"/>
                <a:gd name="T5" fmla="*/ 53 h 343"/>
                <a:gd name="T6" fmla="*/ 85 w 237"/>
                <a:gd name="T7" fmla="*/ 68 h 343"/>
                <a:gd name="T8" fmla="*/ 83 w 237"/>
                <a:gd name="T9" fmla="*/ 86 h 343"/>
                <a:gd name="T10" fmla="*/ 83 w 237"/>
                <a:gd name="T11" fmla="*/ 257 h 343"/>
                <a:gd name="T12" fmla="*/ 85 w 237"/>
                <a:gd name="T13" fmla="*/ 275 h 343"/>
                <a:gd name="T14" fmla="*/ 91 w 237"/>
                <a:gd name="T15" fmla="*/ 288 h 343"/>
                <a:gd name="T16" fmla="*/ 102 w 237"/>
                <a:gd name="T17" fmla="*/ 296 h 343"/>
                <a:gd name="T18" fmla="*/ 119 w 237"/>
                <a:gd name="T19" fmla="*/ 299 h 343"/>
                <a:gd name="T20" fmla="*/ 135 w 237"/>
                <a:gd name="T21" fmla="*/ 296 h 343"/>
                <a:gd name="T22" fmla="*/ 146 w 237"/>
                <a:gd name="T23" fmla="*/ 288 h 343"/>
                <a:gd name="T24" fmla="*/ 151 w 237"/>
                <a:gd name="T25" fmla="*/ 275 h 343"/>
                <a:gd name="T26" fmla="*/ 153 w 237"/>
                <a:gd name="T27" fmla="*/ 257 h 343"/>
                <a:gd name="T28" fmla="*/ 153 w 237"/>
                <a:gd name="T29" fmla="*/ 86 h 343"/>
                <a:gd name="T30" fmla="*/ 151 w 237"/>
                <a:gd name="T31" fmla="*/ 68 h 343"/>
                <a:gd name="T32" fmla="*/ 146 w 237"/>
                <a:gd name="T33" fmla="*/ 53 h 343"/>
                <a:gd name="T34" fmla="*/ 135 w 237"/>
                <a:gd name="T35" fmla="*/ 45 h 343"/>
                <a:gd name="T36" fmla="*/ 119 w 237"/>
                <a:gd name="T37" fmla="*/ 43 h 343"/>
                <a:gd name="T38" fmla="*/ 117 w 237"/>
                <a:gd name="T39" fmla="*/ 0 h 343"/>
                <a:gd name="T40" fmla="*/ 145 w 237"/>
                <a:gd name="T41" fmla="*/ 0 h 343"/>
                <a:gd name="T42" fmla="*/ 169 w 237"/>
                <a:gd name="T43" fmla="*/ 4 h 343"/>
                <a:gd name="T44" fmla="*/ 192 w 237"/>
                <a:gd name="T45" fmla="*/ 13 h 343"/>
                <a:gd name="T46" fmla="*/ 210 w 237"/>
                <a:gd name="T47" fmla="*/ 24 h 343"/>
                <a:gd name="T48" fmla="*/ 224 w 237"/>
                <a:gd name="T49" fmla="*/ 39 h 343"/>
                <a:gd name="T50" fmla="*/ 234 w 237"/>
                <a:gd name="T51" fmla="*/ 58 h 343"/>
                <a:gd name="T52" fmla="*/ 237 w 237"/>
                <a:gd name="T53" fmla="*/ 83 h 343"/>
                <a:gd name="T54" fmla="*/ 237 w 237"/>
                <a:gd name="T55" fmla="*/ 252 h 343"/>
                <a:gd name="T56" fmla="*/ 234 w 237"/>
                <a:gd name="T57" fmla="*/ 278 h 343"/>
                <a:gd name="T58" fmla="*/ 223 w 237"/>
                <a:gd name="T59" fmla="*/ 301 h 343"/>
                <a:gd name="T60" fmla="*/ 207 w 237"/>
                <a:gd name="T61" fmla="*/ 319 h 343"/>
                <a:gd name="T62" fmla="*/ 182 w 237"/>
                <a:gd name="T63" fmla="*/ 332 h 343"/>
                <a:gd name="T64" fmla="*/ 153 w 237"/>
                <a:gd name="T65" fmla="*/ 340 h 343"/>
                <a:gd name="T66" fmla="*/ 119 w 237"/>
                <a:gd name="T67" fmla="*/ 343 h 343"/>
                <a:gd name="T68" fmla="*/ 93 w 237"/>
                <a:gd name="T69" fmla="*/ 341 h 343"/>
                <a:gd name="T70" fmla="*/ 67 w 237"/>
                <a:gd name="T71" fmla="*/ 336 h 343"/>
                <a:gd name="T72" fmla="*/ 46 w 237"/>
                <a:gd name="T73" fmla="*/ 328 h 343"/>
                <a:gd name="T74" fmla="*/ 26 w 237"/>
                <a:gd name="T75" fmla="*/ 319 h 343"/>
                <a:gd name="T76" fmla="*/ 11 w 237"/>
                <a:gd name="T77" fmla="*/ 302 h 343"/>
                <a:gd name="T78" fmla="*/ 3 w 237"/>
                <a:gd name="T79" fmla="*/ 283 h 343"/>
                <a:gd name="T80" fmla="*/ 0 w 237"/>
                <a:gd name="T81" fmla="*/ 258 h 343"/>
                <a:gd name="T82" fmla="*/ 0 w 237"/>
                <a:gd name="T83" fmla="*/ 89 h 343"/>
                <a:gd name="T84" fmla="*/ 3 w 237"/>
                <a:gd name="T85" fmla="*/ 63 h 343"/>
                <a:gd name="T86" fmla="*/ 13 w 237"/>
                <a:gd name="T87" fmla="*/ 40 h 343"/>
                <a:gd name="T88" fmla="*/ 31 w 237"/>
                <a:gd name="T89" fmla="*/ 22 h 343"/>
                <a:gd name="T90" fmla="*/ 54 w 237"/>
                <a:gd name="T91" fmla="*/ 9 h 343"/>
                <a:gd name="T92" fmla="*/ 83 w 237"/>
                <a:gd name="T93" fmla="*/ 1 h 343"/>
                <a:gd name="T94" fmla="*/ 117 w 237"/>
                <a:gd name="T9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7" h="343">
                  <a:moveTo>
                    <a:pt x="119" y="43"/>
                  </a:moveTo>
                  <a:lnTo>
                    <a:pt x="102" y="45"/>
                  </a:lnTo>
                  <a:lnTo>
                    <a:pt x="91" y="53"/>
                  </a:lnTo>
                  <a:lnTo>
                    <a:pt x="85" y="68"/>
                  </a:lnTo>
                  <a:lnTo>
                    <a:pt x="83" y="86"/>
                  </a:lnTo>
                  <a:lnTo>
                    <a:pt x="83" y="257"/>
                  </a:lnTo>
                  <a:lnTo>
                    <a:pt x="85" y="275"/>
                  </a:lnTo>
                  <a:lnTo>
                    <a:pt x="91" y="288"/>
                  </a:lnTo>
                  <a:lnTo>
                    <a:pt x="102" y="296"/>
                  </a:lnTo>
                  <a:lnTo>
                    <a:pt x="119" y="299"/>
                  </a:lnTo>
                  <a:lnTo>
                    <a:pt x="135" y="296"/>
                  </a:lnTo>
                  <a:lnTo>
                    <a:pt x="146" y="288"/>
                  </a:lnTo>
                  <a:lnTo>
                    <a:pt x="151" y="275"/>
                  </a:lnTo>
                  <a:lnTo>
                    <a:pt x="153" y="257"/>
                  </a:lnTo>
                  <a:lnTo>
                    <a:pt x="153" y="86"/>
                  </a:lnTo>
                  <a:lnTo>
                    <a:pt x="151" y="68"/>
                  </a:lnTo>
                  <a:lnTo>
                    <a:pt x="146" y="53"/>
                  </a:lnTo>
                  <a:lnTo>
                    <a:pt x="135" y="45"/>
                  </a:lnTo>
                  <a:lnTo>
                    <a:pt x="119" y="43"/>
                  </a:lnTo>
                  <a:close/>
                  <a:moveTo>
                    <a:pt x="117" y="0"/>
                  </a:moveTo>
                  <a:lnTo>
                    <a:pt x="145" y="0"/>
                  </a:lnTo>
                  <a:lnTo>
                    <a:pt x="169" y="4"/>
                  </a:lnTo>
                  <a:lnTo>
                    <a:pt x="192" y="13"/>
                  </a:lnTo>
                  <a:lnTo>
                    <a:pt x="210" y="24"/>
                  </a:lnTo>
                  <a:lnTo>
                    <a:pt x="224" y="39"/>
                  </a:lnTo>
                  <a:lnTo>
                    <a:pt x="234" y="58"/>
                  </a:lnTo>
                  <a:lnTo>
                    <a:pt x="237" y="83"/>
                  </a:lnTo>
                  <a:lnTo>
                    <a:pt x="237" y="252"/>
                  </a:lnTo>
                  <a:lnTo>
                    <a:pt x="234" y="278"/>
                  </a:lnTo>
                  <a:lnTo>
                    <a:pt x="223" y="301"/>
                  </a:lnTo>
                  <a:lnTo>
                    <a:pt x="207" y="319"/>
                  </a:lnTo>
                  <a:lnTo>
                    <a:pt x="182" y="332"/>
                  </a:lnTo>
                  <a:lnTo>
                    <a:pt x="153" y="340"/>
                  </a:lnTo>
                  <a:lnTo>
                    <a:pt x="119" y="343"/>
                  </a:lnTo>
                  <a:lnTo>
                    <a:pt x="93" y="341"/>
                  </a:lnTo>
                  <a:lnTo>
                    <a:pt x="67" y="336"/>
                  </a:lnTo>
                  <a:lnTo>
                    <a:pt x="46" y="328"/>
                  </a:lnTo>
                  <a:lnTo>
                    <a:pt x="26" y="319"/>
                  </a:lnTo>
                  <a:lnTo>
                    <a:pt x="11" y="302"/>
                  </a:lnTo>
                  <a:lnTo>
                    <a:pt x="3" y="283"/>
                  </a:lnTo>
                  <a:lnTo>
                    <a:pt x="0" y="258"/>
                  </a:lnTo>
                  <a:lnTo>
                    <a:pt x="0" y="89"/>
                  </a:lnTo>
                  <a:lnTo>
                    <a:pt x="3" y="63"/>
                  </a:lnTo>
                  <a:lnTo>
                    <a:pt x="13" y="40"/>
                  </a:lnTo>
                  <a:lnTo>
                    <a:pt x="31" y="22"/>
                  </a:lnTo>
                  <a:lnTo>
                    <a:pt x="54" y="9"/>
                  </a:lnTo>
                  <a:lnTo>
                    <a:pt x="83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096" y="2489"/>
              <a:ext cx="118" cy="170"/>
            </a:xfrm>
            <a:custGeom>
              <a:avLst/>
              <a:gdLst>
                <a:gd name="T0" fmla="*/ 157 w 235"/>
                <a:gd name="T1" fmla="*/ 0 h 338"/>
                <a:gd name="T2" fmla="*/ 178 w 235"/>
                <a:gd name="T3" fmla="*/ 0 h 338"/>
                <a:gd name="T4" fmla="*/ 196 w 235"/>
                <a:gd name="T5" fmla="*/ 4 h 338"/>
                <a:gd name="T6" fmla="*/ 213 w 235"/>
                <a:gd name="T7" fmla="*/ 13 h 338"/>
                <a:gd name="T8" fmla="*/ 226 w 235"/>
                <a:gd name="T9" fmla="*/ 26 h 338"/>
                <a:gd name="T10" fmla="*/ 234 w 235"/>
                <a:gd name="T11" fmla="*/ 43 h 338"/>
                <a:gd name="T12" fmla="*/ 235 w 235"/>
                <a:gd name="T13" fmla="*/ 65 h 338"/>
                <a:gd name="T14" fmla="*/ 235 w 235"/>
                <a:gd name="T15" fmla="*/ 338 h 338"/>
                <a:gd name="T16" fmla="*/ 152 w 235"/>
                <a:gd name="T17" fmla="*/ 338 h 338"/>
                <a:gd name="T18" fmla="*/ 152 w 235"/>
                <a:gd name="T19" fmla="*/ 78 h 338"/>
                <a:gd name="T20" fmla="*/ 151 w 235"/>
                <a:gd name="T21" fmla="*/ 65 h 338"/>
                <a:gd name="T22" fmla="*/ 146 w 235"/>
                <a:gd name="T23" fmla="*/ 55 h 338"/>
                <a:gd name="T24" fmla="*/ 136 w 235"/>
                <a:gd name="T25" fmla="*/ 48 h 338"/>
                <a:gd name="T26" fmla="*/ 120 w 235"/>
                <a:gd name="T27" fmla="*/ 47 h 338"/>
                <a:gd name="T28" fmla="*/ 105 w 235"/>
                <a:gd name="T29" fmla="*/ 48 h 338"/>
                <a:gd name="T30" fmla="*/ 94 w 235"/>
                <a:gd name="T31" fmla="*/ 55 h 338"/>
                <a:gd name="T32" fmla="*/ 86 w 235"/>
                <a:gd name="T33" fmla="*/ 66 h 338"/>
                <a:gd name="T34" fmla="*/ 84 w 235"/>
                <a:gd name="T35" fmla="*/ 83 h 338"/>
                <a:gd name="T36" fmla="*/ 84 w 235"/>
                <a:gd name="T37" fmla="*/ 338 h 338"/>
                <a:gd name="T38" fmla="*/ 0 w 235"/>
                <a:gd name="T39" fmla="*/ 338 h 338"/>
                <a:gd name="T40" fmla="*/ 0 w 235"/>
                <a:gd name="T41" fmla="*/ 3 h 338"/>
                <a:gd name="T42" fmla="*/ 78 w 235"/>
                <a:gd name="T43" fmla="*/ 3 h 338"/>
                <a:gd name="T44" fmla="*/ 78 w 235"/>
                <a:gd name="T45" fmla="*/ 30 h 338"/>
                <a:gd name="T46" fmla="*/ 81 w 235"/>
                <a:gd name="T47" fmla="*/ 30 h 338"/>
                <a:gd name="T48" fmla="*/ 94 w 235"/>
                <a:gd name="T49" fmla="*/ 17 h 338"/>
                <a:gd name="T50" fmla="*/ 112 w 235"/>
                <a:gd name="T51" fmla="*/ 8 h 338"/>
                <a:gd name="T52" fmla="*/ 133 w 235"/>
                <a:gd name="T53" fmla="*/ 1 h 338"/>
                <a:gd name="T54" fmla="*/ 157 w 235"/>
                <a:gd name="T5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5" h="338">
                  <a:moveTo>
                    <a:pt x="157" y="0"/>
                  </a:moveTo>
                  <a:lnTo>
                    <a:pt x="178" y="0"/>
                  </a:lnTo>
                  <a:lnTo>
                    <a:pt x="196" y="4"/>
                  </a:lnTo>
                  <a:lnTo>
                    <a:pt x="213" y="13"/>
                  </a:lnTo>
                  <a:lnTo>
                    <a:pt x="226" y="26"/>
                  </a:lnTo>
                  <a:lnTo>
                    <a:pt x="234" y="43"/>
                  </a:lnTo>
                  <a:lnTo>
                    <a:pt x="235" y="65"/>
                  </a:lnTo>
                  <a:lnTo>
                    <a:pt x="235" y="338"/>
                  </a:lnTo>
                  <a:lnTo>
                    <a:pt x="152" y="338"/>
                  </a:lnTo>
                  <a:lnTo>
                    <a:pt x="152" y="78"/>
                  </a:lnTo>
                  <a:lnTo>
                    <a:pt x="151" y="65"/>
                  </a:lnTo>
                  <a:lnTo>
                    <a:pt x="146" y="55"/>
                  </a:lnTo>
                  <a:lnTo>
                    <a:pt x="136" y="48"/>
                  </a:lnTo>
                  <a:lnTo>
                    <a:pt x="120" y="47"/>
                  </a:lnTo>
                  <a:lnTo>
                    <a:pt x="105" y="48"/>
                  </a:lnTo>
                  <a:lnTo>
                    <a:pt x="94" y="55"/>
                  </a:lnTo>
                  <a:lnTo>
                    <a:pt x="86" y="66"/>
                  </a:lnTo>
                  <a:lnTo>
                    <a:pt x="84" y="83"/>
                  </a:lnTo>
                  <a:lnTo>
                    <a:pt x="84" y="338"/>
                  </a:lnTo>
                  <a:lnTo>
                    <a:pt x="0" y="338"/>
                  </a:lnTo>
                  <a:lnTo>
                    <a:pt x="0" y="3"/>
                  </a:lnTo>
                  <a:lnTo>
                    <a:pt x="78" y="3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94" y="17"/>
                  </a:lnTo>
                  <a:lnTo>
                    <a:pt x="112" y="8"/>
                  </a:lnTo>
                  <a:lnTo>
                    <a:pt x="133" y="1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612" y="1813"/>
              <a:ext cx="253" cy="367"/>
            </a:xfrm>
            <a:custGeom>
              <a:avLst/>
              <a:gdLst>
                <a:gd name="T0" fmla="*/ 235 w 505"/>
                <a:gd name="T1" fmla="*/ 0 h 734"/>
                <a:gd name="T2" fmla="*/ 279 w 505"/>
                <a:gd name="T3" fmla="*/ 5 h 734"/>
                <a:gd name="T4" fmla="*/ 320 w 505"/>
                <a:gd name="T5" fmla="*/ 16 h 734"/>
                <a:gd name="T6" fmla="*/ 357 w 505"/>
                <a:gd name="T7" fmla="*/ 37 h 734"/>
                <a:gd name="T8" fmla="*/ 388 w 505"/>
                <a:gd name="T9" fmla="*/ 63 h 734"/>
                <a:gd name="T10" fmla="*/ 416 w 505"/>
                <a:gd name="T11" fmla="*/ 96 h 734"/>
                <a:gd name="T12" fmla="*/ 435 w 505"/>
                <a:gd name="T13" fmla="*/ 133 h 734"/>
                <a:gd name="T14" fmla="*/ 448 w 505"/>
                <a:gd name="T15" fmla="*/ 174 h 734"/>
                <a:gd name="T16" fmla="*/ 453 w 505"/>
                <a:gd name="T17" fmla="*/ 218 h 734"/>
                <a:gd name="T18" fmla="*/ 448 w 505"/>
                <a:gd name="T19" fmla="*/ 257 h 734"/>
                <a:gd name="T20" fmla="*/ 438 w 505"/>
                <a:gd name="T21" fmla="*/ 293 h 734"/>
                <a:gd name="T22" fmla="*/ 424 w 505"/>
                <a:gd name="T23" fmla="*/ 327 h 734"/>
                <a:gd name="T24" fmla="*/ 398 w 505"/>
                <a:gd name="T25" fmla="*/ 376 h 734"/>
                <a:gd name="T26" fmla="*/ 382 w 505"/>
                <a:gd name="T27" fmla="*/ 420 h 734"/>
                <a:gd name="T28" fmla="*/ 370 w 505"/>
                <a:gd name="T29" fmla="*/ 462 h 734"/>
                <a:gd name="T30" fmla="*/ 367 w 505"/>
                <a:gd name="T31" fmla="*/ 501 h 734"/>
                <a:gd name="T32" fmla="*/ 369 w 505"/>
                <a:gd name="T33" fmla="*/ 535 h 734"/>
                <a:gd name="T34" fmla="*/ 373 w 505"/>
                <a:gd name="T35" fmla="*/ 568 h 734"/>
                <a:gd name="T36" fmla="*/ 383 w 505"/>
                <a:gd name="T37" fmla="*/ 597 h 734"/>
                <a:gd name="T38" fmla="*/ 396 w 505"/>
                <a:gd name="T39" fmla="*/ 623 h 734"/>
                <a:gd name="T40" fmla="*/ 411 w 505"/>
                <a:gd name="T41" fmla="*/ 646 h 734"/>
                <a:gd name="T42" fmla="*/ 427 w 505"/>
                <a:gd name="T43" fmla="*/ 666 h 734"/>
                <a:gd name="T44" fmla="*/ 443 w 505"/>
                <a:gd name="T45" fmla="*/ 683 h 734"/>
                <a:gd name="T46" fmla="*/ 460 w 505"/>
                <a:gd name="T47" fmla="*/ 698 h 734"/>
                <a:gd name="T48" fmla="*/ 474 w 505"/>
                <a:gd name="T49" fmla="*/ 709 h 734"/>
                <a:gd name="T50" fmla="*/ 487 w 505"/>
                <a:gd name="T51" fmla="*/ 719 h 734"/>
                <a:gd name="T52" fmla="*/ 497 w 505"/>
                <a:gd name="T53" fmla="*/ 724 h 734"/>
                <a:gd name="T54" fmla="*/ 500 w 505"/>
                <a:gd name="T55" fmla="*/ 726 h 734"/>
                <a:gd name="T56" fmla="*/ 502 w 505"/>
                <a:gd name="T57" fmla="*/ 727 h 734"/>
                <a:gd name="T58" fmla="*/ 503 w 505"/>
                <a:gd name="T59" fmla="*/ 727 h 734"/>
                <a:gd name="T60" fmla="*/ 505 w 505"/>
                <a:gd name="T61" fmla="*/ 729 h 734"/>
                <a:gd name="T62" fmla="*/ 505 w 505"/>
                <a:gd name="T63" fmla="*/ 731 h 734"/>
                <a:gd name="T64" fmla="*/ 503 w 505"/>
                <a:gd name="T65" fmla="*/ 731 h 734"/>
                <a:gd name="T66" fmla="*/ 502 w 505"/>
                <a:gd name="T67" fmla="*/ 732 h 734"/>
                <a:gd name="T68" fmla="*/ 495 w 505"/>
                <a:gd name="T69" fmla="*/ 732 h 734"/>
                <a:gd name="T70" fmla="*/ 430 w 505"/>
                <a:gd name="T71" fmla="*/ 734 h 734"/>
                <a:gd name="T72" fmla="*/ 370 w 505"/>
                <a:gd name="T73" fmla="*/ 729 h 734"/>
                <a:gd name="T74" fmla="*/ 315 w 505"/>
                <a:gd name="T75" fmla="*/ 716 h 734"/>
                <a:gd name="T76" fmla="*/ 263 w 505"/>
                <a:gd name="T77" fmla="*/ 698 h 734"/>
                <a:gd name="T78" fmla="*/ 217 w 505"/>
                <a:gd name="T79" fmla="*/ 675 h 734"/>
                <a:gd name="T80" fmla="*/ 175 w 505"/>
                <a:gd name="T81" fmla="*/ 649 h 734"/>
                <a:gd name="T82" fmla="*/ 138 w 505"/>
                <a:gd name="T83" fmla="*/ 617 h 734"/>
                <a:gd name="T84" fmla="*/ 105 w 505"/>
                <a:gd name="T85" fmla="*/ 582 h 734"/>
                <a:gd name="T86" fmla="*/ 76 w 505"/>
                <a:gd name="T87" fmla="*/ 545 h 734"/>
                <a:gd name="T88" fmla="*/ 53 w 505"/>
                <a:gd name="T89" fmla="*/ 504 h 734"/>
                <a:gd name="T90" fmla="*/ 34 w 505"/>
                <a:gd name="T91" fmla="*/ 462 h 734"/>
                <a:gd name="T92" fmla="*/ 19 w 505"/>
                <a:gd name="T93" fmla="*/ 420 h 734"/>
                <a:gd name="T94" fmla="*/ 8 w 505"/>
                <a:gd name="T95" fmla="*/ 376 h 734"/>
                <a:gd name="T96" fmla="*/ 1 w 505"/>
                <a:gd name="T97" fmla="*/ 332 h 734"/>
                <a:gd name="T98" fmla="*/ 0 w 505"/>
                <a:gd name="T99" fmla="*/ 288 h 734"/>
                <a:gd name="T100" fmla="*/ 1 w 505"/>
                <a:gd name="T101" fmla="*/ 246 h 734"/>
                <a:gd name="T102" fmla="*/ 8 w 505"/>
                <a:gd name="T103" fmla="*/ 205 h 734"/>
                <a:gd name="T104" fmla="*/ 19 w 505"/>
                <a:gd name="T105" fmla="*/ 166 h 734"/>
                <a:gd name="T106" fmla="*/ 34 w 505"/>
                <a:gd name="T107" fmla="*/ 130 h 734"/>
                <a:gd name="T108" fmla="*/ 53 w 505"/>
                <a:gd name="T109" fmla="*/ 97 h 734"/>
                <a:gd name="T110" fmla="*/ 76 w 505"/>
                <a:gd name="T111" fmla="*/ 68 h 734"/>
                <a:gd name="T112" fmla="*/ 76 w 505"/>
                <a:gd name="T113" fmla="*/ 68 h 734"/>
                <a:gd name="T114" fmla="*/ 109 w 505"/>
                <a:gd name="T115" fmla="*/ 39 h 734"/>
                <a:gd name="T116" fmla="*/ 148 w 505"/>
                <a:gd name="T117" fmla="*/ 18 h 734"/>
                <a:gd name="T118" fmla="*/ 190 w 505"/>
                <a:gd name="T119" fmla="*/ 5 h 734"/>
                <a:gd name="T120" fmla="*/ 235 w 505"/>
                <a:gd name="T121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5" h="734">
                  <a:moveTo>
                    <a:pt x="235" y="0"/>
                  </a:moveTo>
                  <a:lnTo>
                    <a:pt x="279" y="5"/>
                  </a:lnTo>
                  <a:lnTo>
                    <a:pt x="320" y="16"/>
                  </a:lnTo>
                  <a:lnTo>
                    <a:pt x="357" y="37"/>
                  </a:lnTo>
                  <a:lnTo>
                    <a:pt x="388" y="63"/>
                  </a:lnTo>
                  <a:lnTo>
                    <a:pt x="416" y="96"/>
                  </a:lnTo>
                  <a:lnTo>
                    <a:pt x="435" y="133"/>
                  </a:lnTo>
                  <a:lnTo>
                    <a:pt x="448" y="174"/>
                  </a:lnTo>
                  <a:lnTo>
                    <a:pt x="453" y="218"/>
                  </a:lnTo>
                  <a:lnTo>
                    <a:pt x="448" y="257"/>
                  </a:lnTo>
                  <a:lnTo>
                    <a:pt x="438" y="293"/>
                  </a:lnTo>
                  <a:lnTo>
                    <a:pt x="424" y="327"/>
                  </a:lnTo>
                  <a:lnTo>
                    <a:pt x="398" y="376"/>
                  </a:lnTo>
                  <a:lnTo>
                    <a:pt x="382" y="420"/>
                  </a:lnTo>
                  <a:lnTo>
                    <a:pt x="370" y="462"/>
                  </a:lnTo>
                  <a:lnTo>
                    <a:pt x="367" y="501"/>
                  </a:lnTo>
                  <a:lnTo>
                    <a:pt x="369" y="535"/>
                  </a:lnTo>
                  <a:lnTo>
                    <a:pt x="373" y="568"/>
                  </a:lnTo>
                  <a:lnTo>
                    <a:pt x="383" y="597"/>
                  </a:lnTo>
                  <a:lnTo>
                    <a:pt x="396" y="623"/>
                  </a:lnTo>
                  <a:lnTo>
                    <a:pt x="411" y="646"/>
                  </a:lnTo>
                  <a:lnTo>
                    <a:pt x="427" y="666"/>
                  </a:lnTo>
                  <a:lnTo>
                    <a:pt x="443" y="683"/>
                  </a:lnTo>
                  <a:lnTo>
                    <a:pt x="460" y="698"/>
                  </a:lnTo>
                  <a:lnTo>
                    <a:pt x="474" y="709"/>
                  </a:lnTo>
                  <a:lnTo>
                    <a:pt x="487" y="719"/>
                  </a:lnTo>
                  <a:lnTo>
                    <a:pt x="497" y="724"/>
                  </a:lnTo>
                  <a:lnTo>
                    <a:pt x="500" y="726"/>
                  </a:lnTo>
                  <a:lnTo>
                    <a:pt x="502" y="727"/>
                  </a:lnTo>
                  <a:lnTo>
                    <a:pt x="503" y="727"/>
                  </a:lnTo>
                  <a:lnTo>
                    <a:pt x="505" y="729"/>
                  </a:lnTo>
                  <a:lnTo>
                    <a:pt x="505" y="731"/>
                  </a:lnTo>
                  <a:lnTo>
                    <a:pt x="503" y="731"/>
                  </a:lnTo>
                  <a:lnTo>
                    <a:pt x="502" y="732"/>
                  </a:lnTo>
                  <a:lnTo>
                    <a:pt x="495" y="732"/>
                  </a:lnTo>
                  <a:lnTo>
                    <a:pt x="430" y="734"/>
                  </a:lnTo>
                  <a:lnTo>
                    <a:pt x="370" y="729"/>
                  </a:lnTo>
                  <a:lnTo>
                    <a:pt x="315" y="716"/>
                  </a:lnTo>
                  <a:lnTo>
                    <a:pt x="263" y="698"/>
                  </a:lnTo>
                  <a:lnTo>
                    <a:pt x="217" y="675"/>
                  </a:lnTo>
                  <a:lnTo>
                    <a:pt x="175" y="649"/>
                  </a:lnTo>
                  <a:lnTo>
                    <a:pt x="138" y="617"/>
                  </a:lnTo>
                  <a:lnTo>
                    <a:pt x="105" y="582"/>
                  </a:lnTo>
                  <a:lnTo>
                    <a:pt x="76" y="545"/>
                  </a:lnTo>
                  <a:lnTo>
                    <a:pt x="53" y="504"/>
                  </a:lnTo>
                  <a:lnTo>
                    <a:pt x="34" y="462"/>
                  </a:lnTo>
                  <a:lnTo>
                    <a:pt x="19" y="420"/>
                  </a:lnTo>
                  <a:lnTo>
                    <a:pt x="8" y="376"/>
                  </a:lnTo>
                  <a:lnTo>
                    <a:pt x="1" y="332"/>
                  </a:lnTo>
                  <a:lnTo>
                    <a:pt x="0" y="288"/>
                  </a:lnTo>
                  <a:lnTo>
                    <a:pt x="1" y="246"/>
                  </a:lnTo>
                  <a:lnTo>
                    <a:pt x="8" y="205"/>
                  </a:lnTo>
                  <a:lnTo>
                    <a:pt x="19" y="166"/>
                  </a:lnTo>
                  <a:lnTo>
                    <a:pt x="34" y="130"/>
                  </a:lnTo>
                  <a:lnTo>
                    <a:pt x="53" y="97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109" y="39"/>
                  </a:lnTo>
                  <a:lnTo>
                    <a:pt x="148" y="18"/>
                  </a:lnTo>
                  <a:lnTo>
                    <a:pt x="190" y="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28" y="1813"/>
              <a:ext cx="310" cy="356"/>
            </a:xfrm>
            <a:custGeom>
              <a:avLst/>
              <a:gdLst>
                <a:gd name="T0" fmla="*/ 523 w 621"/>
                <a:gd name="T1" fmla="*/ 0 h 711"/>
                <a:gd name="T2" fmla="*/ 525 w 621"/>
                <a:gd name="T3" fmla="*/ 1 h 711"/>
                <a:gd name="T4" fmla="*/ 527 w 621"/>
                <a:gd name="T5" fmla="*/ 3 h 711"/>
                <a:gd name="T6" fmla="*/ 530 w 621"/>
                <a:gd name="T7" fmla="*/ 8 h 711"/>
                <a:gd name="T8" fmla="*/ 569 w 621"/>
                <a:gd name="T9" fmla="*/ 73 h 711"/>
                <a:gd name="T10" fmla="*/ 597 w 621"/>
                <a:gd name="T11" fmla="*/ 136 h 711"/>
                <a:gd name="T12" fmla="*/ 613 w 621"/>
                <a:gd name="T13" fmla="*/ 198 h 711"/>
                <a:gd name="T14" fmla="*/ 621 w 621"/>
                <a:gd name="T15" fmla="*/ 260 h 711"/>
                <a:gd name="T16" fmla="*/ 619 w 621"/>
                <a:gd name="T17" fmla="*/ 319 h 711"/>
                <a:gd name="T18" fmla="*/ 611 w 621"/>
                <a:gd name="T19" fmla="*/ 376 h 711"/>
                <a:gd name="T20" fmla="*/ 595 w 621"/>
                <a:gd name="T21" fmla="*/ 428 h 711"/>
                <a:gd name="T22" fmla="*/ 572 w 621"/>
                <a:gd name="T23" fmla="*/ 478 h 711"/>
                <a:gd name="T24" fmla="*/ 543 w 621"/>
                <a:gd name="T25" fmla="*/ 526 h 711"/>
                <a:gd name="T26" fmla="*/ 510 w 621"/>
                <a:gd name="T27" fmla="*/ 568 h 711"/>
                <a:gd name="T28" fmla="*/ 473 w 621"/>
                <a:gd name="T29" fmla="*/ 605 h 711"/>
                <a:gd name="T30" fmla="*/ 432 w 621"/>
                <a:gd name="T31" fmla="*/ 638 h 711"/>
                <a:gd name="T32" fmla="*/ 390 w 621"/>
                <a:gd name="T33" fmla="*/ 664 h 711"/>
                <a:gd name="T34" fmla="*/ 346 w 621"/>
                <a:gd name="T35" fmla="*/ 685 h 711"/>
                <a:gd name="T36" fmla="*/ 301 w 621"/>
                <a:gd name="T37" fmla="*/ 701 h 711"/>
                <a:gd name="T38" fmla="*/ 255 w 621"/>
                <a:gd name="T39" fmla="*/ 709 h 711"/>
                <a:gd name="T40" fmla="*/ 211 w 621"/>
                <a:gd name="T41" fmla="*/ 711 h 711"/>
                <a:gd name="T42" fmla="*/ 167 w 621"/>
                <a:gd name="T43" fmla="*/ 705 h 711"/>
                <a:gd name="T44" fmla="*/ 167 w 621"/>
                <a:gd name="T45" fmla="*/ 705 h 711"/>
                <a:gd name="T46" fmla="*/ 135 w 621"/>
                <a:gd name="T47" fmla="*/ 695 h 711"/>
                <a:gd name="T48" fmla="*/ 102 w 621"/>
                <a:gd name="T49" fmla="*/ 679 h 711"/>
                <a:gd name="T50" fmla="*/ 75 w 621"/>
                <a:gd name="T51" fmla="*/ 657 h 711"/>
                <a:gd name="T52" fmla="*/ 50 w 621"/>
                <a:gd name="T53" fmla="*/ 633 h 711"/>
                <a:gd name="T54" fmla="*/ 29 w 621"/>
                <a:gd name="T55" fmla="*/ 602 h 711"/>
                <a:gd name="T56" fmla="*/ 13 w 621"/>
                <a:gd name="T57" fmla="*/ 566 h 711"/>
                <a:gd name="T58" fmla="*/ 3 w 621"/>
                <a:gd name="T59" fmla="*/ 530 h 711"/>
                <a:gd name="T60" fmla="*/ 0 w 621"/>
                <a:gd name="T61" fmla="*/ 493 h 711"/>
                <a:gd name="T62" fmla="*/ 3 w 621"/>
                <a:gd name="T63" fmla="*/ 456 h 711"/>
                <a:gd name="T64" fmla="*/ 11 w 621"/>
                <a:gd name="T65" fmla="*/ 420 h 711"/>
                <a:gd name="T66" fmla="*/ 28 w 621"/>
                <a:gd name="T67" fmla="*/ 386 h 711"/>
                <a:gd name="T68" fmla="*/ 49 w 621"/>
                <a:gd name="T69" fmla="*/ 355 h 711"/>
                <a:gd name="T70" fmla="*/ 75 w 621"/>
                <a:gd name="T71" fmla="*/ 327 h 711"/>
                <a:gd name="T72" fmla="*/ 107 w 621"/>
                <a:gd name="T73" fmla="*/ 304 h 711"/>
                <a:gd name="T74" fmla="*/ 143 w 621"/>
                <a:gd name="T75" fmla="*/ 288 h 711"/>
                <a:gd name="T76" fmla="*/ 179 w 621"/>
                <a:gd name="T77" fmla="*/ 278 h 711"/>
                <a:gd name="T78" fmla="*/ 216 w 621"/>
                <a:gd name="T79" fmla="*/ 275 h 711"/>
                <a:gd name="T80" fmla="*/ 268 w 621"/>
                <a:gd name="T81" fmla="*/ 272 h 711"/>
                <a:gd name="T82" fmla="*/ 312 w 621"/>
                <a:gd name="T83" fmla="*/ 265 h 711"/>
                <a:gd name="T84" fmla="*/ 353 w 621"/>
                <a:gd name="T85" fmla="*/ 254 h 711"/>
                <a:gd name="T86" fmla="*/ 387 w 621"/>
                <a:gd name="T87" fmla="*/ 241 h 711"/>
                <a:gd name="T88" fmla="*/ 416 w 621"/>
                <a:gd name="T89" fmla="*/ 223 h 711"/>
                <a:gd name="T90" fmla="*/ 440 w 621"/>
                <a:gd name="T91" fmla="*/ 203 h 711"/>
                <a:gd name="T92" fmla="*/ 462 w 621"/>
                <a:gd name="T93" fmla="*/ 184 h 711"/>
                <a:gd name="T94" fmla="*/ 478 w 621"/>
                <a:gd name="T95" fmla="*/ 161 h 711"/>
                <a:gd name="T96" fmla="*/ 491 w 621"/>
                <a:gd name="T97" fmla="*/ 138 h 711"/>
                <a:gd name="T98" fmla="*/ 502 w 621"/>
                <a:gd name="T99" fmla="*/ 115 h 711"/>
                <a:gd name="T100" fmla="*/ 510 w 621"/>
                <a:gd name="T101" fmla="*/ 92 h 711"/>
                <a:gd name="T102" fmla="*/ 515 w 621"/>
                <a:gd name="T103" fmla="*/ 71 h 711"/>
                <a:gd name="T104" fmla="*/ 518 w 621"/>
                <a:gd name="T105" fmla="*/ 52 h 711"/>
                <a:gd name="T106" fmla="*/ 520 w 621"/>
                <a:gd name="T107" fmla="*/ 35 h 711"/>
                <a:gd name="T108" fmla="*/ 522 w 621"/>
                <a:gd name="T109" fmla="*/ 21 h 711"/>
                <a:gd name="T110" fmla="*/ 522 w 621"/>
                <a:gd name="T111" fmla="*/ 9 h 711"/>
                <a:gd name="T112" fmla="*/ 522 w 621"/>
                <a:gd name="T113" fmla="*/ 8 h 711"/>
                <a:gd name="T114" fmla="*/ 522 w 621"/>
                <a:gd name="T115" fmla="*/ 6 h 711"/>
                <a:gd name="T116" fmla="*/ 522 w 621"/>
                <a:gd name="T117" fmla="*/ 3 h 711"/>
                <a:gd name="T118" fmla="*/ 522 w 621"/>
                <a:gd name="T119" fmla="*/ 1 h 711"/>
                <a:gd name="T120" fmla="*/ 523 w 621"/>
                <a:gd name="T121" fmla="*/ 0 h 711"/>
                <a:gd name="T122" fmla="*/ 523 w 621"/>
                <a:gd name="T123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1" h="711">
                  <a:moveTo>
                    <a:pt x="523" y="0"/>
                  </a:moveTo>
                  <a:lnTo>
                    <a:pt x="525" y="1"/>
                  </a:lnTo>
                  <a:lnTo>
                    <a:pt x="527" y="3"/>
                  </a:lnTo>
                  <a:lnTo>
                    <a:pt x="530" y="8"/>
                  </a:lnTo>
                  <a:lnTo>
                    <a:pt x="569" y="73"/>
                  </a:lnTo>
                  <a:lnTo>
                    <a:pt x="597" y="136"/>
                  </a:lnTo>
                  <a:lnTo>
                    <a:pt x="613" y="198"/>
                  </a:lnTo>
                  <a:lnTo>
                    <a:pt x="621" y="260"/>
                  </a:lnTo>
                  <a:lnTo>
                    <a:pt x="619" y="319"/>
                  </a:lnTo>
                  <a:lnTo>
                    <a:pt x="611" y="376"/>
                  </a:lnTo>
                  <a:lnTo>
                    <a:pt x="595" y="428"/>
                  </a:lnTo>
                  <a:lnTo>
                    <a:pt x="572" y="478"/>
                  </a:lnTo>
                  <a:lnTo>
                    <a:pt x="543" y="526"/>
                  </a:lnTo>
                  <a:lnTo>
                    <a:pt x="510" y="568"/>
                  </a:lnTo>
                  <a:lnTo>
                    <a:pt x="473" y="605"/>
                  </a:lnTo>
                  <a:lnTo>
                    <a:pt x="432" y="638"/>
                  </a:lnTo>
                  <a:lnTo>
                    <a:pt x="390" y="664"/>
                  </a:lnTo>
                  <a:lnTo>
                    <a:pt x="346" y="685"/>
                  </a:lnTo>
                  <a:lnTo>
                    <a:pt x="301" y="701"/>
                  </a:lnTo>
                  <a:lnTo>
                    <a:pt x="255" y="709"/>
                  </a:lnTo>
                  <a:lnTo>
                    <a:pt x="211" y="711"/>
                  </a:lnTo>
                  <a:lnTo>
                    <a:pt x="167" y="705"/>
                  </a:lnTo>
                  <a:lnTo>
                    <a:pt x="167" y="705"/>
                  </a:lnTo>
                  <a:lnTo>
                    <a:pt x="135" y="695"/>
                  </a:lnTo>
                  <a:lnTo>
                    <a:pt x="102" y="679"/>
                  </a:lnTo>
                  <a:lnTo>
                    <a:pt x="75" y="657"/>
                  </a:lnTo>
                  <a:lnTo>
                    <a:pt x="50" y="633"/>
                  </a:lnTo>
                  <a:lnTo>
                    <a:pt x="29" y="602"/>
                  </a:lnTo>
                  <a:lnTo>
                    <a:pt x="13" y="566"/>
                  </a:lnTo>
                  <a:lnTo>
                    <a:pt x="3" y="530"/>
                  </a:lnTo>
                  <a:lnTo>
                    <a:pt x="0" y="493"/>
                  </a:lnTo>
                  <a:lnTo>
                    <a:pt x="3" y="456"/>
                  </a:lnTo>
                  <a:lnTo>
                    <a:pt x="11" y="420"/>
                  </a:lnTo>
                  <a:lnTo>
                    <a:pt x="28" y="386"/>
                  </a:lnTo>
                  <a:lnTo>
                    <a:pt x="49" y="355"/>
                  </a:lnTo>
                  <a:lnTo>
                    <a:pt x="75" y="327"/>
                  </a:lnTo>
                  <a:lnTo>
                    <a:pt x="107" y="304"/>
                  </a:lnTo>
                  <a:lnTo>
                    <a:pt x="143" y="288"/>
                  </a:lnTo>
                  <a:lnTo>
                    <a:pt x="179" y="278"/>
                  </a:lnTo>
                  <a:lnTo>
                    <a:pt x="216" y="275"/>
                  </a:lnTo>
                  <a:lnTo>
                    <a:pt x="268" y="272"/>
                  </a:lnTo>
                  <a:lnTo>
                    <a:pt x="312" y="265"/>
                  </a:lnTo>
                  <a:lnTo>
                    <a:pt x="353" y="254"/>
                  </a:lnTo>
                  <a:lnTo>
                    <a:pt x="387" y="241"/>
                  </a:lnTo>
                  <a:lnTo>
                    <a:pt x="416" y="223"/>
                  </a:lnTo>
                  <a:lnTo>
                    <a:pt x="440" y="203"/>
                  </a:lnTo>
                  <a:lnTo>
                    <a:pt x="462" y="184"/>
                  </a:lnTo>
                  <a:lnTo>
                    <a:pt x="478" y="161"/>
                  </a:lnTo>
                  <a:lnTo>
                    <a:pt x="491" y="138"/>
                  </a:lnTo>
                  <a:lnTo>
                    <a:pt x="502" y="115"/>
                  </a:lnTo>
                  <a:lnTo>
                    <a:pt x="510" y="92"/>
                  </a:lnTo>
                  <a:lnTo>
                    <a:pt x="515" y="71"/>
                  </a:lnTo>
                  <a:lnTo>
                    <a:pt x="518" y="52"/>
                  </a:lnTo>
                  <a:lnTo>
                    <a:pt x="520" y="35"/>
                  </a:lnTo>
                  <a:lnTo>
                    <a:pt x="522" y="21"/>
                  </a:lnTo>
                  <a:lnTo>
                    <a:pt x="522" y="9"/>
                  </a:lnTo>
                  <a:lnTo>
                    <a:pt x="522" y="8"/>
                  </a:lnTo>
                  <a:lnTo>
                    <a:pt x="522" y="6"/>
                  </a:lnTo>
                  <a:lnTo>
                    <a:pt x="522" y="3"/>
                  </a:lnTo>
                  <a:lnTo>
                    <a:pt x="522" y="1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61" y="1659"/>
              <a:ext cx="401" cy="260"/>
            </a:xfrm>
            <a:custGeom>
              <a:avLst/>
              <a:gdLst>
                <a:gd name="T0" fmla="*/ 440 w 801"/>
                <a:gd name="T1" fmla="*/ 0 h 521"/>
                <a:gd name="T2" fmla="*/ 487 w 801"/>
                <a:gd name="T3" fmla="*/ 5 h 521"/>
                <a:gd name="T4" fmla="*/ 535 w 801"/>
                <a:gd name="T5" fmla="*/ 13 h 521"/>
                <a:gd name="T6" fmla="*/ 578 w 801"/>
                <a:gd name="T7" fmla="*/ 28 h 521"/>
                <a:gd name="T8" fmla="*/ 621 w 801"/>
                <a:gd name="T9" fmla="*/ 46 h 521"/>
                <a:gd name="T10" fmla="*/ 660 w 801"/>
                <a:gd name="T11" fmla="*/ 67 h 521"/>
                <a:gd name="T12" fmla="*/ 695 w 801"/>
                <a:gd name="T13" fmla="*/ 93 h 521"/>
                <a:gd name="T14" fmla="*/ 726 w 801"/>
                <a:gd name="T15" fmla="*/ 122 h 521"/>
                <a:gd name="T16" fmla="*/ 752 w 801"/>
                <a:gd name="T17" fmla="*/ 155 h 521"/>
                <a:gd name="T18" fmla="*/ 773 w 801"/>
                <a:gd name="T19" fmla="*/ 189 h 521"/>
                <a:gd name="T20" fmla="*/ 788 w 801"/>
                <a:gd name="T21" fmla="*/ 228 h 521"/>
                <a:gd name="T22" fmla="*/ 798 w 801"/>
                <a:gd name="T23" fmla="*/ 265 h 521"/>
                <a:gd name="T24" fmla="*/ 801 w 801"/>
                <a:gd name="T25" fmla="*/ 298 h 521"/>
                <a:gd name="T26" fmla="*/ 799 w 801"/>
                <a:gd name="T27" fmla="*/ 327 h 521"/>
                <a:gd name="T28" fmla="*/ 793 w 801"/>
                <a:gd name="T29" fmla="*/ 357 h 521"/>
                <a:gd name="T30" fmla="*/ 782 w 801"/>
                <a:gd name="T31" fmla="*/ 384 h 521"/>
                <a:gd name="T32" fmla="*/ 769 w 801"/>
                <a:gd name="T33" fmla="*/ 410 h 521"/>
                <a:gd name="T34" fmla="*/ 746 w 801"/>
                <a:gd name="T35" fmla="*/ 443 h 521"/>
                <a:gd name="T36" fmla="*/ 718 w 801"/>
                <a:gd name="T37" fmla="*/ 470 h 521"/>
                <a:gd name="T38" fmla="*/ 689 w 801"/>
                <a:gd name="T39" fmla="*/ 492 h 521"/>
                <a:gd name="T40" fmla="*/ 655 w 801"/>
                <a:gd name="T41" fmla="*/ 508 h 521"/>
                <a:gd name="T42" fmla="*/ 619 w 801"/>
                <a:gd name="T43" fmla="*/ 518 h 521"/>
                <a:gd name="T44" fmla="*/ 582 w 801"/>
                <a:gd name="T45" fmla="*/ 521 h 521"/>
                <a:gd name="T46" fmla="*/ 544 w 801"/>
                <a:gd name="T47" fmla="*/ 519 h 521"/>
                <a:gd name="T48" fmla="*/ 507 w 801"/>
                <a:gd name="T49" fmla="*/ 510 h 521"/>
                <a:gd name="T50" fmla="*/ 471 w 801"/>
                <a:gd name="T51" fmla="*/ 493 h 521"/>
                <a:gd name="T52" fmla="*/ 439 w 801"/>
                <a:gd name="T53" fmla="*/ 470 h 521"/>
                <a:gd name="T54" fmla="*/ 413 w 801"/>
                <a:gd name="T55" fmla="*/ 444 h 521"/>
                <a:gd name="T56" fmla="*/ 391 w 801"/>
                <a:gd name="T57" fmla="*/ 413 h 521"/>
                <a:gd name="T58" fmla="*/ 391 w 801"/>
                <a:gd name="T59" fmla="*/ 413 h 521"/>
                <a:gd name="T60" fmla="*/ 359 w 801"/>
                <a:gd name="T61" fmla="*/ 366 h 521"/>
                <a:gd name="T62" fmla="*/ 326 w 801"/>
                <a:gd name="T63" fmla="*/ 327 h 521"/>
                <a:gd name="T64" fmla="*/ 292 w 801"/>
                <a:gd name="T65" fmla="*/ 296 h 521"/>
                <a:gd name="T66" fmla="*/ 258 w 801"/>
                <a:gd name="T67" fmla="*/ 273 h 521"/>
                <a:gd name="T68" fmla="*/ 226 w 801"/>
                <a:gd name="T69" fmla="*/ 259 h 521"/>
                <a:gd name="T70" fmla="*/ 193 w 801"/>
                <a:gd name="T71" fmla="*/ 249 h 521"/>
                <a:gd name="T72" fmla="*/ 161 w 801"/>
                <a:gd name="T73" fmla="*/ 246 h 521"/>
                <a:gd name="T74" fmla="*/ 131 w 801"/>
                <a:gd name="T75" fmla="*/ 246 h 521"/>
                <a:gd name="T76" fmla="*/ 102 w 801"/>
                <a:gd name="T77" fmla="*/ 249 h 521"/>
                <a:gd name="T78" fmla="*/ 78 w 801"/>
                <a:gd name="T79" fmla="*/ 254 h 521"/>
                <a:gd name="T80" fmla="*/ 55 w 801"/>
                <a:gd name="T81" fmla="*/ 262 h 521"/>
                <a:gd name="T82" fmla="*/ 36 w 801"/>
                <a:gd name="T83" fmla="*/ 269 h 521"/>
                <a:gd name="T84" fmla="*/ 19 w 801"/>
                <a:gd name="T85" fmla="*/ 277 h 521"/>
                <a:gd name="T86" fmla="*/ 8 w 801"/>
                <a:gd name="T87" fmla="*/ 283 h 521"/>
                <a:gd name="T88" fmla="*/ 6 w 801"/>
                <a:gd name="T89" fmla="*/ 285 h 521"/>
                <a:gd name="T90" fmla="*/ 5 w 801"/>
                <a:gd name="T91" fmla="*/ 285 h 521"/>
                <a:gd name="T92" fmla="*/ 3 w 801"/>
                <a:gd name="T93" fmla="*/ 287 h 521"/>
                <a:gd name="T94" fmla="*/ 1 w 801"/>
                <a:gd name="T95" fmla="*/ 287 h 521"/>
                <a:gd name="T96" fmla="*/ 0 w 801"/>
                <a:gd name="T97" fmla="*/ 288 h 521"/>
                <a:gd name="T98" fmla="*/ 0 w 801"/>
                <a:gd name="T99" fmla="*/ 287 h 521"/>
                <a:gd name="T100" fmla="*/ 0 w 801"/>
                <a:gd name="T101" fmla="*/ 285 h 521"/>
                <a:gd name="T102" fmla="*/ 0 w 801"/>
                <a:gd name="T103" fmla="*/ 282 h 521"/>
                <a:gd name="T104" fmla="*/ 3 w 801"/>
                <a:gd name="T105" fmla="*/ 277 h 521"/>
                <a:gd name="T106" fmla="*/ 34 w 801"/>
                <a:gd name="T107" fmla="*/ 220 h 521"/>
                <a:gd name="T108" fmla="*/ 71 w 801"/>
                <a:gd name="T109" fmla="*/ 169 h 521"/>
                <a:gd name="T110" fmla="*/ 110 w 801"/>
                <a:gd name="T111" fmla="*/ 127 h 521"/>
                <a:gd name="T112" fmla="*/ 154 w 801"/>
                <a:gd name="T113" fmla="*/ 90 h 521"/>
                <a:gd name="T114" fmla="*/ 198 w 801"/>
                <a:gd name="T115" fmla="*/ 60 h 521"/>
                <a:gd name="T116" fmla="*/ 245 w 801"/>
                <a:gd name="T117" fmla="*/ 37 h 521"/>
                <a:gd name="T118" fmla="*/ 294 w 801"/>
                <a:gd name="T119" fmla="*/ 20 h 521"/>
                <a:gd name="T120" fmla="*/ 343 w 801"/>
                <a:gd name="T121" fmla="*/ 8 h 521"/>
                <a:gd name="T122" fmla="*/ 391 w 801"/>
                <a:gd name="T123" fmla="*/ 2 h 521"/>
                <a:gd name="T124" fmla="*/ 440 w 801"/>
                <a:gd name="T1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1" h="521">
                  <a:moveTo>
                    <a:pt x="440" y="0"/>
                  </a:moveTo>
                  <a:lnTo>
                    <a:pt x="487" y="5"/>
                  </a:lnTo>
                  <a:lnTo>
                    <a:pt x="535" y="13"/>
                  </a:lnTo>
                  <a:lnTo>
                    <a:pt x="578" y="28"/>
                  </a:lnTo>
                  <a:lnTo>
                    <a:pt x="621" y="46"/>
                  </a:lnTo>
                  <a:lnTo>
                    <a:pt x="660" y="67"/>
                  </a:lnTo>
                  <a:lnTo>
                    <a:pt x="695" y="93"/>
                  </a:lnTo>
                  <a:lnTo>
                    <a:pt x="726" y="122"/>
                  </a:lnTo>
                  <a:lnTo>
                    <a:pt x="752" y="155"/>
                  </a:lnTo>
                  <a:lnTo>
                    <a:pt x="773" y="189"/>
                  </a:lnTo>
                  <a:lnTo>
                    <a:pt x="788" y="228"/>
                  </a:lnTo>
                  <a:lnTo>
                    <a:pt x="798" y="265"/>
                  </a:lnTo>
                  <a:lnTo>
                    <a:pt x="801" y="298"/>
                  </a:lnTo>
                  <a:lnTo>
                    <a:pt x="799" y="327"/>
                  </a:lnTo>
                  <a:lnTo>
                    <a:pt x="793" y="357"/>
                  </a:lnTo>
                  <a:lnTo>
                    <a:pt x="782" y="384"/>
                  </a:lnTo>
                  <a:lnTo>
                    <a:pt x="769" y="410"/>
                  </a:lnTo>
                  <a:lnTo>
                    <a:pt x="746" y="443"/>
                  </a:lnTo>
                  <a:lnTo>
                    <a:pt x="718" y="470"/>
                  </a:lnTo>
                  <a:lnTo>
                    <a:pt x="689" y="492"/>
                  </a:lnTo>
                  <a:lnTo>
                    <a:pt x="655" y="508"/>
                  </a:lnTo>
                  <a:lnTo>
                    <a:pt x="619" y="518"/>
                  </a:lnTo>
                  <a:lnTo>
                    <a:pt x="582" y="521"/>
                  </a:lnTo>
                  <a:lnTo>
                    <a:pt x="544" y="519"/>
                  </a:lnTo>
                  <a:lnTo>
                    <a:pt x="507" y="510"/>
                  </a:lnTo>
                  <a:lnTo>
                    <a:pt x="471" y="493"/>
                  </a:lnTo>
                  <a:lnTo>
                    <a:pt x="439" y="470"/>
                  </a:lnTo>
                  <a:lnTo>
                    <a:pt x="413" y="444"/>
                  </a:lnTo>
                  <a:lnTo>
                    <a:pt x="391" y="413"/>
                  </a:lnTo>
                  <a:lnTo>
                    <a:pt x="391" y="413"/>
                  </a:lnTo>
                  <a:lnTo>
                    <a:pt x="359" y="366"/>
                  </a:lnTo>
                  <a:lnTo>
                    <a:pt x="326" y="327"/>
                  </a:lnTo>
                  <a:lnTo>
                    <a:pt x="292" y="296"/>
                  </a:lnTo>
                  <a:lnTo>
                    <a:pt x="258" y="273"/>
                  </a:lnTo>
                  <a:lnTo>
                    <a:pt x="226" y="259"/>
                  </a:lnTo>
                  <a:lnTo>
                    <a:pt x="193" y="249"/>
                  </a:lnTo>
                  <a:lnTo>
                    <a:pt x="161" y="246"/>
                  </a:lnTo>
                  <a:lnTo>
                    <a:pt x="131" y="246"/>
                  </a:lnTo>
                  <a:lnTo>
                    <a:pt x="102" y="249"/>
                  </a:lnTo>
                  <a:lnTo>
                    <a:pt x="78" y="254"/>
                  </a:lnTo>
                  <a:lnTo>
                    <a:pt x="55" y="262"/>
                  </a:lnTo>
                  <a:lnTo>
                    <a:pt x="36" y="269"/>
                  </a:lnTo>
                  <a:lnTo>
                    <a:pt x="19" y="277"/>
                  </a:lnTo>
                  <a:lnTo>
                    <a:pt x="8" y="283"/>
                  </a:lnTo>
                  <a:lnTo>
                    <a:pt x="6" y="285"/>
                  </a:lnTo>
                  <a:lnTo>
                    <a:pt x="5" y="285"/>
                  </a:lnTo>
                  <a:lnTo>
                    <a:pt x="3" y="287"/>
                  </a:lnTo>
                  <a:lnTo>
                    <a:pt x="1" y="287"/>
                  </a:lnTo>
                  <a:lnTo>
                    <a:pt x="0" y="288"/>
                  </a:lnTo>
                  <a:lnTo>
                    <a:pt x="0" y="287"/>
                  </a:lnTo>
                  <a:lnTo>
                    <a:pt x="0" y="285"/>
                  </a:lnTo>
                  <a:lnTo>
                    <a:pt x="0" y="282"/>
                  </a:lnTo>
                  <a:lnTo>
                    <a:pt x="3" y="277"/>
                  </a:lnTo>
                  <a:lnTo>
                    <a:pt x="34" y="220"/>
                  </a:lnTo>
                  <a:lnTo>
                    <a:pt x="71" y="169"/>
                  </a:lnTo>
                  <a:lnTo>
                    <a:pt x="110" y="127"/>
                  </a:lnTo>
                  <a:lnTo>
                    <a:pt x="154" y="90"/>
                  </a:lnTo>
                  <a:lnTo>
                    <a:pt x="198" y="60"/>
                  </a:lnTo>
                  <a:lnTo>
                    <a:pt x="245" y="37"/>
                  </a:lnTo>
                  <a:lnTo>
                    <a:pt x="294" y="20"/>
                  </a:lnTo>
                  <a:lnTo>
                    <a:pt x="343" y="8"/>
                  </a:lnTo>
                  <a:lnTo>
                    <a:pt x="391" y="2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28"/>
          <p:cNvGrpSpPr>
            <a:grpSpLocks noChangeAspect="1"/>
          </p:cNvGrpSpPr>
          <p:nvPr userDrawn="1"/>
        </p:nvGrpSpPr>
        <p:grpSpPr bwMode="auto">
          <a:xfrm>
            <a:off x="5037138" y="5951147"/>
            <a:ext cx="1488612" cy="671643"/>
            <a:chOff x="1743" y="1647"/>
            <a:chExt cx="2274" cy="1026"/>
          </a:xfrm>
        </p:grpSpPr>
        <p:sp>
          <p:nvSpPr>
            <p:cNvPr id="3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743" y="1647"/>
              <a:ext cx="2274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743" y="1647"/>
              <a:ext cx="2274" cy="1025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91" y="2064"/>
              <a:ext cx="1056" cy="609"/>
            </a:xfrm>
            <a:custGeom>
              <a:avLst/>
              <a:gdLst>
                <a:gd name="T0" fmla="*/ 1301 w 2111"/>
                <a:gd name="T1" fmla="*/ 48 h 1217"/>
                <a:gd name="T2" fmla="*/ 1522 w 2111"/>
                <a:gd name="T3" fmla="*/ 199 h 1217"/>
                <a:gd name="T4" fmla="*/ 1697 w 2111"/>
                <a:gd name="T5" fmla="*/ 303 h 1217"/>
                <a:gd name="T6" fmla="*/ 1788 w 2111"/>
                <a:gd name="T7" fmla="*/ 283 h 1217"/>
                <a:gd name="T8" fmla="*/ 1810 w 2111"/>
                <a:gd name="T9" fmla="*/ 243 h 1217"/>
                <a:gd name="T10" fmla="*/ 1797 w 2111"/>
                <a:gd name="T11" fmla="*/ 215 h 1217"/>
                <a:gd name="T12" fmla="*/ 1788 w 2111"/>
                <a:gd name="T13" fmla="*/ 141 h 1217"/>
                <a:gd name="T14" fmla="*/ 1820 w 2111"/>
                <a:gd name="T15" fmla="*/ 102 h 1217"/>
                <a:gd name="T16" fmla="*/ 1835 w 2111"/>
                <a:gd name="T17" fmla="*/ 125 h 1217"/>
                <a:gd name="T18" fmla="*/ 1850 w 2111"/>
                <a:gd name="T19" fmla="*/ 219 h 1217"/>
                <a:gd name="T20" fmla="*/ 1941 w 2111"/>
                <a:gd name="T21" fmla="*/ 232 h 1217"/>
                <a:gd name="T22" fmla="*/ 2013 w 2111"/>
                <a:gd name="T23" fmla="*/ 276 h 1217"/>
                <a:gd name="T24" fmla="*/ 2104 w 2111"/>
                <a:gd name="T25" fmla="*/ 357 h 1217"/>
                <a:gd name="T26" fmla="*/ 2086 w 2111"/>
                <a:gd name="T27" fmla="*/ 414 h 1217"/>
                <a:gd name="T28" fmla="*/ 2006 w 2111"/>
                <a:gd name="T29" fmla="*/ 410 h 1217"/>
                <a:gd name="T30" fmla="*/ 1893 w 2111"/>
                <a:gd name="T31" fmla="*/ 403 h 1217"/>
                <a:gd name="T32" fmla="*/ 1805 w 2111"/>
                <a:gd name="T33" fmla="*/ 472 h 1217"/>
                <a:gd name="T34" fmla="*/ 1655 w 2111"/>
                <a:gd name="T35" fmla="*/ 550 h 1217"/>
                <a:gd name="T36" fmla="*/ 1590 w 2111"/>
                <a:gd name="T37" fmla="*/ 571 h 1217"/>
                <a:gd name="T38" fmla="*/ 1557 w 2111"/>
                <a:gd name="T39" fmla="*/ 640 h 1217"/>
                <a:gd name="T40" fmla="*/ 1502 w 2111"/>
                <a:gd name="T41" fmla="*/ 753 h 1217"/>
                <a:gd name="T42" fmla="*/ 1422 w 2111"/>
                <a:gd name="T43" fmla="*/ 777 h 1217"/>
                <a:gd name="T44" fmla="*/ 1408 w 2111"/>
                <a:gd name="T45" fmla="*/ 749 h 1217"/>
                <a:gd name="T46" fmla="*/ 1451 w 2111"/>
                <a:gd name="T47" fmla="*/ 724 h 1217"/>
                <a:gd name="T48" fmla="*/ 1482 w 2111"/>
                <a:gd name="T49" fmla="*/ 684 h 1217"/>
                <a:gd name="T50" fmla="*/ 1491 w 2111"/>
                <a:gd name="T51" fmla="*/ 567 h 1217"/>
                <a:gd name="T52" fmla="*/ 1430 w 2111"/>
                <a:gd name="T53" fmla="*/ 542 h 1217"/>
                <a:gd name="T54" fmla="*/ 1345 w 2111"/>
                <a:gd name="T55" fmla="*/ 577 h 1217"/>
                <a:gd name="T56" fmla="*/ 1269 w 2111"/>
                <a:gd name="T57" fmla="*/ 730 h 1217"/>
                <a:gd name="T58" fmla="*/ 1237 w 2111"/>
                <a:gd name="T59" fmla="*/ 833 h 1217"/>
                <a:gd name="T60" fmla="*/ 1243 w 2111"/>
                <a:gd name="T61" fmla="*/ 940 h 1217"/>
                <a:gd name="T62" fmla="*/ 1296 w 2111"/>
                <a:gd name="T63" fmla="*/ 995 h 1217"/>
                <a:gd name="T64" fmla="*/ 1438 w 2111"/>
                <a:gd name="T65" fmla="*/ 1046 h 1217"/>
                <a:gd name="T66" fmla="*/ 1691 w 2111"/>
                <a:gd name="T67" fmla="*/ 1138 h 1217"/>
                <a:gd name="T68" fmla="*/ 1758 w 2111"/>
                <a:gd name="T69" fmla="*/ 1202 h 1217"/>
                <a:gd name="T70" fmla="*/ 1753 w 2111"/>
                <a:gd name="T71" fmla="*/ 1217 h 1217"/>
                <a:gd name="T72" fmla="*/ 1670 w 2111"/>
                <a:gd name="T73" fmla="*/ 1192 h 1217"/>
                <a:gd name="T74" fmla="*/ 1455 w 2111"/>
                <a:gd name="T75" fmla="*/ 1118 h 1217"/>
                <a:gd name="T76" fmla="*/ 1197 w 2111"/>
                <a:gd name="T77" fmla="*/ 1047 h 1217"/>
                <a:gd name="T78" fmla="*/ 1167 w 2111"/>
                <a:gd name="T79" fmla="*/ 995 h 1217"/>
                <a:gd name="T80" fmla="*/ 1123 w 2111"/>
                <a:gd name="T81" fmla="*/ 780 h 1217"/>
                <a:gd name="T82" fmla="*/ 1072 w 2111"/>
                <a:gd name="T83" fmla="*/ 621 h 1217"/>
                <a:gd name="T84" fmla="*/ 942 w 2111"/>
                <a:gd name="T85" fmla="*/ 560 h 1217"/>
                <a:gd name="T86" fmla="*/ 835 w 2111"/>
                <a:gd name="T87" fmla="*/ 480 h 1217"/>
                <a:gd name="T88" fmla="*/ 785 w 2111"/>
                <a:gd name="T89" fmla="*/ 444 h 1217"/>
                <a:gd name="T90" fmla="*/ 665 w 2111"/>
                <a:gd name="T91" fmla="*/ 519 h 1217"/>
                <a:gd name="T92" fmla="*/ 478 w 2111"/>
                <a:gd name="T93" fmla="*/ 595 h 1217"/>
                <a:gd name="T94" fmla="*/ 246 w 2111"/>
                <a:gd name="T95" fmla="*/ 590 h 1217"/>
                <a:gd name="T96" fmla="*/ 78 w 2111"/>
                <a:gd name="T97" fmla="*/ 472 h 1217"/>
                <a:gd name="T98" fmla="*/ 0 w 2111"/>
                <a:gd name="T99" fmla="*/ 349 h 1217"/>
                <a:gd name="T100" fmla="*/ 37 w 2111"/>
                <a:gd name="T101" fmla="*/ 359 h 1217"/>
                <a:gd name="T102" fmla="*/ 139 w 2111"/>
                <a:gd name="T103" fmla="*/ 450 h 1217"/>
                <a:gd name="T104" fmla="*/ 283 w 2111"/>
                <a:gd name="T105" fmla="*/ 498 h 1217"/>
                <a:gd name="T106" fmla="*/ 500 w 2111"/>
                <a:gd name="T107" fmla="*/ 429 h 1217"/>
                <a:gd name="T108" fmla="*/ 649 w 2111"/>
                <a:gd name="T109" fmla="*/ 295 h 1217"/>
                <a:gd name="T110" fmla="*/ 855 w 2111"/>
                <a:gd name="T111" fmla="*/ 95 h 1217"/>
                <a:gd name="T112" fmla="*/ 1101 w 2111"/>
                <a:gd name="T113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1" h="1217">
                  <a:moveTo>
                    <a:pt x="1101" y="0"/>
                  </a:moveTo>
                  <a:lnTo>
                    <a:pt x="1153" y="3"/>
                  </a:lnTo>
                  <a:lnTo>
                    <a:pt x="1204" y="12"/>
                  </a:lnTo>
                  <a:lnTo>
                    <a:pt x="1254" y="27"/>
                  </a:lnTo>
                  <a:lnTo>
                    <a:pt x="1301" y="48"/>
                  </a:lnTo>
                  <a:lnTo>
                    <a:pt x="1346" y="73"/>
                  </a:lnTo>
                  <a:lnTo>
                    <a:pt x="1390" y="101"/>
                  </a:lnTo>
                  <a:lnTo>
                    <a:pt x="1434" y="132"/>
                  </a:lnTo>
                  <a:lnTo>
                    <a:pt x="1478" y="164"/>
                  </a:lnTo>
                  <a:lnTo>
                    <a:pt x="1522" y="199"/>
                  </a:lnTo>
                  <a:lnTo>
                    <a:pt x="1564" y="230"/>
                  </a:lnTo>
                  <a:lnTo>
                    <a:pt x="1602" y="257"/>
                  </a:lnTo>
                  <a:lnTo>
                    <a:pt x="1638" y="277"/>
                  </a:lnTo>
                  <a:lnTo>
                    <a:pt x="1670" y="294"/>
                  </a:lnTo>
                  <a:lnTo>
                    <a:pt x="1697" y="303"/>
                  </a:lnTo>
                  <a:lnTo>
                    <a:pt x="1721" y="308"/>
                  </a:lnTo>
                  <a:lnTo>
                    <a:pt x="1743" y="306"/>
                  </a:lnTo>
                  <a:lnTo>
                    <a:pt x="1762" y="301"/>
                  </a:lnTo>
                  <a:lnTo>
                    <a:pt x="1777" y="292"/>
                  </a:lnTo>
                  <a:lnTo>
                    <a:pt x="1788" y="283"/>
                  </a:lnTo>
                  <a:lnTo>
                    <a:pt x="1798" y="270"/>
                  </a:lnTo>
                  <a:lnTo>
                    <a:pt x="1804" y="261"/>
                  </a:lnTo>
                  <a:lnTo>
                    <a:pt x="1808" y="251"/>
                  </a:lnTo>
                  <a:lnTo>
                    <a:pt x="1810" y="246"/>
                  </a:lnTo>
                  <a:lnTo>
                    <a:pt x="1810" y="243"/>
                  </a:lnTo>
                  <a:lnTo>
                    <a:pt x="1805" y="229"/>
                  </a:lnTo>
                  <a:lnTo>
                    <a:pt x="1802" y="225"/>
                  </a:lnTo>
                  <a:lnTo>
                    <a:pt x="1799" y="221"/>
                  </a:lnTo>
                  <a:lnTo>
                    <a:pt x="1797" y="215"/>
                  </a:lnTo>
                  <a:lnTo>
                    <a:pt x="1797" y="215"/>
                  </a:lnTo>
                  <a:lnTo>
                    <a:pt x="1790" y="201"/>
                  </a:lnTo>
                  <a:lnTo>
                    <a:pt x="1784" y="189"/>
                  </a:lnTo>
                  <a:lnTo>
                    <a:pt x="1782" y="178"/>
                  </a:lnTo>
                  <a:lnTo>
                    <a:pt x="1783" y="159"/>
                  </a:lnTo>
                  <a:lnTo>
                    <a:pt x="1788" y="141"/>
                  </a:lnTo>
                  <a:lnTo>
                    <a:pt x="1798" y="124"/>
                  </a:lnTo>
                  <a:lnTo>
                    <a:pt x="1808" y="112"/>
                  </a:lnTo>
                  <a:lnTo>
                    <a:pt x="1813" y="108"/>
                  </a:lnTo>
                  <a:lnTo>
                    <a:pt x="1817" y="103"/>
                  </a:lnTo>
                  <a:lnTo>
                    <a:pt x="1820" y="102"/>
                  </a:lnTo>
                  <a:lnTo>
                    <a:pt x="1824" y="101"/>
                  </a:lnTo>
                  <a:lnTo>
                    <a:pt x="1824" y="101"/>
                  </a:lnTo>
                  <a:lnTo>
                    <a:pt x="1828" y="103"/>
                  </a:lnTo>
                  <a:lnTo>
                    <a:pt x="1833" y="112"/>
                  </a:lnTo>
                  <a:lnTo>
                    <a:pt x="1835" y="125"/>
                  </a:lnTo>
                  <a:lnTo>
                    <a:pt x="1838" y="149"/>
                  </a:lnTo>
                  <a:lnTo>
                    <a:pt x="1839" y="167"/>
                  </a:lnTo>
                  <a:lnTo>
                    <a:pt x="1842" y="186"/>
                  </a:lnTo>
                  <a:lnTo>
                    <a:pt x="1845" y="201"/>
                  </a:lnTo>
                  <a:lnTo>
                    <a:pt x="1850" y="219"/>
                  </a:lnTo>
                  <a:lnTo>
                    <a:pt x="1868" y="222"/>
                  </a:lnTo>
                  <a:lnTo>
                    <a:pt x="1882" y="223"/>
                  </a:lnTo>
                  <a:lnTo>
                    <a:pt x="1899" y="226"/>
                  </a:lnTo>
                  <a:lnTo>
                    <a:pt x="1923" y="229"/>
                  </a:lnTo>
                  <a:lnTo>
                    <a:pt x="1941" y="232"/>
                  </a:lnTo>
                  <a:lnTo>
                    <a:pt x="1954" y="234"/>
                  </a:lnTo>
                  <a:lnTo>
                    <a:pt x="1963" y="240"/>
                  </a:lnTo>
                  <a:lnTo>
                    <a:pt x="1977" y="248"/>
                  </a:lnTo>
                  <a:lnTo>
                    <a:pt x="1994" y="261"/>
                  </a:lnTo>
                  <a:lnTo>
                    <a:pt x="2013" y="276"/>
                  </a:lnTo>
                  <a:lnTo>
                    <a:pt x="2034" y="292"/>
                  </a:lnTo>
                  <a:lnTo>
                    <a:pt x="2054" y="309"/>
                  </a:lnTo>
                  <a:lnTo>
                    <a:pt x="2072" y="326"/>
                  </a:lnTo>
                  <a:lnTo>
                    <a:pt x="2090" y="342"/>
                  </a:lnTo>
                  <a:lnTo>
                    <a:pt x="2104" y="357"/>
                  </a:lnTo>
                  <a:lnTo>
                    <a:pt x="2110" y="367"/>
                  </a:lnTo>
                  <a:lnTo>
                    <a:pt x="2111" y="378"/>
                  </a:lnTo>
                  <a:lnTo>
                    <a:pt x="2107" y="390"/>
                  </a:lnTo>
                  <a:lnTo>
                    <a:pt x="2099" y="404"/>
                  </a:lnTo>
                  <a:lnTo>
                    <a:pt x="2086" y="414"/>
                  </a:lnTo>
                  <a:lnTo>
                    <a:pt x="2071" y="421"/>
                  </a:lnTo>
                  <a:lnTo>
                    <a:pt x="2056" y="421"/>
                  </a:lnTo>
                  <a:lnTo>
                    <a:pt x="2031" y="415"/>
                  </a:lnTo>
                  <a:lnTo>
                    <a:pt x="2008" y="410"/>
                  </a:lnTo>
                  <a:lnTo>
                    <a:pt x="2006" y="410"/>
                  </a:lnTo>
                  <a:lnTo>
                    <a:pt x="1979" y="403"/>
                  </a:lnTo>
                  <a:lnTo>
                    <a:pt x="1954" y="397"/>
                  </a:lnTo>
                  <a:lnTo>
                    <a:pt x="1930" y="396"/>
                  </a:lnTo>
                  <a:lnTo>
                    <a:pt x="1911" y="397"/>
                  </a:lnTo>
                  <a:lnTo>
                    <a:pt x="1893" y="403"/>
                  </a:lnTo>
                  <a:lnTo>
                    <a:pt x="1875" y="411"/>
                  </a:lnTo>
                  <a:lnTo>
                    <a:pt x="1863" y="421"/>
                  </a:lnTo>
                  <a:lnTo>
                    <a:pt x="1848" y="433"/>
                  </a:lnTo>
                  <a:lnTo>
                    <a:pt x="1831" y="447"/>
                  </a:lnTo>
                  <a:lnTo>
                    <a:pt x="1805" y="472"/>
                  </a:lnTo>
                  <a:lnTo>
                    <a:pt x="1775" y="495"/>
                  </a:lnTo>
                  <a:lnTo>
                    <a:pt x="1740" y="519"/>
                  </a:lnTo>
                  <a:lnTo>
                    <a:pt x="1710" y="533"/>
                  </a:lnTo>
                  <a:lnTo>
                    <a:pt x="1681" y="544"/>
                  </a:lnTo>
                  <a:lnTo>
                    <a:pt x="1655" y="550"/>
                  </a:lnTo>
                  <a:lnTo>
                    <a:pt x="1631" y="553"/>
                  </a:lnTo>
                  <a:lnTo>
                    <a:pt x="1613" y="556"/>
                  </a:lnTo>
                  <a:lnTo>
                    <a:pt x="1602" y="556"/>
                  </a:lnTo>
                  <a:lnTo>
                    <a:pt x="1598" y="556"/>
                  </a:lnTo>
                  <a:lnTo>
                    <a:pt x="1590" y="571"/>
                  </a:lnTo>
                  <a:lnTo>
                    <a:pt x="1583" y="582"/>
                  </a:lnTo>
                  <a:lnTo>
                    <a:pt x="1578" y="593"/>
                  </a:lnTo>
                  <a:lnTo>
                    <a:pt x="1572" y="604"/>
                  </a:lnTo>
                  <a:lnTo>
                    <a:pt x="1565" y="619"/>
                  </a:lnTo>
                  <a:lnTo>
                    <a:pt x="1557" y="640"/>
                  </a:lnTo>
                  <a:lnTo>
                    <a:pt x="1546" y="669"/>
                  </a:lnTo>
                  <a:lnTo>
                    <a:pt x="1535" y="695"/>
                  </a:lnTo>
                  <a:lnTo>
                    <a:pt x="1525" y="719"/>
                  </a:lnTo>
                  <a:lnTo>
                    <a:pt x="1516" y="735"/>
                  </a:lnTo>
                  <a:lnTo>
                    <a:pt x="1502" y="753"/>
                  </a:lnTo>
                  <a:lnTo>
                    <a:pt x="1484" y="766"/>
                  </a:lnTo>
                  <a:lnTo>
                    <a:pt x="1466" y="773"/>
                  </a:lnTo>
                  <a:lnTo>
                    <a:pt x="1449" y="777"/>
                  </a:lnTo>
                  <a:lnTo>
                    <a:pt x="1434" y="778"/>
                  </a:lnTo>
                  <a:lnTo>
                    <a:pt x="1422" y="777"/>
                  </a:lnTo>
                  <a:lnTo>
                    <a:pt x="1414" y="774"/>
                  </a:lnTo>
                  <a:lnTo>
                    <a:pt x="1408" y="769"/>
                  </a:lnTo>
                  <a:lnTo>
                    <a:pt x="1407" y="763"/>
                  </a:lnTo>
                  <a:lnTo>
                    <a:pt x="1407" y="756"/>
                  </a:lnTo>
                  <a:lnTo>
                    <a:pt x="1408" y="749"/>
                  </a:lnTo>
                  <a:lnTo>
                    <a:pt x="1415" y="742"/>
                  </a:lnTo>
                  <a:lnTo>
                    <a:pt x="1426" y="735"/>
                  </a:lnTo>
                  <a:lnTo>
                    <a:pt x="1444" y="727"/>
                  </a:lnTo>
                  <a:lnTo>
                    <a:pt x="1448" y="726"/>
                  </a:lnTo>
                  <a:lnTo>
                    <a:pt x="1451" y="724"/>
                  </a:lnTo>
                  <a:lnTo>
                    <a:pt x="1454" y="724"/>
                  </a:lnTo>
                  <a:lnTo>
                    <a:pt x="1459" y="722"/>
                  </a:lnTo>
                  <a:lnTo>
                    <a:pt x="1463" y="717"/>
                  </a:lnTo>
                  <a:lnTo>
                    <a:pt x="1474" y="704"/>
                  </a:lnTo>
                  <a:lnTo>
                    <a:pt x="1482" y="684"/>
                  </a:lnTo>
                  <a:lnTo>
                    <a:pt x="1488" y="662"/>
                  </a:lnTo>
                  <a:lnTo>
                    <a:pt x="1492" y="637"/>
                  </a:lnTo>
                  <a:lnTo>
                    <a:pt x="1493" y="613"/>
                  </a:lnTo>
                  <a:lnTo>
                    <a:pt x="1493" y="589"/>
                  </a:lnTo>
                  <a:lnTo>
                    <a:pt x="1491" y="567"/>
                  </a:lnTo>
                  <a:lnTo>
                    <a:pt x="1485" y="550"/>
                  </a:lnTo>
                  <a:lnTo>
                    <a:pt x="1481" y="550"/>
                  </a:lnTo>
                  <a:lnTo>
                    <a:pt x="1470" y="549"/>
                  </a:lnTo>
                  <a:lnTo>
                    <a:pt x="1452" y="546"/>
                  </a:lnTo>
                  <a:lnTo>
                    <a:pt x="1430" y="542"/>
                  </a:lnTo>
                  <a:lnTo>
                    <a:pt x="1405" y="538"/>
                  </a:lnTo>
                  <a:lnTo>
                    <a:pt x="1378" y="531"/>
                  </a:lnTo>
                  <a:lnTo>
                    <a:pt x="1350" y="523"/>
                  </a:lnTo>
                  <a:lnTo>
                    <a:pt x="1350" y="549"/>
                  </a:lnTo>
                  <a:lnTo>
                    <a:pt x="1345" y="577"/>
                  </a:lnTo>
                  <a:lnTo>
                    <a:pt x="1335" y="607"/>
                  </a:lnTo>
                  <a:lnTo>
                    <a:pt x="1321" y="639"/>
                  </a:lnTo>
                  <a:lnTo>
                    <a:pt x="1302" y="672"/>
                  </a:lnTo>
                  <a:lnTo>
                    <a:pt x="1284" y="704"/>
                  </a:lnTo>
                  <a:lnTo>
                    <a:pt x="1269" y="730"/>
                  </a:lnTo>
                  <a:lnTo>
                    <a:pt x="1258" y="755"/>
                  </a:lnTo>
                  <a:lnTo>
                    <a:pt x="1250" y="777"/>
                  </a:lnTo>
                  <a:lnTo>
                    <a:pt x="1244" y="796"/>
                  </a:lnTo>
                  <a:lnTo>
                    <a:pt x="1240" y="815"/>
                  </a:lnTo>
                  <a:lnTo>
                    <a:pt x="1237" y="833"/>
                  </a:lnTo>
                  <a:lnTo>
                    <a:pt x="1234" y="851"/>
                  </a:lnTo>
                  <a:lnTo>
                    <a:pt x="1233" y="879"/>
                  </a:lnTo>
                  <a:lnTo>
                    <a:pt x="1234" y="904"/>
                  </a:lnTo>
                  <a:lnTo>
                    <a:pt x="1237" y="923"/>
                  </a:lnTo>
                  <a:lnTo>
                    <a:pt x="1243" y="940"/>
                  </a:lnTo>
                  <a:lnTo>
                    <a:pt x="1250" y="953"/>
                  </a:lnTo>
                  <a:lnTo>
                    <a:pt x="1256" y="964"/>
                  </a:lnTo>
                  <a:lnTo>
                    <a:pt x="1263" y="974"/>
                  </a:lnTo>
                  <a:lnTo>
                    <a:pt x="1276" y="984"/>
                  </a:lnTo>
                  <a:lnTo>
                    <a:pt x="1296" y="995"/>
                  </a:lnTo>
                  <a:lnTo>
                    <a:pt x="1321" y="1006"/>
                  </a:lnTo>
                  <a:lnTo>
                    <a:pt x="1350" y="1017"/>
                  </a:lnTo>
                  <a:lnTo>
                    <a:pt x="1380" y="1028"/>
                  </a:lnTo>
                  <a:lnTo>
                    <a:pt x="1411" y="1038"/>
                  </a:lnTo>
                  <a:lnTo>
                    <a:pt x="1438" y="1046"/>
                  </a:lnTo>
                  <a:lnTo>
                    <a:pt x="1495" y="1064"/>
                  </a:lnTo>
                  <a:lnTo>
                    <a:pt x="1554" y="1083"/>
                  </a:lnTo>
                  <a:lnTo>
                    <a:pt x="1616" y="1105"/>
                  </a:lnTo>
                  <a:lnTo>
                    <a:pt x="1677" y="1130"/>
                  </a:lnTo>
                  <a:lnTo>
                    <a:pt x="1691" y="1138"/>
                  </a:lnTo>
                  <a:lnTo>
                    <a:pt x="1706" y="1148"/>
                  </a:lnTo>
                  <a:lnTo>
                    <a:pt x="1724" y="1162"/>
                  </a:lnTo>
                  <a:lnTo>
                    <a:pt x="1739" y="1176"/>
                  </a:lnTo>
                  <a:lnTo>
                    <a:pt x="1751" y="1189"/>
                  </a:lnTo>
                  <a:lnTo>
                    <a:pt x="1758" y="1202"/>
                  </a:lnTo>
                  <a:lnTo>
                    <a:pt x="1758" y="1205"/>
                  </a:lnTo>
                  <a:lnTo>
                    <a:pt x="1759" y="1209"/>
                  </a:lnTo>
                  <a:lnTo>
                    <a:pt x="1758" y="1213"/>
                  </a:lnTo>
                  <a:lnTo>
                    <a:pt x="1755" y="1216"/>
                  </a:lnTo>
                  <a:lnTo>
                    <a:pt x="1753" y="1217"/>
                  </a:lnTo>
                  <a:lnTo>
                    <a:pt x="1748" y="1217"/>
                  </a:lnTo>
                  <a:lnTo>
                    <a:pt x="1736" y="1214"/>
                  </a:lnTo>
                  <a:lnTo>
                    <a:pt x="1720" y="1210"/>
                  </a:lnTo>
                  <a:lnTo>
                    <a:pt x="1696" y="1202"/>
                  </a:lnTo>
                  <a:lnTo>
                    <a:pt x="1670" y="1192"/>
                  </a:lnTo>
                  <a:lnTo>
                    <a:pt x="1638" y="1181"/>
                  </a:lnTo>
                  <a:lnTo>
                    <a:pt x="1600" y="1167"/>
                  </a:lnTo>
                  <a:lnTo>
                    <a:pt x="1556" y="1152"/>
                  </a:lnTo>
                  <a:lnTo>
                    <a:pt x="1507" y="1134"/>
                  </a:lnTo>
                  <a:lnTo>
                    <a:pt x="1455" y="1118"/>
                  </a:lnTo>
                  <a:lnTo>
                    <a:pt x="1403" y="1100"/>
                  </a:lnTo>
                  <a:lnTo>
                    <a:pt x="1347" y="1083"/>
                  </a:lnTo>
                  <a:lnTo>
                    <a:pt x="1295" y="1068"/>
                  </a:lnTo>
                  <a:lnTo>
                    <a:pt x="1244" y="1056"/>
                  </a:lnTo>
                  <a:lnTo>
                    <a:pt x="1197" y="1047"/>
                  </a:lnTo>
                  <a:lnTo>
                    <a:pt x="1193" y="1045"/>
                  </a:lnTo>
                  <a:lnTo>
                    <a:pt x="1188" y="1039"/>
                  </a:lnTo>
                  <a:lnTo>
                    <a:pt x="1182" y="1029"/>
                  </a:lnTo>
                  <a:lnTo>
                    <a:pt x="1175" y="1016"/>
                  </a:lnTo>
                  <a:lnTo>
                    <a:pt x="1167" y="995"/>
                  </a:lnTo>
                  <a:lnTo>
                    <a:pt x="1153" y="958"/>
                  </a:lnTo>
                  <a:lnTo>
                    <a:pt x="1141" y="915"/>
                  </a:lnTo>
                  <a:lnTo>
                    <a:pt x="1132" y="871"/>
                  </a:lnTo>
                  <a:lnTo>
                    <a:pt x="1127" y="822"/>
                  </a:lnTo>
                  <a:lnTo>
                    <a:pt x="1123" y="780"/>
                  </a:lnTo>
                  <a:lnTo>
                    <a:pt x="1117" y="741"/>
                  </a:lnTo>
                  <a:lnTo>
                    <a:pt x="1110" y="704"/>
                  </a:lnTo>
                  <a:lnTo>
                    <a:pt x="1099" y="669"/>
                  </a:lnTo>
                  <a:lnTo>
                    <a:pt x="1084" y="635"/>
                  </a:lnTo>
                  <a:lnTo>
                    <a:pt x="1072" y="621"/>
                  </a:lnTo>
                  <a:lnTo>
                    <a:pt x="1054" y="608"/>
                  </a:lnTo>
                  <a:lnTo>
                    <a:pt x="1029" y="596"/>
                  </a:lnTo>
                  <a:lnTo>
                    <a:pt x="1001" y="584"/>
                  </a:lnTo>
                  <a:lnTo>
                    <a:pt x="973" y="571"/>
                  </a:lnTo>
                  <a:lnTo>
                    <a:pt x="942" y="560"/>
                  </a:lnTo>
                  <a:lnTo>
                    <a:pt x="916" y="548"/>
                  </a:lnTo>
                  <a:lnTo>
                    <a:pt x="894" y="537"/>
                  </a:lnTo>
                  <a:lnTo>
                    <a:pt x="876" y="527"/>
                  </a:lnTo>
                  <a:lnTo>
                    <a:pt x="853" y="504"/>
                  </a:lnTo>
                  <a:lnTo>
                    <a:pt x="835" y="480"/>
                  </a:lnTo>
                  <a:lnTo>
                    <a:pt x="822" y="455"/>
                  </a:lnTo>
                  <a:lnTo>
                    <a:pt x="810" y="432"/>
                  </a:lnTo>
                  <a:lnTo>
                    <a:pt x="806" y="432"/>
                  </a:lnTo>
                  <a:lnTo>
                    <a:pt x="798" y="436"/>
                  </a:lnTo>
                  <a:lnTo>
                    <a:pt x="785" y="444"/>
                  </a:lnTo>
                  <a:lnTo>
                    <a:pt x="769" y="455"/>
                  </a:lnTo>
                  <a:lnTo>
                    <a:pt x="748" y="469"/>
                  </a:lnTo>
                  <a:lnTo>
                    <a:pt x="723" y="484"/>
                  </a:lnTo>
                  <a:lnTo>
                    <a:pt x="696" y="501"/>
                  </a:lnTo>
                  <a:lnTo>
                    <a:pt x="665" y="519"/>
                  </a:lnTo>
                  <a:lnTo>
                    <a:pt x="632" y="537"/>
                  </a:lnTo>
                  <a:lnTo>
                    <a:pt x="596" y="553"/>
                  </a:lnTo>
                  <a:lnTo>
                    <a:pt x="559" y="570"/>
                  </a:lnTo>
                  <a:lnTo>
                    <a:pt x="519" y="584"/>
                  </a:lnTo>
                  <a:lnTo>
                    <a:pt x="478" y="595"/>
                  </a:lnTo>
                  <a:lnTo>
                    <a:pt x="434" y="604"/>
                  </a:lnTo>
                  <a:lnTo>
                    <a:pt x="391" y="608"/>
                  </a:lnTo>
                  <a:lnTo>
                    <a:pt x="345" y="610"/>
                  </a:lnTo>
                  <a:lnTo>
                    <a:pt x="294" y="604"/>
                  </a:lnTo>
                  <a:lnTo>
                    <a:pt x="246" y="590"/>
                  </a:lnTo>
                  <a:lnTo>
                    <a:pt x="201" y="573"/>
                  </a:lnTo>
                  <a:lnTo>
                    <a:pt x="159" y="548"/>
                  </a:lnTo>
                  <a:lnTo>
                    <a:pt x="124" y="522"/>
                  </a:lnTo>
                  <a:lnTo>
                    <a:pt x="95" y="493"/>
                  </a:lnTo>
                  <a:lnTo>
                    <a:pt x="78" y="472"/>
                  </a:lnTo>
                  <a:lnTo>
                    <a:pt x="59" y="446"/>
                  </a:lnTo>
                  <a:lnTo>
                    <a:pt x="38" y="417"/>
                  </a:lnTo>
                  <a:lnTo>
                    <a:pt x="19" y="386"/>
                  </a:lnTo>
                  <a:lnTo>
                    <a:pt x="2" y="357"/>
                  </a:lnTo>
                  <a:lnTo>
                    <a:pt x="0" y="349"/>
                  </a:lnTo>
                  <a:lnTo>
                    <a:pt x="1" y="345"/>
                  </a:lnTo>
                  <a:lnTo>
                    <a:pt x="6" y="343"/>
                  </a:lnTo>
                  <a:lnTo>
                    <a:pt x="15" y="345"/>
                  </a:lnTo>
                  <a:lnTo>
                    <a:pt x="26" y="350"/>
                  </a:lnTo>
                  <a:lnTo>
                    <a:pt x="37" y="359"/>
                  </a:lnTo>
                  <a:lnTo>
                    <a:pt x="59" y="377"/>
                  </a:lnTo>
                  <a:lnTo>
                    <a:pt x="78" y="396"/>
                  </a:lnTo>
                  <a:lnTo>
                    <a:pt x="97" y="414"/>
                  </a:lnTo>
                  <a:lnTo>
                    <a:pt x="118" y="432"/>
                  </a:lnTo>
                  <a:lnTo>
                    <a:pt x="139" y="450"/>
                  </a:lnTo>
                  <a:lnTo>
                    <a:pt x="162" y="465"/>
                  </a:lnTo>
                  <a:lnTo>
                    <a:pt x="187" y="477"/>
                  </a:lnTo>
                  <a:lnTo>
                    <a:pt x="216" y="488"/>
                  </a:lnTo>
                  <a:lnTo>
                    <a:pt x="248" y="495"/>
                  </a:lnTo>
                  <a:lnTo>
                    <a:pt x="283" y="498"/>
                  </a:lnTo>
                  <a:lnTo>
                    <a:pt x="325" y="497"/>
                  </a:lnTo>
                  <a:lnTo>
                    <a:pt x="372" y="488"/>
                  </a:lnTo>
                  <a:lnTo>
                    <a:pt x="417" y="473"/>
                  </a:lnTo>
                  <a:lnTo>
                    <a:pt x="460" y="454"/>
                  </a:lnTo>
                  <a:lnTo>
                    <a:pt x="500" y="429"/>
                  </a:lnTo>
                  <a:lnTo>
                    <a:pt x="536" y="403"/>
                  </a:lnTo>
                  <a:lnTo>
                    <a:pt x="570" y="374"/>
                  </a:lnTo>
                  <a:lnTo>
                    <a:pt x="600" y="346"/>
                  </a:lnTo>
                  <a:lnTo>
                    <a:pt x="627" y="319"/>
                  </a:lnTo>
                  <a:lnTo>
                    <a:pt x="649" y="295"/>
                  </a:lnTo>
                  <a:lnTo>
                    <a:pt x="667" y="274"/>
                  </a:lnTo>
                  <a:lnTo>
                    <a:pt x="713" y="223"/>
                  </a:lnTo>
                  <a:lnTo>
                    <a:pt x="760" y="177"/>
                  </a:lnTo>
                  <a:lnTo>
                    <a:pt x="809" y="134"/>
                  </a:lnTo>
                  <a:lnTo>
                    <a:pt x="855" y="95"/>
                  </a:lnTo>
                  <a:lnTo>
                    <a:pt x="904" y="63"/>
                  </a:lnTo>
                  <a:lnTo>
                    <a:pt x="952" y="36"/>
                  </a:lnTo>
                  <a:lnTo>
                    <a:pt x="1000" y="16"/>
                  </a:lnTo>
                  <a:lnTo>
                    <a:pt x="1050" y="4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1743" y="1650"/>
              <a:ext cx="342" cy="332"/>
            </a:xfrm>
            <a:custGeom>
              <a:avLst/>
              <a:gdLst>
                <a:gd name="T0" fmla="*/ 343 w 685"/>
                <a:gd name="T1" fmla="*/ 223 h 665"/>
                <a:gd name="T2" fmla="*/ 280 w 685"/>
                <a:gd name="T3" fmla="*/ 427 h 665"/>
                <a:gd name="T4" fmla="*/ 405 w 685"/>
                <a:gd name="T5" fmla="*/ 427 h 665"/>
                <a:gd name="T6" fmla="*/ 346 w 685"/>
                <a:gd name="T7" fmla="*/ 223 h 665"/>
                <a:gd name="T8" fmla="*/ 343 w 685"/>
                <a:gd name="T9" fmla="*/ 223 h 665"/>
                <a:gd name="T10" fmla="*/ 244 w 685"/>
                <a:gd name="T11" fmla="*/ 0 h 665"/>
                <a:gd name="T12" fmla="*/ 444 w 685"/>
                <a:gd name="T13" fmla="*/ 0 h 665"/>
                <a:gd name="T14" fmla="*/ 685 w 685"/>
                <a:gd name="T15" fmla="*/ 665 h 665"/>
                <a:gd name="T16" fmla="*/ 474 w 685"/>
                <a:gd name="T17" fmla="*/ 665 h 665"/>
                <a:gd name="T18" fmla="*/ 445 w 685"/>
                <a:gd name="T19" fmla="*/ 569 h 665"/>
                <a:gd name="T20" fmla="*/ 234 w 685"/>
                <a:gd name="T21" fmla="*/ 569 h 665"/>
                <a:gd name="T22" fmla="*/ 205 w 685"/>
                <a:gd name="T23" fmla="*/ 665 h 665"/>
                <a:gd name="T24" fmla="*/ 0 w 685"/>
                <a:gd name="T25" fmla="*/ 665 h 665"/>
                <a:gd name="T26" fmla="*/ 244 w 685"/>
                <a:gd name="T2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665">
                  <a:moveTo>
                    <a:pt x="343" y="223"/>
                  </a:moveTo>
                  <a:lnTo>
                    <a:pt x="280" y="427"/>
                  </a:lnTo>
                  <a:lnTo>
                    <a:pt x="405" y="427"/>
                  </a:lnTo>
                  <a:lnTo>
                    <a:pt x="346" y="223"/>
                  </a:lnTo>
                  <a:lnTo>
                    <a:pt x="343" y="223"/>
                  </a:lnTo>
                  <a:close/>
                  <a:moveTo>
                    <a:pt x="244" y="0"/>
                  </a:moveTo>
                  <a:lnTo>
                    <a:pt x="444" y="0"/>
                  </a:lnTo>
                  <a:lnTo>
                    <a:pt x="685" y="665"/>
                  </a:lnTo>
                  <a:lnTo>
                    <a:pt x="474" y="665"/>
                  </a:lnTo>
                  <a:lnTo>
                    <a:pt x="445" y="569"/>
                  </a:lnTo>
                  <a:lnTo>
                    <a:pt x="234" y="569"/>
                  </a:lnTo>
                  <a:lnTo>
                    <a:pt x="205" y="665"/>
                  </a:lnTo>
                  <a:lnTo>
                    <a:pt x="0" y="66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087" y="1741"/>
              <a:ext cx="251" cy="247"/>
            </a:xfrm>
            <a:custGeom>
              <a:avLst/>
              <a:gdLst>
                <a:gd name="T0" fmla="*/ 0 w 501"/>
                <a:gd name="T1" fmla="*/ 0 h 494"/>
                <a:gd name="T2" fmla="*/ 183 w 501"/>
                <a:gd name="T3" fmla="*/ 0 h 494"/>
                <a:gd name="T4" fmla="*/ 183 w 501"/>
                <a:gd name="T5" fmla="*/ 252 h 494"/>
                <a:gd name="T6" fmla="*/ 184 w 501"/>
                <a:gd name="T7" fmla="*/ 276 h 494"/>
                <a:gd name="T8" fmla="*/ 186 w 501"/>
                <a:gd name="T9" fmla="*/ 295 h 494"/>
                <a:gd name="T10" fmla="*/ 190 w 501"/>
                <a:gd name="T11" fmla="*/ 313 h 494"/>
                <a:gd name="T12" fmla="*/ 197 w 501"/>
                <a:gd name="T13" fmla="*/ 328 h 494"/>
                <a:gd name="T14" fmla="*/ 208 w 501"/>
                <a:gd name="T15" fmla="*/ 338 h 494"/>
                <a:gd name="T16" fmla="*/ 223 w 501"/>
                <a:gd name="T17" fmla="*/ 345 h 494"/>
                <a:gd name="T18" fmla="*/ 244 w 501"/>
                <a:gd name="T19" fmla="*/ 347 h 494"/>
                <a:gd name="T20" fmla="*/ 256 w 501"/>
                <a:gd name="T21" fmla="*/ 346 h 494"/>
                <a:gd name="T22" fmla="*/ 268 w 501"/>
                <a:gd name="T23" fmla="*/ 343 h 494"/>
                <a:gd name="T24" fmla="*/ 281 w 501"/>
                <a:gd name="T25" fmla="*/ 338 h 494"/>
                <a:gd name="T26" fmla="*/ 292 w 501"/>
                <a:gd name="T27" fmla="*/ 329 h 494"/>
                <a:gd name="T28" fmla="*/ 302 w 501"/>
                <a:gd name="T29" fmla="*/ 317 h 494"/>
                <a:gd name="T30" fmla="*/ 310 w 501"/>
                <a:gd name="T31" fmla="*/ 302 h 494"/>
                <a:gd name="T32" fmla="*/ 315 w 501"/>
                <a:gd name="T33" fmla="*/ 280 h 494"/>
                <a:gd name="T34" fmla="*/ 317 w 501"/>
                <a:gd name="T35" fmla="*/ 255 h 494"/>
                <a:gd name="T36" fmla="*/ 317 w 501"/>
                <a:gd name="T37" fmla="*/ 0 h 494"/>
                <a:gd name="T38" fmla="*/ 501 w 501"/>
                <a:gd name="T39" fmla="*/ 0 h 494"/>
                <a:gd name="T40" fmla="*/ 501 w 501"/>
                <a:gd name="T41" fmla="*/ 483 h 494"/>
                <a:gd name="T42" fmla="*/ 324 w 501"/>
                <a:gd name="T43" fmla="*/ 483 h 494"/>
                <a:gd name="T44" fmla="*/ 324 w 501"/>
                <a:gd name="T45" fmla="*/ 421 h 494"/>
                <a:gd name="T46" fmla="*/ 322 w 501"/>
                <a:gd name="T47" fmla="*/ 421 h 494"/>
                <a:gd name="T48" fmla="*/ 303 w 501"/>
                <a:gd name="T49" fmla="*/ 443 h 494"/>
                <a:gd name="T50" fmla="*/ 282 w 501"/>
                <a:gd name="T51" fmla="*/ 462 h 494"/>
                <a:gd name="T52" fmla="*/ 257 w 501"/>
                <a:gd name="T53" fmla="*/ 476 h 494"/>
                <a:gd name="T54" fmla="*/ 230 w 501"/>
                <a:gd name="T55" fmla="*/ 485 h 494"/>
                <a:gd name="T56" fmla="*/ 200 w 501"/>
                <a:gd name="T57" fmla="*/ 492 h 494"/>
                <a:gd name="T58" fmla="*/ 165 w 501"/>
                <a:gd name="T59" fmla="*/ 494 h 494"/>
                <a:gd name="T60" fmla="*/ 136 w 501"/>
                <a:gd name="T61" fmla="*/ 492 h 494"/>
                <a:gd name="T62" fmla="*/ 109 w 501"/>
                <a:gd name="T63" fmla="*/ 487 h 494"/>
                <a:gd name="T64" fmla="*/ 84 w 501"/>
                <a:gd name="T65" fmla="*/ 476 h 494"/>
                <a:gd name="T66" fmla="*/ 60 w 501"/>
                <a:gd name="T67" fmla="*/ 462 h 494"/>
                <a:gd name="T68" fmla="*/ 40 w 501"/>
                <a:gd name="T69" fmla="*/ 444 h 494"/>
                <a:gd name="T70" fmla="*/ 23 w 501"/>
                <a:gd name="T71" fmla="*/ 422 h 494"/>
                <a:gd name="T72" fmla="*/ 11 w 501"/>
                <a:gd name="T73" fmla="*/ 396 h 494"/>
                <a:gd name="T74" fmla="*/ 2 w 501"/>
                <a:gd name="T75" fmla="*/ 365 h 494"/>
                <a:gd name="T76" fmla="*/ 0 w 501"/>
                <a:gd name="T77" fmla="*/ 331 h 494"/>
                <a:gd name="T78" fmla="*/ 0 w 501"/>
                <a:gd name="T7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1" h="494">
                  <a:moveTo>
                    <a:pt x="0" y="0"/>
                  </a:moveTo>
                  <a:lnTo>
                    <a:pt x="183" y="0"/>
                  </a:lnTo>
                  <a:lnTo>
                    <a:pt x="183" y="252"/>
                  </a:lnTo>
                  <a:lnTo>
                    <a:pt x="184" y="276"/>
                  </a:lnTo>
                  <a:lnTo>
                    <a:pt x="186" y="295"/>
                  </a:lnTo>
                  <a:lnTo>
                    <a:pt x="190" y="313"/>
                  </a:lnTo>
                  <a:lnTo>
                    <a:pt x="197" y="328"/>
                  </a:lnTo>
                  <a:lnTo>
                    <a:pt x="208" y="338"/>
                  </a:lnTo>
                  <a:lnTo>
                    <a:pt x="223" y="345"/>
                  </a:lnTo>
                  <a:lnTo>
                    <a:pt x="244" y="347"/>
                  </a:lnTo>
                  <a:lnTo>
                    <a:pt x="256" y="346"/>
                  </a:lnTo>
                  <a:lnTo>
                    <a:pt x="268" y="343"/>
                  </a:lnTo>
                  <a:lnTo>
                    <a:pt x="281" y="338"/>
                  </a:lnTo>
                  <a:lnTo>
                    <a:pt x="292" y="329"/>
                  </a:lnTo>
                  <a:lnTo>
                    <a:pt x="302" y="317"/>
                  </a:lnTo>
                  <a:lnTo>
                    <a:pt x="310" y="302"/>
                  </a:lnTo>
                  <a:lnTo>
                    <a:pt x="315" y="280"/>
                  </a:lnTo>
                  <a:lnTo>
                    <a:pt x="317" y="255"/>
                  </a:lnTo>
                  <a:lnTo>
                    <a:pt x="317" y="0"/>
                  </a:lnTo>
                  <a:lnTo>
                    <a:pt x="501" y="0"/>
                  </a:lnTo>
                  <a:lnTo>
                    <a:pt x="501" y="483"/>
                  </a:lnTo>
                  <a:lnTo>
                    <a:pt x="324" y="483"/>
                  </a:lnTo>
                  <a:lnTo>
                    <a:pt x="324" y="421"/>
                  </a:lnTo>
                  <a:lnTo>
                    <a:pt x="322" y="421"/>
                  </a:lnTo>
                  <a:lnTo>
                    <a:pt x="303" y="443"/>
                  </a:lnTo>
                  <a:lnTo>
                    <a:pt x="282" y="462"/>
                  </a:lnTo>
                  <a:lnTo>
                    <a:pt x="257" y="476"/>
                  </a:lnTo>
                  <a:lnTo>
                    <a:pt x="230" y="485"/>
                  </a:lnTo>
                  <a:lnTo>
                    <a:pt x="200" y="492"/>
                  </a:lnTo>
                  <a:lnTo>
                    <a:pt x="165" y="494"/>
                  </a:lnTo>
                  <a:lnTo>
                    <a:pt x="136" y="492"/>
                  </a:lnTo>
                  <a:lnTo>
                    <a:pt x="109" y="487"/>
                  </a:lnTo>
                  <a:lnTo>
                    <a:pt x="84" y="476"/>
                  </a:lnTo>
                  <a:lnTo>
                    <a:pt x="60" y="462"/>
                  </a:lnTo>
                  <a:lnTo>
                    <a:pt x="40" y="444"/>
                  </a:lnTo>
                  <a:lnTo>
                    <a:pt x="23" y="422"/>
                  </a:lnTo>
                  <a:lnTo>
                    <a:pt x="11" y="396"/>
                  </a:lnTo>
                  <a:lnTo>
                    <a:pt x="2" y="365"/>
                  </a:lnTo>
                  <a:lnTo>
                    <a:pt x="0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354" y="1735"/>
              <a:ext cx="243" cy="253"/>
            </a:xfrm>
            <a:custGeom>
              <a:avLst/>
              <a:gdLst>
                <a:gd name="T0" fmla="*/ 267 w 487"/>
                <a:gd name="T1" fmla="*/ 2 h 507"/>
                <a:gd name="T2" fmla="*/ 327 w 487"/>
                <a:gd name="T3" fmla="*/ 9 h 507"/>
                <a:gd name="T4" fmla="*/ 380 w 487"/>
                <a:gd name="T5" fmla="*/ 25 h 507"/>
                <a:gd name="T6" fmla="*/ 427 w 487"/>
                <a:gd name="T7" fmla="*/ 53 h 507"/>
                <a:gd name="T8" fmla="*/ 459 w 487"/>
                <a:gd name="T9" fmla="*/ 94 h 507"/>
                <a:gd name="T10" fmla="*/ 473 w 487"/>
                <a:gd name="T11" fmla="*/ 153 h 507"/>
                <a:gd name="T12" fmla="*/ 303 w 487"/>
                <a:gd name="T13" fmla="*/ 138 h 507"/>
                <a:gd name="T14" fmla="*/ 284 w 487"/>
                <a:gd name="T15" fmla="*/ 116 h 507"/>
                <a:gd name="T16" fmla="*/ 258 w 487"/>
                <a:gd name="T17" fmla="*/ 104 h 507"/>
                <a:gd name="T18" fmla="*/ 230 w 487"/>
                <a:gd name="T19" fmla="*/ 104 h 507"/>
                <a:gd name="T20" fmla="*/ 205 w 487"/>
                <a:gd name="T21" fmla="*/ 109 h 507"/>
                <a:gd name="T22" fmla="*/ 190 w 487"/>
                <a:gd name="T23" fmla="*/ 126 h 507"/>
                <a:gd name="T24" fmla="*/ 190 w 487"/>
                <a:gd name="T25" fmla="*/ 149 h 507"/>
                <a:gd name="T26" fmla="*/ 201 w 487"/>
                <a:gd name="T27" fmla="*/ 162 h 507"/>
                <a:gd name="T28" fmla="*/ 227 w 487"/>
                <a:gd name="T29" fmla="*/ 171 h 507"/>
                <a:gd name="T30" fmla="*/ 278 w 487"/>
                <a:gd name="T31" fmla="*/ 181 h 507"/>
                <a:gd name="T32" fmla="*/ 340 w 487"/>
                <a:gd name="T33" fmla="*/ 193 h 507"/>
                <a:gd name="T34" fmla="*/ 393 w 487"/>
                <a:gd name="T35" fmla="*/ 210 h 507"/>
                <a:gd name="T36" fmla="*/ 434 w 487"/>
                <a:gd name="T37" fmla="*/ 232 h 507"/>
                <a:gd name="T38" fmla="*/ 466 w 487"/>
                <a:gd name="T39" fmla="*/ 265 h 507"/>
                <a:gd name="T40" fmla="*/ 484 w 487"/>
                <a:gd name="T41" fmla="*/ 309 h 507"/>
                <a:gd name="T42" fmla="*/ 484 w 487"/>
                <a:gd name="T43" fmla="*/ 369 h 507"/>
                <a:gd name="T44" fmla="*/ 465 w 487"/>
                <a:gd name="T45" fmla="*/ 420 h 507"/>
                <a:gd name="T46" fmla="*/ 430 w 487"/>
                <a:gd name="T47" fmla="*/ 458 h 507"/>
                <a:gd name="T48" fmla="*/ 383 w 487"/>
                <a:gd name="T49" fmla="*/ 483 h 507"/>
                <a:gd name="T50" fmla="*/ 328 w 487"/>
                <a:gd name="T51" fmla="*/ 500 h 507"/>
                <a:gd name="T52" fmla="*/ 270 w 487"/>
                <a:gd name="T53" fmla="*/ 507 h 507"/>
                <a:gd name="T54" fmla="*/ 210 w 487"/>
                <a:gd name="T55" fmla="*/ 507 h 507"/>
                <a:gd name="T56" fmla="*/ 149 w 487"/>
                <a:gd name="T57" fmla="*/ 497 h 507"/>
                <a:gd name="T58" fmla="*/ 92 w 487"/>
                <a:gd name="T59" fmla="*/ 476 h 507"/>
                <a:gd name="T60" fmla="*/ 46 w 487"/>
                <a:gd name="T61" fmla="*/ 443 h 507"/>
                <a:gd name="T62" fmla="*/ 12 w 487"/>
                <a:gd name="T63" fmla="*/ 398 h 507"/>
                <a:gd name="T64" fmla="*/ 0 w 487"/>
                <a:gd name="T65" fmla="*/ 337 h 507"/>
                <a:gd name="T66" fmla="*/ 179 w 487"/>
                <a:gd name="T67" fmla="*/ 354 h 507"/>
                <a:gd name="T68" fmla="*/ 199 w 487"/>
                <a:gd name="T69" fmla="*/ 380 h 507"/>
                <a:gd name="T70" fmla="*/ 227 w 487"/>
                <a:gd name="T71" fmla="*/ 392 h 507"/>
                <a:gd name="T72" fmla="*/ 261 w 487"/>
                <a:gd name="T73" fmla="*/ 394 h 507"/>
                <a:gd name="T74" fmla="*/ 288 w 487"/>
                <a:gd name="T75" fmla="*/ 385 h 507"/>
                <a:gd name="T76" fmla="*/ 307 w 487"/>
                <a:gd name="T77" fmla="*/ 369 h 507"/>
                <a:gd name="T78" fmla="*/ 309 w 487"/>
                <a:gd name="T79" fmla="*/ 345 h 507"/>
                <a:gd name="T80" fmla="*/ 296 w 487"/>
                <a:gd name="T81" fmla="*/ 330 h 507"/>
                <a:gd name="T82" fmla="*/ 266 w 487"/>
                <a:gd name="T83" fmla="*/ 318 h 507"/>
                <a:gd name="T84" fmla="*/ 208 w 487"/>
                <a:gd name="T85" fmla="*/ 305 h 507"/>
                <a:gd name="T86" fmla="*/ 119 w 487"/>
                <a:gd name="T87" fmla="*/ 283 h 507"/>
                <a:gd name="T88" fmla="*/ 58 w 487"/>
                <a:gd name="T89" fmla="*/ 251 h 507"/>
                <a:gd name="T90" fmla="*/ 22 w 487"/>
                <a:gd name="T91" fmla="*/ 209 h 507"/>
                <a:gd name="T92" fmla="*/ 11 w 487"/>
                <a:gd name="T93" fmla="*/ 153 h 507"/>
                <a:gd name="T94" fmla="*/ 23 w 487"/>
                <a:gd name="T95" fmla="*/ 95 h 507"/>
                <a:gd name="T96" fmla="*/ 55 w 487"/>
                <a:gd name="T97" fmla="*/ 54 h 507"/>
                <a:gd name="T98" fmla="*/ 102 w 487"/>
                <a:gd name="T99" fmla="*/ 25 h 507"/>
                <a:gd name="T100" fmla="*/ 156 w 487"/>
                <a:gd name="T101" fmla="*/ 9 h 507"/>
                <a:gd name="T102" fmla="*/ 212 w 487"/>
                <a:gd name="T103" fmla="*/ 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7" h="507">
                  <a:moveTo>
                    <a:pt x="238" y="0"/>
                  </a:moveTo>
                  <a:lnTo>
                    <a:pt x="267" y="2"/>
                  </a:lnTo>
                  <a:lnTo>
                    <a:pt x="298" y="3"/>
                  </a:lnTo>
                  <a:lnTo>
                    <a:pt x="327" y="9"/>
                  </a:lnTo>
                  <a:lnTo>
                    <a:pt x="354" y="15"/>
                  </a:lnTo>
                  <a:lnTo>
                    <a:pt x="380" y="25"/>
                  </a:lnTo>
                  <a:lnTo>
                    <a:pt x="405" y="38"/>
                  </a:lnTo>
                  <a:lnTo>
                    <a:pt x="427" y="53"/>
                  </a:lnTo>
                  <a:lnTo>
                    <a:pt x="445" y="72"/>
                  </a:lnTo>
                  <a:lnTo>
                    <a:pt x="459" y="94"/>
                  </a:lnTo>
                  <a:lnTo>
                    <a:pt x="469" y="122"/>
                  </a:lnTo>
                  <a:lnTo>
                    <a:pt x="473" y="153"/>
                  </a:lnTo>
                  <a:lnTo>
                    <a:pt x="306" y="153"/>
                  </a:lnTo>
                  <a:lnTo>
                    <a:pt x="303" y="138"/>
                  </a:lnTo>
                  <a:lnTo>
                    <a:pt x="295" y="126"/>
                  </a:lnTo>
                  <a:lnTo>
                    <a:pt x="284" y="116"/>
                  </a:lnTo>
                  <a:lnTo>
                    <a:pt x="273" y="109"/>
                  </a:lnTo>
                  <a:lnTo>
                    <a:pt x="258" y="104"/>
                  </a:lnTo>
                  <a:lnTo>
                    <a:pt x="244" y="102"/>
                  </a:lnTo>
                  <a:lnTo>
                    <a:pt x="230" y="104"/>
                  </a:lnTo>
                  <a:lnTo>
                    <a:pt x="218" y="105"/>
                  </a:lnTo>
                  <a:lnTo>
                    <a:pt x="205" y="109"/>
                  </a:lnTo>
                  <a:lnTo>
                    <a:pt x="197" y="116"/>
                  </a:lnTo>
                  <a:lnTo>
                    <a:pt x="190" y="126"/>
                  </a:lnTo>
                  <a:lnTo>
                    <a:pt x="188" y="140"/>
                  </a:lnTo>
                  <a:lnTo>
                    <a:pt x="190" y="149"/>
                  </a:lnTo>
                  <a:lnTo>
                    <a:pt x="194" y="156"/>
                  </a:lnTo>
                  <a:lnTo>
                    <a:pt x="201" y="162"/>
                  </a:lnTo>
                  <a:lnTo>
                    <a:pt x="210" y="164"/>
                  </a:lnTo>
                  <a:lnTo>
                    <a:pt x="227" y="171"/>
                  </a:lnTo>
                  <a:lnTo>
                    <a:pt x="251" y="176"/>
                  </a:lnTo>
                  <a:lnTo>
                    <a:pt x="278" y="181"/>
                  </a:lnTo>
                  <a:lnTo>
                    <a:pt x="309" y="187"/>
                  </a:lnTo>
                  <a:lnTo>
                    <a:pt x="340" y="193"/>
                  </a:lnTo>
                  <a:lnTo>
                    <a:pt x="371" y="202"/>
                  </a:lnTo>
                  <a:lnTo>
                    <a:pt x="393" y="210"/>
                  </a:lnTo>
                  <a:lnTo>
                    <a:pt x="415" y="221"/>
                  </a:lnTo>
                  <a:lnTo>
                    <a:pt x="434" y="232"/>
                  </a:lnTo>
                  <a:lnTo>
                    <a:pt x="452" y="247"/>
                  </a:lnTo>
                  <a:lnTo>
                    <a:pt x="466" y="265"/>
                  </a:lnTo>
                  <a:lnTo>
                    <a:pt x="477" y="286"/>
                  </a:lnTo>
                  <a:lnTo>
                    <a:pt x="484" y="309"/>
                  </a:lnTo>
                  <a:lnTo>
                    <a:pt x="487" y="337"/>
                  </a:lnTo>
                  <a:lnTo>
                    <a:pt x="484" y="369"/>
                  </a:lnTo>
                  <a:lnTo>
                    <a:pt x="476" y="396"/>
                  </a:lnTo>
                  <a:lnTo>
                    <a:pt x="465" y="420"/>
                  </a:lnTo>
                  <a:lnTo>
                    <a:pt x="448" y="440"/>
                  </a:lnTo>
                  <a:lnTo>
                    <a:pt x="430" y="458"/>
                  </a:lnTo>
                  <a:lnTo>
                    <a:pt x="408" y="472"/>
                  </a:lnTo>
                  <a:lnTo>
                    <a:pt x="383" y="483"/>
                  </a:lnTo>
                  <a:lnTo>
                    <a:pt x="357" y="493"/>
                  </a:lnTo>
                  <a:lnTo>
                    <a:pt x="328" y="500"/>
                  </a:lnTo>
                  <a:lnTo>
                    <a:pt x="299" y="504"/>
                  </a:lnTo>
                  <a:lnTo>
                    <a:pt x="270" y="507"/>
                  </a:lnTo>
                  <a:lnTo>
                    <a:pt x="241" y="507"/>
                  </a:lnTo>
                  <a:lnTo>
                    <a:pt x="210" y="507"/>
                  </a:lnTo>
                  <a:lnTo>
                    <a:pt x="179" y="503"/>
                  </a:lnTo>
                  <a:lnTo>
                    <a:pt x="149" y="497"/>
                  </a:lnTo>
                  <a:lnTo>
                    <a:pt x="119" y="487"/>
                  </a:lnTo>
                  <a:lnTo>
                    <a:pt x="92" y="476"/>
                  </a:lnTo>
                  <a:lnTo>
                    <a:pt x="68" y="461"/>
                  </a:lnTo>
                  <a:lnTo>
                    <a:pt x="46" y="443"/>
                  </a:lnTo>
                  <a:lnTo>
                    <a:pt x="28" y="423"/>
                  </a:lnTo>
                  <a:lnTo>
                    <a:pt x="12" y="398"/>
                  </a:lnTo>
                  <a:lnTo>
                    <a:pt x="4" y="369"/>
                  </a:lnTo>
                  <a:lnTo>
                    <a:pt x="0" y="337"/>
                  </a:lnTo>
                  <a:lnTo>
                    <a:pt x="176" y="337"/>
                  </a:lnTo>
                  <a:lnTo>
                    <a:pt x="179" y="354"/>
                  </a:lnTo>
                  <a:lnTo>
                    <a:pt x="186" y="367"/>
                  </a:lnTo>
                  <a:lnTo>
                    <a:pt x="199" y="380"/>
                  </a:lnTo>
                  <a:lnTo>
                    <a:pt x="210" y="387"/>
                  </a:lnTo>
                  <a:lnTo>
                    <a:pt x="227" y="392"/>
                  </a:lnTo>
                  <a:lnTo>
                    <a:pt x="247" y="394"/>
                  </a:lnTo>
                  <a:lnTo>
                    <a:pt x="261" y="394"/>
                  </a:lnTo>
                  <a:lnTo>
                    <a:pt x="274" y="391"/>
                  </a:lnTo>
                  <a:lnTo>
                    <a:pt x="288" y="385"/>
                  </a:lnTo>
                  <a:lnTo>
                    <a:pt x="299" y="378"/>
                  </a:lnTo>
                  <a:lnTo>
                    <a:pt x="307" y="369"/>
                  </a:lnTo>
                  <a:lnTo>
                    <a:pt x="310" y="356"/>
                  </a:lnTo>
                  <a:lnTo>
                    <a:pt x="309" y="345"/>
                  </a:lnTo>
                  <a:lnTo>
                    <a:pt x="305" y="337"/>
                  </a:lnTo>
                  <a:lnTo>
                    <a:pt x="296" y="330"/>
                  </a:lnTo>
                  <a:lnTo>
                    <a:pt x="284" y="323"/>
                  </a:lnTo>
                  <a:lnTo>
                    <a:pt x="266" y="318"/>
                  </a:lnTo>
                  <a:lnTo>
                    <a:pt x="241" y="312"/>
                  </a:lnTo>
                  <a:lnTo>
                    <a:pt x="208" y="305"/>
                  </a:lnTo>
                  <a:lnTo>
                    <a:pt x="160" y="296"/>
                  </a:lnTo>
                  <a:lnTo>
                    <a:pt x="119" y="283"/>
                  </a:lnTo>
                  <a:lnTo>
                    <a:pt x="84" y="269"/>
                  </a:lnTo>
                  <a:lnTo>
                    <a:pt x="58" y="251"/>
                  </a:lnTo>
                  <a:lnTo>
                    <a:pt x="37" y="232"/>
                  </a:lnTo>
                  <a:lnTo>
                    <a:pt x="22" y="209"/>
                  </a:lnTo>
                  <a:lnTo>
                    <a:pt x="14" y="184"/>
                  </a:lnTo>
                  <a:lnTo>
                    <a:pt x="11" y="153"/>
                  </a:lnTo>
                  <a:lnTo>
                    <a:pt x="15" y="123"/>
                  </a:lnTo>
                  <a:lnTo>
                    <a:pt x="23" y="95"/>
                  </a:lnTo>
                  <a:lnTo>
                    <a:pt x="37" y="73"/>
                  </a:lnTo>
                  <a:lnTo>
                    <a:pt x="55" y="54"/>
                  </a:lnTo>
                  <a:lnTo>
                    <a:pt x="77" y="38"/>
                  </a:lnTo>
                  <a:lnTo>
                    <a:pt x="102" y="25"/>
                  </a:lnTo>
                  <a:lnTo>
                    <a:pt x="128" y="15"/>
                  </a:lnTo>
                  <a:lnTo>
                    <a:pt x="156" y="9"/>
                  </a:lnTo>
                  <a:lnTo>
                    <a:pt x="183" y="4"/>
                  </a:lnTo>
                  <a:lnTo>
                    <a:pt x="212" y="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597" y="1667"/>
              <a:ext cx="182" cy="318"/>
            </a:xfrm>
            <a:custGeom>
              <a:avLst/>
              <a:gdLst>
                <a:gd name="T0" fmla="*/ 81 w 364"/>
                <a:gd name="T1" fmla="*/ 0 h 636"/>
                <a:gd name="T2" fmla="*/ 266 w 364"/>
                <a:gd name="T3" fmla="*/ 0 h 636"/>
                <a:gd name="T4" fmla="*/ 266 w 364"/>
                <a:gd name="T5" fmla="*/ 148 h 636"/>
                <a:gd name="T6" fmla="*/ 364 w 364"/>
                <a:gd name="T7" fmla="*/ 148 h 636"/>
                <a:gd name="T8" fmla="*/ 364 w 364"/>
                <a:gd name="T9" fmla="*/ 261 h 636"/>
                <a:gd name="T10" fmla="*/ 266 w 364"/>
                <a:gd name="T11" fmla="*/ 261 h 636"/>
                <a:gd name="T12" fmla="*/ 266 w 364"/>
                <a:gd name="T13" fmla="*/ 429 h 636"/>
                <a:gd name="T14" fmla="*/ 266 w 364"/>
                <a:gd name="T15" fmla="*/ 450 h 636"/>
                <a:gd name="T16" fmla="*/ 270 w 364"/>
                <a:gd name="T17" fmla="*/ 466 h 636"/>
                <a:gd name="T18" fmla="*/ 277 w 364"/>
                <a:gd name="T19" fmla="*/ 477 h 636"/>
                <a:gd name="T20" fmla="*/ 287 w 364"/>
                <a:gd name="T21" fmla="*/ 487 h 636"/>
                <a:gd name="T22" fmla="*/ 302 w 364"/>
                <a:gd name="T23" fmla="*/ 491 h 636"/>
                <a:gd name="T24" fmla="*/ 322 w 364"/>
                <a:gd name="T25" fmla="*/ 494 h 636"/>
                <a:gd name="T26" fmla="*/ 364 w 364"/>
                <a:gd name="T27" fmla="*/ 491 h 636"/>
                <a:gd name="T28" fmla="*/ 364 w 364"/>
                <a:gd name="T29" fmla="*/ 631 h 636"/>
                <a:gd name="T30" fmla="*/ 325 w 364"/>
                <a:gd name="T31" fmla="*/ 632 h 636"/>
                <a:gd name="T32" fmla="*/ 285 w 364"/>
                <a:gd name="T33" fmla="*/ 635 h 636"/>
                <a:gd name="T34" fmla="*/ 247 w 364"/>
                <a:gd name="T35" fmla="*/ 636 h 636"/>
                <a:gd name="T36" fmla="*/ 225 w 364"/>
                <a:gd name="T37" fmla="*/ 635 h 636"/>
                <a:gd name="T38" fmla="*/ 204 w 364"/>
                <a:gd name="T39" fmla="*/ 633 h 636"/>
                <a:gd name="T40" fmla="*/ 182 w 364"/>
                <a:gd name="T41" fmla="*/ 631 h 636"/>
                <a:gd name="T42" fmla="*/ 163 w 364"/>
                <a:gd name="T43" fmla="*/ 625 h 636"/>
                <a:gd name="T44" fmla="*/ 143 w 364"/>
                <a:gd name="T45" fmla="*/ 618 h 636"/>
                <a:gd name="T46" fmla="*/ 127 w 364"/>
                <a:gd name="T47" fmla="*/ 607 h 636"/>
                <a:gd name="T48" fmla="*/ 112 w 364"/>
                <a:gd name="T49" fmla="*/ 593 h 636"/>
                <a:gd name="T50" fmla="*/ 99 w 364"/>
                <a:gd name="T51" fmla="*/ 575 h 636"/>
                <a:gd name="T52" fmla="*/ 90 w 364"/>
                <a:gd name="T53" fmla="*/ 552 h 636"/>
                <a:gd name="T54" fmla="*/ 84 w 364"/>
                <a:gd name="T55" fmla="*/ 524 h 636"/>
                <a:gd name="T56" fmla="*/ 81 w 364"/>
                <a:gd name="T57" fmla="*/ 491 h 636"/>
                <a:gd name="T58" fmla="*/ 81 w 364"/>
                <a:gd name="T59" fmla="*/ 261 h 636"/>
                <a:gd name="T60" fmla="*/ 0 w 364"/>
                <a:gd name="T61" fmla="*/ 261 h 636"/>
                <a:gd name="T62" fmla="*/ 0 w 364"/>
                <a:gd name="T63" fmla="*/ 148 h 636"/>
                <a:gd name="T64" fmla="*/ 81 w 364"/>
                <a:gd name="T65" fmla="*/ 148 h 636"/>
                <a:gd name="T66" fmla="*/ 81 w 364"/>
                <a:gd name="T67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" h="636">
                  <a:moveTo>
                    <a:pt x="81" y="0"/>
                  </a:moveTo>
                  <a:lnTo>
                    <a:pt x="266" y="0"/>
                  </a:lnTo>
                  <a:lnTo>
                    <a:pt x="266" y="148"/>
                  </a:lnTo>
                  <a:lnTo>
                    <a:pt x="364" y="148"/>
                  </a:lnTo>
                  <a:lnTo>
                    <a:pt x="364" y="261"/>
                  </a:lnTo>
                  <a:lnTo>
                    <a:pt x="266" y="261"/>
                  </a:lnTo>
                  <a:lnTo>
                    <a:pt x="266" y="429"/>
                  </a:lnTo>
                  <a:lnTo>
                    <a:pt x="266" y="450"/>
                  </a:lnTo>
                  <a:lnTo>
                    <a:pt x="270" y="466"/>
                  </a:lnTo>
                  <a:lnTo>
                    <a:pt x="277" y="477"/>
                  </a:lnTo>
                  <a:lnTo>
                    <a:pt x="287" y="487"/>
                  </a:lnTo>
                  <a:lnTo>
                    <a:pt x="302" y="491"/>
                  </a:lnTo>
                  <a:lnTo>
                    <a:pt x="322" y="494"/>
                  </a:lnTo>
                  <a:lnTo>
                    <a:pt x="364" y="491"/>
                  </a:lnTo>
                  <a:lnTo>
                    <a:pt x="364" y="631"/>
                  </a:lnTo>
                  <a:lnTo>
                    <a:pt x="325" y="632"/>
                  </a:lnTo>
                  <a:lnTo>
                    <a:pt x="285" y="635"/>
                  </a:lnTo>
                  <a:lnTo>
                    <a:pt x="247" y="636"/>
                  </a:lnTo>
                  <a:lnTo>
                    <a:pt x="225" y="635"/>
                  </a:lnTo>
                  <a:lnTo>
                    <a:pt x="204" y="633"/>
                  </a:lnTo>
                  <a:lnTo>
                    <a:pt x="182" y="631"/>
                  </a:lnTo>
                  <a:lnTo>
                    <a:pt x="163" y="625"/>
                  </a:lnTo>
                  <a:lnTo>
                    <a:pt x="143" y="618"/>
                  </a:lnTo>
                  <a:lnTo>
                    <a:pt x="127" y="607"/>
                  </a:lnTo>
                  <a:lnTo>
                    <a:pt x="112" y="593"/>
                  </a:lnTo>
                  <a:lnTo>
                    <a:pt x="99" y="575"/>
                  </a:lnTo>
                  <a:lnTo>
                    <a:pt x="90" y="552"/>
                  </a:lnTo>
                  <a:lnTo>
                    <a:pt x="84" y="524"/>
                  </a:lnTo>
                  <a:lnTo>
                    <a:pt x="81" y="491"/>
                  </a:lnTo>
                  <a:lnTo>
                    <a:pt x="81" y="261"/>
                  </a:lnTo>
                  <a:lnTo>
                    <a:pt x="0" y="261"/>
                  </a:lnTo>
                  <a:lnTo>
                    <a:pt x="0" y="148"/>
                  </a:lnTo>
                  <a:lnTo>
                    <a:pt x="81" y="14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797" y="1735"/>
              <a:ext cx="184" cy="247"/>
            </a:xfrm>
            <a:custGeom>
              <a:avLst/>
              <a:gdLst>
                <a:gd name="T0" fmla="*/ 314 w 368"/>
                <a:gd name="T1" fmla="*/ 0 h 496"/>
                <a:gd name="T2" fmla="*/ 340 w 368"/>
                <a:gd name="T3" fmla="*/ 3 h 496"/>
                <a:gd name="T4" fmla="*/ 368 w 368"/>
                <a:gd name="T5" fmla="*/ 7 h 496"/>
                <a:gd name="T6" fmla="*/ 368 w 368"/>
                <a:gd name="T7" fmla="*/ 170 h 496"/>
                <a:gd name="T8" fmla="*/ 354 w 368"/>
                <a:gd name="T9" fmla="*/ 166 h 496"/>
                <a:gd name="T10" fmla="*/ 337 w 368"/>
                <a:gd name="T11" fmla="*/ 162 h 496"/>
                <a:gd name="T12" fmla="*/ 319 w 368"/>
                <a:gd name="T13" fmla="*/ 159 h 496"/>
                <a:gd name="T14" fmla="*/ 295 w 368"/>
                <a:gd name="T15" fmla="*/ 159 h 496"/>
                <a:gd name="T16" fmla="*/ 270 w 368"/>
                <a:gd name="T17" fmla="*/ 160 h 496"/>
                <a:gd name="T18" fmla="*/ 246 w 368"/>
                <a:gd name="T19" fmla="*/ 167 h 496"/>
                <a:gd name="T20" fmla="*/ 227 w 368"/>
                <a:gd name="T21" fmla="*/ 177 h 496"/>
                <a:gd name="T22" fmla="*/ 212 w 368"/>
                <a:gd name="T23" fmla="*/ 193 h 496"/>
                <a:gd name="T24" fmla="*/ 199 w 368"/>
                <a:gd name="T25" fmla="*/ 213 h 496"/>
                <a:gd name="T26" fmla="*/ 191 w 368"/>
                <a:gd name="T27" fmla="*/ 238 h 496"/>
                <a:gd name="T28" fmla="*/ 186 w 368"/>
                <a:gd name="T29" fmla="*/ 268 h 496"/>
                <a:gd name="T30" fmla="*/ 183 w 368"/>
                <a:gd name="T31" fmla="*/ 304 h 496"/>
                <a:gd name="T32" fmla="*/ 183 w 368"/>
                <a:gd name="T33" fmla="*/ 496 h 496"/>
                <a:gd name="T34" fmla="*/ 0 w 368"/>
                <a:gd name="T35" fmla="*/ 496 h 496"/>
                <a:gd name="T36" fmla="*/ 0 w 368"/>
                <a:gd name="T37" fmla="*/ 13 h 496"/>
                <a:gd name="T38" fmla="*/ 176 w 368"/>
                <a:gd name="T39" fmla="*/ 13 h 496"/>
                <a:gd name="T40" fmla="*/ 176 w 368"/>
                <a:gd name="T41" fmla="*/ 90 h 496"/>
                <a:gd name="T42" fmla="*/ 177 w 368"/>
                <a:gd name="T43" fmla="*/ 90 h 496"/>
                <a:gd name="T44" fmla="*/ 194 w 368"/>
                <a:gd name="T45" fmla="*/ 64 h 496"/>
                <a:gd name="T46" fmla="*/ 212 w 368"/>
                <a:gd name="T47" fmla="*/ 40 h 496"/>
                <a:gd name="T48" fmla="*/ 231 w 368"/>
                <a:gd name="T49" fmla="*/ 24 h 496"/>
                <a:gd name="T50" fmla="*/ 255 w 368"/>
                <a:gd name="T51" fmla="*/ 11 h 496"/>
                <a:gd name="T52" fmla="*/ 282 w 368"/>
                <a:gd name="T53" fmla="*/ 3 h 496"/>
                <a:gd name="T54" fmla="*/ 314 w 368"/>
                <a:gd name="T5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496">
                  <a:moveTo>
                    <a:pt x="314" y="0"/>
                  </a:moveTo>
                  <a:lnTo>
                    <a:pt x="340" y="3"/>
                  </a:lnTo>
                  <a:lnTo>
                    <a:pt x="368" y="7"/>
                  </a:lnTo>
                  <a:lnTo>
                    <a:pt x="368" y="170"/>
                  </a:lnTo>
                  <a:lnTo>
                    <a:pt x="354" y="166"/>
                  </a:lnTo>
                  <a:lnTo>
                    <a:pt x="337" y="162"/>
                  </a:lnTo>
                  <a:lnTo>
                    <a:pt x="319" y="159"/>
                  </a:lnTo>
                  <a:lnTo>
                    <a:pt x="295" y="159"/>
                  </a:lnTo>
                  <a:lnTo>
                    <a:pt x="270" y="160"/>
                  </a:lnTo>
                  <a:lnTo>
                    <a:pt x="246" y="167"/>
                  </a:lnTo>
                  <a:lnTo>
                    <a:pt x="227" y="177"/>
                  </a:lnTo>
                  <a:lnTo>
                    <a:pt x="212" y="193"/>
                  </a:lnTo>
                  <a:lnTo>
                    <a:pt x="199" y="213"/>
                  </a:lnTo>
                  <a:lnTo>
                    <a:pt x="191" y="238"/>
                  </a:lnTo>
                  <a:lnTo>
                    <a:pt x="186" y="268"/>
                  </a:lnTo>
                  <a:lnTo>
                    <a:pt x="183" y="304"/>
                  </a:lnTo>
                  <a:lnTo>
                    <a:pt x="183" y="496"/>
                  </a:lnTo>
                  <a:lnTo>
                    <a:pt x="0" y="496"/>
                  </a:lnTo>
                  <a:lnTo>
                    <a:pt x="0" y="13"/>
                  </a:lnTo>
                  <a:lnTo>
                    <a:pt x="176" y="13"/>
                  </a:lnTo>
                  <a:lnTo>
                    <a:pt x="176" y="90"/>
                  </a:lnTo>
                  <a:lnTo>
                    <a:pt x="177" y="90"/>
                  </a:lnTo>
                  <a:lnTo>
                    <a:pt x="194" y="64"/>
                  </a:lnTo>
                  <a:lnTo>
                    <a:pt x="212" y="40"/>
                  </a:lnTo>
                  <a:lnTo>
                    <a:pt x="231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2982" y="1735"/>
              <a:ext cx="260" cy="253"/>
            </a:xfrm>
            <a:custGeom>
              <a:avLst/>
              <a:gdLst>
                <a:gd name="T0" fmla="*/ 299 w 521"/>
                <a:gd name="T1" fmla="*/ 289 h 507"/>
                <a:gd name="T2" fmla="*/ 249 w 521"/>
                <a:gd name="T3" fmla="*/ 301 h 507"/>
                <a:gd name="T4" fmla="*/ 211 w 521"/>
                <a:gd name="T5" fmla="*/ 315 h 507"/>
                <a:gd name="T6" fmla="*/ 190 w 521"/>
                <a:gd name="T7" fmla="*/ 337 h 507"/>
                <a:gd name="T8" fmla="*/ 190 w 521"/>
                <a:gd name="T9" fmla="*/ 367 h 507"/>
                <a:gd name="T10" fmla="*/ 211 w 521"/>
                <a:gd name="T11" fmla="*/ 389 h 507"/>
                <a:gd name="T12" fmla="*/ 245 w 521"/>
                <a:gd name="T13" fmla="*/ 399 h 507"/>
                <a:gd name="T14" fmla="*/ 282 w 521"/>
                <a:gd name="T15" fmla="*/ 389 h 507"/>
                <a:gd name="T16" fmla="*/ 310 w 521"/>
                <a:gd name="T17" fmla="*/ 365 h 507"/>
                <a:gd name="T18" fmla="*/ 322 w 521"/>
                <a:gd name="T19" fmla="*/ 323 h 507"/>
                <a:gd name="T20" fmla="*/ 270 w 521"/>
                <a:gd name="T21" fmla="*/ 0 h 507"/>
                <a:gd name="T22" fmla="*/ 356 w 521"/>
                <a:gd name="T23" fmla="*/ 6 h 507"/>
                <a:gd name="T24" fmla="*/ 416 w 521"/>
                <a:gd name="T25" fmla="*/ 21 h 507"/>
                <a:gd name="T26" fmla="*/ 458 w 521"/>
                <a:gd name="T27" fmla="*/ 46 h 507"/>
                <a:gd name="T28" fmla="*/ 481 w 521"/>
                <a:gd name="T29" fmla="*/ 76 h 507"/>
                <a:gd name="T30" fmla="*/ 493 w 521"/>
                <a:gd name="T31" fmla="*/ 111 h 507"/>
                <a:gd name="T32" fmla="*/ 499 w 521"/>
                <a:gd name="T33" fmla="*/ 149 h 507"/>
                <a:gd name="T34" fmla="*/ 499 w 521"/>
                <a:gd name="T35" fmla="*/ 189 h 507"/>
                <a:gd name="T36" fmla="*/ 499 w 521"/>
                <a:gd name="T37" fmla="*/ 416 h 507"/>
                <a:gd name="T38" fmla="*/ 509 w 521"/>
                <a:gd name="T39" fmla="*/ 471 h 507"/>
                <a:gd name="T40" fmla="*/ 333 w 521"/>
                <a:gd name="T41" fmla="*/ 496 h 507"/>
                <a:gd name="T42" fmla="*/ 327 w 521"/>
                <a:gd name="T43" fmla="*/ 464 h 507"/>
                <a:gd name="T44" fmla="*/ 325 w 521"/>
                <a:gd name="T45" fmla="*/ 450 h 507"/>
                <a:gd name="T46" fmla="*/ 281 w 521"/>
                <a:gd name="T47" fmla="*/ 485 h 507"/>
                <a:gd name="T48" fmla="*/ 227 w 521"/>
                <a:gd name="T49" fmla="*/ 503 h 507"/>
                <a:gd name="T50" fmla="*/ 169 w 521"/>
                <a:gd name="T51" fmla="*/ 507 h 507"/>
                <a:gd name="T52" fmla="*/ 112 w 521"/>
                <a:gd name="T53" fmla="*/ 501 h 507"/>
                <a:gd name="T54" fmla="*/ 61 w 521"/>
                <a:gd name="T55" fmla="*/ 479 h 507"/>
                <a:gd name="T56" fmla="*/ 23 w 521"/>
                <a:gd name="T57" fmla="*/ 445 h 507"/>
                <a:gd name="T58" fmla="*/ 3 w 521"/>
                <a:gd name="T59" fmla="*/ 394 h 507"/>
                <a:gd name="T60" fmla="*/ 3 w 521"/>
                <a:gd name="T61" fmla="*/ 331 h 507"/>
                <a:gd name="T62" fmla="*/ 22 w 521"/>
                <a:gd name="T63" fmla="*/ 283 h 507"/>
                <a:gd name="T64" fmla="*/ 56 w 521"/>
                <a:gd name="T65" fmla="*/ 250 h 507"/>
                <a:gd name="T66" fmla="*/ 101 w 521"/>
                <a:gd name="T67" fmla="*/ 228 h 507"/>
                <a:gd name="T68" fmla="*/ 152 w 521"/>
                <a:gd name="T69" fmla="*/ 216 h 507"/>
                <a:gd name="T70" fmla="*/ 203 w 521"/>
                <a:gd name="T71" fmla="*/ 207 h 507"/>
                <a:gd name="T72" fmla="*/ 251 w 521"/>
                <a:gd name="T73" fmla="*/ 200 h 507"/>
                <a:gd name="T74" fmla="*/ 285 w 521"/>
                <a:gd name="T75" fmla="*/ 193 h 507"/>
                <a:gd name="T76" fmla="*/ 307 w 521"/>
                <a:gd name="T77" fmla="*/ 185 h 507"/>
                <a:gd name="T78" fmla="*/ 320 w 521"/>
                <a:gd name="T79" fmla="*/ 167 h 507"/>
                <a:gd name="T80" fmla="*/ 320 w 521"/>
                <a:gd name="T81" fmla="*/ 140 h 507"/>
                <a:gd name="T82" fmla="*/ 303 w 521"/>
                <a:gd name="T83" fmla="*/ 119 h 507"/>
                <a:gd name="T84" fmla="*/ 277 w 521"/>
                <a:gd name="T85" fmla="*/ 111 h 507"/>
                <a:gd name="T86" fmla="*/ 240 w 521"/>
                <a:gd name="T87" fmla="*/ 111 h 507"/>
                <a:gd name="T88" fmla="*/ 211 w 521"/>
                <a:gd name="T89" fmla="*/ 122 h 507"/>
                <a:gd name="T90" fmla="*/ 197 w 521"/>
                <a:gd name="T91" fmla="*/ 140 h 507"/>
                <a:gd name="T92" fmla="*/ 193 w 521"/>
                <a:gd name="T93" fmla="*/ 159 h 507"/>
                <a:gd name="T94" fmla="*/ 26 w 521"/>
                <a:gd name="T95" fmla="*/ 127 h 507"/>
                <a:gd name="T96" fmla="*/ 47 w 521"/>
                <a:gd name="T97" fmla="*/ 76 h 507"/>
                <a:gd name="T98" fmla="*/ 84 w 521"/>
                <a:gd name="T99" fmla="*/ 42 h 507"/>
                <a:gd name="T100" fmla="*/ 135 w 521"/>
                <a:gd name="T101" fmla="*/ 17 h 507"/>
                <a:gd name="T102" fmla="*/ 201 w 521"/>
                <a:gd name="T103" fmla="*/ 4 h 507"/>
                <a:gd name="T104" fmla="*/ 270 w 521"/>
                <a:gd name="T105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1" h="507">
                  <a:moveTo>
                    <a:pt x="322" y="279"/>
                  </a:moveTo>
                  <a:lnTo>
                    <a:pt x="299" y="289"/>
                  </a:lnTo>
                  <a:lnTo>
                    <a:pt x="274" y="296"/>
                  </a:lnTo>
                  <a:lnTo>
                    <a:pt x="249" y="301"/>
                  </a:lnTo>
                  <a:lnTo>
                    <a:pt x="227" y="308"/>
                  </a:lnTo>
                  <a:lnTo>
                    <a:pt x="211" y="315"/>
                  </a:lnTo>
                  <a:lnTo>
                    <a:pt x="198" y="325"/>
                  </a:lnTo>
                  <a:lnTo>
                    <a:pt x="190" y="337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8" y="380"/>
                  </a:lnTo>
                  <a:lnTo>
                    <a:pt x="211" y="389"/>
                  </a:lnTo>
                  <a:lnTo>
                    <a:pt x="226" y="396"/>
                  </a:lnTo>
                  <a:lnTo>
                    <a:pt x="245" y="399"/>
                  </a:lnTo>
                  <a:lnTo>
                    <a:pt x="266" y="396"/>
                  </a:lnTo>
                  <a:lnTo>
                    <a:pt x="282" y="389"/>
                  </a:lnTo>
                  <a:lnTo>
                    <a:pt x="299" y="380"/>
                  </a:lnTo>
                  <a:lnTo>
                    <a:pt x="310" y="365"/>
                  </a:lnTo>
                  <a:lnTo>
                    <a:pt x="318" y="347"/>
                  </a:lnTo>
                  <a:lnTo>
                    <a:pt x="322" y="323"/>
                  </a:lnTo>
                  <a:lnTo>
                    <a:pt x="322" y="279"/>
                  </a:lnTo>
                  <a:close/>
                  <a:moveTo>
                    <a:pt x="270" y="0"/>
                  </a:moveTo>
                  <a:lnTo>
                    <a:pt x="316" y="2"/>
                  </a:lnTo>
                  <a:lnTo>
                    <a:pt x="356" y="6"/>
                  </a:lnTo>
                  <a:lnTo>
                    <a:pt x="389" y="13"/>
                  </a:lnTo>
                  <a:lnTo>
                    <a:pt x="416" y="21"/>
                  </a:lnTo>
                  <a:lnTo>
                    <a:pt x="440" y="32"/>
                  </a:lnTo>
                  <a:lnTo>
                    <a:pt x="458" y="46"/>
                  </a:lnTo>
                  <a:lnTo>
                    <a:pt x="471" y="60"/>
                  </a:lnTo>
                  <a:lnTo>
                    <a:pt x="481" y="76"/>
                  </a:lnTo>
                  <a:lnTo>
                    <a:pt x="489" y="93"/>
                  </a:lnTo>
                  <a:lnTo>
                    <a:pt x="493" y="111"/>
                  </a:lnTo>
                  <a:lnTo>
                    <a:pt x="496" y="130"/>
                  </a:lnTo>
                  <a:lnTo>
                    <a:pt x="499" y="149"/>
                  </a:lnTo>
                  <a:lnTo>
                    <a:pt x="499" y="169"/>
                  </a:lnTo>
                  <a:lnTo>
                    <a:pt x="499" y="189"/>
                  </a:lnTo>
                  <a:lnTo>
                    <a:pt x="499" y="387"/>
                  </a:lnTo>
                  <a:lnTo>
                    <a:pt x="499" y="416"/>
                  </a:lnTo>
                  <a:lnTo>
                    <a:pt x="502" y="443"/>
                  </a:lnTo>
                  <a:lnTo>
                    <a:pt x="509" y="471"/>
                  </a:lnTo>
                  <a:lnTo>
                    <a:pt x="521" y="496"/>
                  </a:lnTo>
                  <a:lnTo>
                    <a:pt x="333" y="496"/>
                  </a:lnTo>
                  <a:lnTo>
                    <a:pt x="329" y="480"/>
                  </a:lnTo>
                  <a:lnTo>
                    <a:pt x="327" y="464"/>
                  </a:lnTo>
                  <a:lnTo>
                    <a:pt x="327" y="450"/>
                  </a:lnTo>
                  <a:lnTo>
                    <a:pt x="325" y="450"/>
                  </a:lnTo>
                  <a:lnTo>
                    <a:pt x="305" y="469"/>
                  </a:lnTo>
                  <a:lnTo>
                    <a:pt x="281" y="485"/>
                  </a:lnTo>
                  <a:lnTo>
                    <a:pt x="255" y="496"/>
                  </a:lnTo>
                  <a:lnTo>
                    <a:pt x="227" y="503"/>
                  </a:lnTo>
                  <a:lnTo>
                    <a:pt x="200" y="507"/>
                  </a:lnTo>
                  <a:lnTo>
                    <a:pt x="169" y="507"/>
                  </a:lnTo>
                  <a:lnTo>
                    <a:pt x="139" y="505"/>
                  </a:lnTo>
                  <a:lnTo>
                    <a:pt x="112" y="501"/>
                  </a:lnTo>
                  <a:lnTo>
                    <a:pt x="84" y="492"/>
                  </a:lnTo>
                  <a:lnTo>
                    <a:pt x="61" y="479"/>
                  </a:lnTo>
                  <a:lnTo>
                    <a:pt x="40" y="464"/>
                  </a:lnTo>
                  <a:lnTo>
                    <a:pt x="23" y="445"/>
                  </a:lnTo>
                  <a:lnTo>
                    <a:pt x="11" y="421"/>
                  </a:lnTo>
                  <a:lnTo>
                    <a:pt x="3" y="394"/>
                  </a:lnTo>
                  <a:lnTo>
                    <a:pt x="0" y="362"/>
                  </a:lnTo>
                  <a:lnTo>
                    <a:pt x="3" y="331"/>
                  </a:lnTo>
                  <a:lnTo>
                    <a:pt x="10" y="305"/>
                  </a:lnTo>
                  <a:lnTo>
                    <a:pt x="22" y="283"/>
                  </a:lnTo>
                  <a:lnTo>
                    <a:pt x="37" y="265"/>
                  </a:lnTo>
                  <a:lnTo>
                    <a:pt x="56" y="250"/>
                  </a:lnTo>
                  <a:lnTo>
                    <a:pt x="77" y="238"/>
                  </a:lnTo>
                  <a:lnTo>
                    <a:pt x="101" y="228"/>
                  </a:lnTo>
                  <a:lnTo>
                    <a:pt x="125" y="221"/>
                  </a:lnTo>
                  <a:lnTo>
                    <a:pt x="152" y="216"/>
                  </a:lnTo>
                  <a:lnTo>
                    <a:pt x="178" y="210"/>
                  </a:lnTo>
                  <a:lnTo>
                    <a:pt x="203" y="207"/>
                  </a:lnTo>
                  <a:lnTo>
                    <a:pt x="227" y="203"/>
                  </a:lnTo>
                  <a:lnTo>
                    <a:pt x="251" y="200"/>
                  </a:lnTo>
                  <a:lnTo>
                    <a:pt x="273" y="196"/>
                  </a:lnTo>
                  <a:lnTo>
                    <a:pt x="285" y="193"/>
                  </a:lnTo>
                  <a:lnTo>
                    <a:pt x="296" y="191"/>
                  </a:lnTo>
                  <a:lnTo>
                    <a:pt x="307" y="185"/>
                  </a:lnTo>
                  <a:lnTo>
                    <a:pt x="316" y="177"/>
                  </a:lnTo>
                  <a:lnTo>
                    <a:pt x="320" y="167"/>
                  </a:lnTo>
                  <a:lnTo>
                    <a:pt x="322" y="153"/>
                  </a:lnTo>
                  <a:lnTo>
                    <a:pt x="320" y="140"/>
                  </a:lnTo>
                  <a:lnTo>
                    <a:pt x="313" y="127"/>
                  </a:lnTo>
                  <a:lnTo>
                    <a:pt x="303" y="119"/>
                  </a:lnTo>
                  <a:lnTo>
                    <a:pt x="291" y="113"/>
                  </a:lnTo>
                  <a:lnTo>
                    <a:pt x="277" y="111"/>
                  </a:lnTo>
                  <a:lnTo>
                    <a:pt x="262" y="109"/>
                  </a:lnTo>
                  <a:lnTo>
                    <a:pt x="240" y="111"/>
                  </a:lnTo>
                  <a:lnTo>
                    <a:pt x="223" y="115"/>
                  </a:lnTo>
                  <a:lnTo>
                    <a:pt x="211" y="122"/>
                  </a:lnTo>
                  <a:lnTo>
                    <a:pt x="203" y="130"/>
                  </a:lnTo>
                  <a:lnTo>
                    <a:pt x="197" y="140"/>
                  </a:lnTo>
                  <a:lnTo>
                    <a:pt x="194" y="149"/>
                  </a:lnTo>
                  <a:lnTo>
                    <a:pt x="193" y="159"/>
                  </a:lnTo>
                  <a:lnTo>
                    <a:pt x="22" y="159"/>
                  </a:lnTo>
                  <a:lnTo>
                    <a:pt x="26" y="127"/>
                  </a:lnTo>
                  <a:lnTo>
                    <a:pt x="34" y="100"/>
                  </a:lnTo>
                  <a:lnTo>
                    <a:pt x="47" y="76"/>
                  </a:lnTo>
                  <a:lnTo>
                    <a:pt x="63" y="57"/>
                  </a:lnTo>
                  <a:lnTo>
                    <a:pt x="84" y="42"/>
                  </a:lnTo>
                  <a:lnTo>
                    <a:pt x="106" y="28"/>
                  </a:lnTo>
                  <a:lnTo>
                    <a:pt x="135" y="17"/>
                  </a:lnTo>
                  <a:lnTo>
                    <a:pt x="168" y="9"/>
                  </a:lnTo>
                  <a:lnTo>
                    <a:pt x="201" y="4"/>
                  </a:lnTo>
                  <a:lnTo>
                    <a:pt x="236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259" y="1650"/>
              <a:ext cx="92" cy="332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3380" y="1650"/>
              <a:ext cx="91" cy="332"/>
            </a:xfrm>
            <a:custGeom>
              <a:avLst/>
              <a:gdLst>
                <a:gd name="T0" fmla="*/ 0 w 183"/>
                <a:gd name="T1" fmla="*/ 182 h 665"/>
                <a:gd name="T2" fmla="*/ 183 w 183"/>
                <a:gd name="T3" fmla="*/ 182 h 665"/>
                <a:gd name="T4" fmla="*/ 183 w 183"/>
                <a:gd name="T5" fmla="*/ 665 h 665"/>
                <a:gd name="T6" fmla="*/ 0 w 183"/>
                <a:gd name="T7" fmla="*/ 665 h 665"/>
                <a:gd name="T8" fmla="*/ 0 w 183"/>
                <a:gd name="T9" fmla="*/ 182 h 665"/>
                <a:gd name="T10" fmla="*/ 0 w 183"/>
                <a:gd name="T11" fmla="*/ 0 h 665"/>
                <a:gd name="T12" fmla="*/ 183 w 183"/>
                <a:gd name="T13" fmla="*/ 0 h 665"/>
                <a:gd name="T14" fmla="*/ 183 w 183"/>
                <a:gd name="T15" fmla="*/ 129 h 665"/>
                <a:gd name="T16" fmla="*/ 0 w 183"/>
                <a:gd name="T17" fmla="*/ 129 h 665"/>
                <a:gd name="T18" fmla="*/ 0 w 183"/>
                <a:gd name="T1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665">
                  <a:moveTo>
                    <a:pt x="0" y="182"/>
                  </a:moveTo>
                  <a:lnTo>
                    <a:pt x="183" y="182"/>
                  </a:lnTo>
                  <a:lnTo>
                    <a:pt x="183" y="665"/>
                  </a:lnTo>
                  <a:lnTo>
                    <a:pt x="0" y="665"/>
                  </a:lnTo>
                  <a:lnTo>
                    <a:pt x="0" y="182"/>
                  </a:lnTo>
                  <a:close/>
                  <a:moveTo>
                    <a:pt x="0" y="0"/>
                  </a:moveTo>
                  <a:lnTo>
                    <a:pt x="183" y="0"/>
                  </a:lnTo>
                  <a:lnTo>
                    <a:pt x="183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3486" y="1735"/>
              <a:ext cx="261" cy="253"/>
            </a:xfrm>
            <a:custGeom>
              <a:avLst/>
              <a:gdLst>
                <a:gd name="T0" fmla="*/ 299 w 521"/>
                <a:gd name="T1" fmla="*/ 289 h 507"/>
                <a:gd name="T2" fmla="*/ 249 w 521"/>
                <a:gd name="T3" fmla="*/ 301 h 507"/>
                <a:gd name="T4" fmla="*/ 211 w 521"/>
                <a:gd name="T5" fmla="*/ 315 h 507"/>
                <a:gd name="T6" fmla="*/ 190 w 521"/>
                <a:gd name="T7" fmla="*/ 337 h 507"/>
                <a:gd name="T8" fmla="*/ 190 w 521"/>
                <a:gd name="T9" fmla="*/ 367 h 507"/>
                <a:gd name="T10" fmla="*/ 211 w 521"/>
                <a:gd name="T11" fmla="*/ 389 h 507"/>
                <a:gd name="T12" fmla="*/ 245 w 521"/>
                <a:gd name="T13" fmla="*/ 399 h 507"/>
                <a:gd name="T14" fmla="*/ 282 w 521"/>
                <a:gd name="T15" fmla="*/ 389 h 507"/>
                <a:gd name="T16" fmla="*/ 310 w 521"/>
                <a:gd name="T17" fmla="*/ 365 h 507"/>
                <a:gd name="T18" fmla="*/ 322 w 521"/>
                <a:gd name="T19" fmla="*/ 323 h 507"/>
                <a:gd name="T20" fmla="*/ 270 w 521"/>
                <a:gd name="T21" fmla="*/ 0 h 507"/>
                <a:gd name="T22" fmla="*/ 355 w 521"/>
                <a:gd name="T23" fmla="*/ 6 h 507"/>
                <a:gd name="T24" fmla="*/ 416 w 521"/>
                <a:gd name="T25" fmla="*/ 21 h 507"/>
                <a:gd name="T26" fmla="*/ 456 w 521"/>
                <a:gd name="T27" fmla="*/ 46 h 507"/>
                <a:gd name="T28" fmla="*/ 481 w 521"/>
                <a:gd name="T29" fmla="*/ 76 h 507"/>
                <a:gd name="T30" fmla="*/ 493 w 521"/>
                <a:gd name="T31" fmla="*/ 111 h 507"/>
                <a:gd name="T32" fmla="*/ 497 w 521"/>
                <a:gd name="T33" fmla="*/ 149 h 507"/>
                <a:gd name="T34" fmla="*/ 499 w 521"/>
                <a:gd name="T35" fmla="*/ 189 h 507"/>
                <a:gd name="T36" fmla="*/ 499 w 521"/>
                <a:gd name="T37" fmla="*/ 416 h 507"/>
                <a:gd name="T38" fmla="*/ 508 w 521"/>
                <a:gd name="T39" fmla="*/ 471 h 507"/>
                <a:gd name="T40" fmla="*/ 333 w 521"/>
                <a:gd name="T41" fmla="*/ 496 h 507"/>
                <a:gd name="T42" fmla="*/ 326 w 521"/>
                <a:gd name="T43" fmla="*/ 464 h 507"/>
                <a:gd name="T44" fmla="*/ 325 w 521"/>
                <a:gd name="T45" fmla="*/ 450 h 507"/>
                <a:gd name="T46" fmla="*/ 281 w 521"/>
                <a:gd name="T47" fmla="*/ 485 h 507"/>
                <a:gd name="T48" fmla="*/ 227 w 521"/>
                <a:gd name="T49" fmla="*/ 503 h 507"/>
                <a:gd name="T50" fmla="*/ 169 w 521"/>
                <a:gd name="T51" fmla="*/ 507 h 507"/>
                <a:gd name="T52" fmla="*/ 111 w 521"/>
                <a:gd name="T53" fmla="*/ 501 h 507"/>
                <a:gd name="T54" fmla="*/ 60 w 521"/>
                <a:gd name="T55" fmla="*/ 479 h 507"/>
                <a:gd name="T56" fmla="*/ 23 w 521"/>
                <a:gd name="T57" fmla="*/ 445 h 507"/>
                <a:gd name="T58" fmla="*/ 3 w 521"/>
                <a:gd name="T59" fmla="*/ 394 h 507"/>
                <a:gd name="T60" fmla="*/ 3 w 521"/>
                <a:gd name="T61" fmla="*/ 331 h 507"/>
                <a:gd name="T62" fmla="*/ 22 w 521"/>
                <a:gd name="T63" fmla="*/ 283 h 507"/>
                <a:gd name="T64" fmla="*/ 56 w 521"/>
                <a:gd name="T65" fmla="*/ 250 h 507"/>
                <a:gd name="T66" fmla="*/ 100 w 521"/>
                <a:gd name="T67" fmla="*/ 228 h 507"/>
                <a:gd name="T68" fmla="*/ 151 w 521"/>
                <a:gd name="T69" fmla="*/ 216 h 507"/>
                <a:gd name="T70" fmla="*/ 202 w 521"/>
                <a:gd name="T71" fmla="*/ 207 h 507"/>
                <a:gd name="T72" fmla="*/ 251 w 521"/>
                <a:gd name="T73" fmla="*/ 200 h 507"/>
                <a:gd name="T74" fmla="*/ 284 w 521"/>
                <a:gd name="T75" fmla="*/ 193 h 507"/>
                <a:gd name="T76" fmla="*/ 306 w 521"/>
                <a:gd name="T77" fmla="*/ 185 h 507"/>
                <a:gd name="T78" fmla="*/ 320 w 521"/>
                <a:gd name="T79" fmla="*/ 167 h 507"/>
                <a:gd name="T80" fmla="*/ 320 w 521"/>
                <a:gd name="T81" fmla="*/ 140 h 507"/>
                <a:gd name="T82" fmla="*/ 303 w 521"/>
                <a:gd name="T83" fmla="*/ 119 h 507"/>
                <a:gd name="T84" fmla="*/ 277 w 521"/>
                <a:gd name="T85" fmla="*/ 111 h 507"/>
                <a:gd name="T86" fmla="*/ 240 w 521"/>
                <a:gd name="T87" fmla="*/ 111 h 507"/>
                <a:gd name="T88" fmla="*/ 211 w 521"/>
                <a:gd name="T89" fmla="*/ 122 h 507"/>
                <a:gd name="T90" fmla="*/ 197 w 521"/>
                <a:gd name="T91" fmla="*/ 140 h 507"/>
                <a:gd name="T92" fmla="*/ 193 w 521"/>
                <a:gd name="T93" fmla="*/ 159 h 507"/>
                <a:gd name="T94" fmla="*/ 26 w 521"/>
                <a:gd name="T95" fmla="*/ 127 h 507"/>
                <a:gd name="T96" fmla="*/ 47 w 521"/>
                <a:gd name="T97" fmla="*/ 76 h 507"/>
                <a:gd name="T98" fmla="*/ 82 w 521"/>
                <a:gd name="T99" fmla="*/ 42 h 507"/>
                <a:gd name="T100" fmla="*/ 135 w 521"/>
                <a:gd name="T101" fmla="*/ 17 h 507"/>
                <a:gd name="T102" fmla="*/ 201 w 521"/>
                <a:gd name="T103" fmla="*/ 4 h 507"/>
                <a:gd name="T104" fmla="*/ 270 w 521"/>
                <a:gd name="T105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1" h="507">
                  <a:moveTo>
                    <a:pt x="322" y="279"/>
                  </a:moveTo>
                  <a:lnTo>
                    <a:pt x="299" y="289"/>
                  </a:lnTo>
                  <a:lnTo>
                    <a:pt x="274" y="296"/>
                  </a:lnTo>
                  <a:lnTo>
                    <a:pt x="249" y="301"/>
                  </a:lnTo>
                  <a:lnTo>
                    <a:pt x="227" y="308"/>
                  </a:lnTo>
                  <a:lnTo>
                    <a:pt x="211" y="315"/>
                  </a:lnTo>
                  <a:lnTo>
                    <a:pt x="197" y="325"/>
                  </a:lnTo>
                  <a:lnTo>
                    <a:pt x="190" y="337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8" y="380"/>
                  </a:lnTo>
                  <a:lnTo>
                    <a:pt x="211" y="389"/>
                  </a:lnTo>
                  <a:lnTo>
                    <a:pt x="226" y="396"/>
                  </a:lnTo>
                  <a:lnTo>
                    <a:pt x="245" y="399"/>
                  </a:lnTo>
                  <a:lnTo>
                    <a:pt x="264" y="396"/>
                  </a:lnTo>
                  <a:lnTo>
                    <a:pt x="282" y="389"/>
                  </a:lnTo>
                  <a:lnTo>
                    <a:pt x="297" y="380"/>
                  </a:lnTo>
                  <a:lnTo>
                    <a:pt x="310" y="365"/>
                  </a:lnTo>
                  <a:lnTo>
                    <a:pt x="318" y="347"/>
                  </a:lnTo>
                  <a:lnTo>
                    <a:pt x="322" y="323"/>
                  </a:lnTo>
                  <a:lnTo>
                    <a:pt x="322" y="279"/>
                  </a:lnTo>
                  <a:close/>
                  <a:moveTo>
                    <a:pt x="270" y="0"/>
                  </a:moveTo>
                  <a:lnTo>
                    <a:pt x="315" y="2"/>
                  </a:lnTo>
                  <a:lnTo>
                    <a:pt x="355" y="6"/>
                  </a:lnTo>
                  <a:lnTo>
                    <a:pt x="388" y="13"/>
                  </a:lnTo>
                  <a:lnTo>
                    <a:pt x="416" y="21"/>
                  </a:lnTo>
                  <a:lnTo>
                    <a:pt x="438" y="32"/>
                  </a:lnTo>
                  <a:lnTo>
                    <a:pt x="456" y="46"/>
                  </a:lnTo>
                  <a:lnTo>
                    <a:pt x="471" y="60"/>
                  </a:lnTo>
                  <a:lnTo>
                    <a:pt x="481" y="76"/>
                  </a:lnTo>
                  <a:lnTo>
                    <a:pt x="489" y="93"/>
                  </a:lnTo>
                  <a:lnTo>
                    <a:pt x="493" y="111"/>
                  </a:lnTo>
                  <a:lnTo>
                    <a:pt x="496" y="130"/>
                  </a:lnTo>
                  <a:lnTo>
                    <a:pt x="497" y="149"/>
                  </a:lnTo>
                  <a:lnTo>
                    <a:pt x="499" y="169"/>
                  </a:lnTo>
                  <a:lnTo>
                    <a:pt x="499" y="189"/>
                  </a:lnTo>
                  <a:lnTo>
                    <a:pt x="499" y="387"/>
                  </a:lnTo>
                  <a:lnTo>
                    <a:pt x="499" y="416"/>
                  </a:lnTo>
                  <a:lnTo>
                    <a:pt x="501" y="443"/>
                  </a:lnTo>
                  <a:lnTo>
                    <a:pt x="508" y="471"/>
                  </a:lnTo>
                  <a:lnTo>
                    <a:pt x="521" y="496"/>
                  </a:lnTo>
                  <a:lnTo>
                    <a:pt x="333" y="496"/>
                  </a:lnTo>
                  <a:lnTo>
                    <a:pt x="329" y="480"/>
                  </a:lnTo>
                  <a:lnTo>
                    <a:pt x="326" y="464"/>
                  </a:lnTo>
                  <a:lnTo>
                    <a:pt x="326" y="450"/>
                  </a:lnTo>
                  <a:lnTo>
                    <a:pt x="325" y="450"/>
                  </a:lnTo>
                  <a:lnTo>
                    <a:pt x="304" y="469"/>
                  </a:lnTo>
                  <a:lnTo>
                    <a:pt x="281" y="485"/>
                  </a:lnTo>
                  <a:lnTo>
                    <a:pt x="255" y="496"/>
                  </a:lnTo>
                  <a:lnTo>
                    <a:pt x="227" y="503"/>
                  </a:lnTo>
                  <a:lnTo>
                    <a:pt x="200" y="507"/>
                  </a:lnTo>
                  <a:lnTo>
                    <a:pt x="169" y="507"/>
                  </a:lnTo>
                  <a:lnTo>
                    <a:pt x="139" y="505"/>
                  </a:lnTo>
                  <a:lnTo>
                    <a:pt x="111" y="501"/>
                  </a:lnTo>
                  <a:lnTo>
                    <a:pt x="84" y="492"/>
                  </a:lnTo>
                  <a:lnTo>
                    <a:pt x="60" y="479"/>
                  </a:lnTo>
                  <a:lnTo>
                    <a:pt x="40" y="464"/>
                  </a:lnTo>
                  <a:lnTo>
                    <a:pt x="23" y="445"/>
                  </a:lnTo>
                  <a:lnTo>
                    <a:pt x="11" y="421"/>
                  </a:lnTo>
                  <a:lnTo>
                    <a:pt x="3" y="394"/>
                  </a:lnTo>
                  <a:lnTo>
                    <a:pt x="0" y="362"/>
                  </a:lnTo>
                  <a:lnTo>
                    <a:pt x="3" y="331"/>
                  </a:lnTo>
                  <a:lnTo>
                    <a:pt x="9" y="305"/>
                  </a:lnTo>
                  <a:lnTo>
                    <a:pt x="22" y="283"/>
                  </a:lnTo>
                  <a:lnTo>
                    <a:pt x="37" y="265"/>
                  </a:lnTo>
                  <a:lnTo>
                    <a:pt x="56" y="250"/>
                  </a:lnTo>
                  <a:lnTo>
                    <a:pt x="77" y="238"/>
                  </a:lnTo>
                  <a:lnTo>
                    <a:pt x="100" y="228"/>
                  </a:lnTo>
                  <a:lnTo>
                    <a:pt x="125" y="221"/>
                  </a:lnTo>
                  <a:lnTo>
                    <a:pt x="151" y="216"/>
                  </a:lnTo>
                  <a:lnTo>
                    <a:pt x="176" y="210"/>
                  </a:lnTo>
                  <a:lnTo>
                    <a:pt x="202" y="207"/>
                  </a:lnTo>
                  <a:lnTo>
                    <a:pt x="227" y="203"/>
                  </a:lnTo>
                  <a:lnTo>
                    <a:pt x="251" y="200"/>
                  </a:lnTo>
                  <a:lnTo>
                    <a:pt x="271" y="196"/>
                  </a:lnTo>
                  <a:lnTo>
                    <a:pt x="284" y="193"/>
                  </a:lnTo>
                  <a:lnTo>
                    <a:pt x="296" y="191"/>
                  </a:lnTo>
                  <a:lnTo>
                    <a:pt x="306" y="185"/>
                  </a:lnTo>
                  <a:lnTo>
                    <a:pt x="314" y="177"/>
                  </a:lnTo>
                  <a:lnTo>
                    <a:pt x="320" y="167"/>
                  </a:lnTo>
                  <a:lnTo>
                    <a:pt x="322" y="153"/>
                  </a:lnTo>
                  <a:lnTo>
                    <a:pt x="320" y="140"/>
                  </a:lnTo>
                  <a:lnTo>
                    <a:pt x="313" y="127"/>
                  </a:lnTo>
                  <a:lnTo>
                    <a:pt x="303" y="119"/>
                  </a:lnTo>
                  <a:lnTo>
                    <a:pt x="291" y="113"/>
                  </a:lnTo>
                  <a:lnTo>
                    <a:pt x="277" y="111"/>
                  </a:lnTo>
                  <a:lnTo>
                    <a:pt x="262" y="109"/>
                  </a:lnTo>
                  <a:lnTo>
                    <a:pt x="240" y="111"/>
                  </a:lnTo>
                  <a:lnTo>
                    <a:pt x="223" y="115"/>
                  </a:lnTo>
                  <a:lnTo>
                    <a:pt x="211" y="122"/>
                  </a:lnTo>
                  <a:lnTo>
                    <a:pt x="202" y="130"/>
                  </a:lnTo>
                  <a:lnTo>
                    <a:pt x="197" y="140"/>
                  </a:lnTo>
                  <a:lnTo>
                    <a:pt x="194" y="149"/>
                  </a:lnTo>
                  <a:lnTo>
                    <a:pt x="193" y="159"/>
                  </a:lnTo>
                  <a:lnTo>
                    <a:pt x="22" y="159"/>
                  </a:lnTo>
                  <a:lnTo>
                    <a:pt x="26" y="127"/>
                  </a:lnTo>
                  <a:lnTo>
                    <a:pt x="34" y="100"/>
                  </a:lnTo>
                  <a:lnTo>
                    <a:pt x="47" y="76"/>
                  </a:lnTo>
                  <a:lnTo>
                    <a:pt x="63" y="57"/>
                  </a:lnTo>
                  <a:lnTo>
                    <a:pt x="82" y="42"/>
                  </a:lnTo>
                  <a:lnTo>
                    <a:pt x="106" y="28"/>
                  </a:lnTo>
                  <a:lnTo>
                    <a:pt x="135" y="17"/>
                  </a:lnTo>
                  <a:lnTo>
                    <a:pt x="167" y="9"/>
                  </a:lnTo>
                  <a:lnTo>
                    <a:pt x="201" y="4"/>
                  </a:lnTo>
                  <a:lnTo>
                    <a:pt x="235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765" y="1735"/>
              <a:ext cx="251" cy="247"/>
            </a:xfrm>
            <a:custGeom>
              <a:avLst/>
              <a:gdLst>
                <a:gd name="T0" fmla="*/ 336 w 501"/>
                <a:gd name="T1" fmla="*/ 0 h 496"/>
                <a:gd name="T2" fmla="*/ 365 w 501"/>
                <a:gd name="T3" fmla="*/ 3 h 496"/>
                <a:gd name="T4" fmla="*/ 392 w 501"/>
                <a:gd name="T5" fmla="*/ 9 h 496"/>
                <a:gd name="T6" fmla="*/ 417 w 501"/>
                <a:gd name="T7" fmla="*/ 18 h 496"/>
                <a:gd name="T8" fmla="*/ 441 w 501"/>
                <a:gd name="T9" fmla="*/ 32 h 496"/>
                <a:gd name="T10" fmla="*/ 461 w 501"/>
                <a:gd name="T11" fmla="*/ 50 h 496"/>
                <a:gd name="T12" fmla="*/ 478 w 501"/>
                <a:gd name="T13" fmla="*/ 72 h 496"/>
                <a:gd name="T14" fmla="*/ 490 w 501"/>
                <a:gd name="T15" fmla="*/ 98 h 496"/>
                <a:gd name="T16" fmla="*/ 498 w 501"/>
                <a:gd name="T17" fmla="*/ 130 h 496"/>
                <a:gd name="T18" fmla="*/ 501 w 501"/>
                <a:gd name="T19" fmla="*/ 164 h 496"/>
                <a:gd name="T20" fmla="*/ 501 w 501"/>
                <a:gd name="T21" fmla="*/ 496 h 496"/>
                <a:gd name="T22" fmla="*/ 318 w 501"/>
                <a:gd name="T23" fmla="*/ 496 h 496"/>
                <a:gd name="T24" fmla="*/ 318 w 501"/>
                <a:gd name="T25" fmla="*/ 242 h 496"/>
                <a:gd name="T26" fmla="*/ 317 w 501"/>
                <a:gd name="T27" fmla="*/ 220 h 496"/>
                <a:gd name="T28" fmla="*/ 315 w 501"/>
                <a:gd name="T29" fmla="*/ 199 h 496"/>
                <a:gd name="T30" fmla="*/ 311 w 501"/>
                <a:gd name="T31" fmla="*/ 181 h 496"/>
                <a:gd name="T32" fmla="*/ 304 w 501"/>
                <a:gd name="T33" fmla="*/ 167 h 496"/>
                <a:gd name="T34" fmla="*/ 293 w 501"/>
                <a:gd name="T35" fmla="*/ 156 h 496"/>
                <a:gd name="T36" fmla="*/ 278 w 501"/>
                <a:gd name="T37" fmla="*/ 149 h 496"/>
                <a:gd name="T38" fmla="*/ 257 w 501"/>
                <a:gd name="T39" fmla="*/ 148 h 496"/>
                <a:gd name="T40" fmla="*/ 245 w 501"/>
                <a:gd name="T41" fmla="*/ 148 h 496"/>
                <a:gd name="T42" fmla="*/ 232 w 501"/>
                <a:gd name="T43" fmla="*/ 151 h 496"/>
                <a:gd name="T44" fmla="*/ 220 w 501"/>
                <a:gd name="T45" fmla="*/ 156 h 496"/>
                <a:gd name="T46" fmla="*/ 209 w 501"/>
                <a:gd name="T47" fmla="*/ 164 h 496"/>
                <a:gd name="T48" fmla="*/ 199 w 501"/>
                <a:gd name="T49" fmla="*/ 177 h 496"/>
                <a:gd name="T50" fmla="*/ 191 w 501"/>
                <a:gd name="T51" fmla="*/ 193 h 496"/>
                <a:gd name="T52" fmla="*/ 186 w 501"/>
                <a:gd name="T53" fmla="*/ 214 h 496"/>
                <a:gd name="T54" fmla="*/ 184 w 501"/>
                <a:gd name="T55" fmla="*/ 240 h 496"/>
                <a:gd name="T56" fmla="*/ 184 w 501"/>
                <a:gd name="T57" fmla="*/ 496 h 496"/>
                <a:gd name="T58" fmla="*/ 0 w 501"/>
                <a:gd name="T59" fmla="*/ 496 h 496"/>
                <a:gd name="T60" fmla="*/ 0 w 501"/>
                <a:gd name="T61" fmla="*/ 13 h 496"/>
                <a:gd name="T62" fmla="*/ 177 w 501"/>
                <a:gd name="T63" fmla="*/ 13 h 496"/>
                <a:gd name="T64" fmla="*/ 177 w 501"/>
                <a:gd name="T65" fmla="*/ 73 h 496"/>
                <a:gd name="T66" fmla="*/ 179 w 501"/>
                <a:gd name="T67" fmla="*/ 73 h 496"/>
                <a:gd name="T68" fmla="*/ 198 w 501"/>
                <a:gd name="T69" fmla="*/ 51 h 496"/>
                <a:gd name="T70" fmla="*/ 219 w 501"/>
                <a:gd name="T71" fmla="*/ 33 h 496"/>
                <a:gd name="T72" fmla="*/ 244 w 501"/>
                <a:gd name="T73" fmla="*/ 20 h 496"/>
                <a:gd name="T74" fmla="*/ 271 w 501"/>
                <a:gd name="T75" fmla="*/ 9 h 496"/>
                <a:gd name="T76" fmla="*/ 301 w 501"/>
                <a:gd name="T77" fmla="*/ 3 h 496"/>
                <a:gd name="T78" fmla="*/ 336 w 501"/>
                <a:gd name="T7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1" h="496">
                  <a:moveTo>
                    <a:pt x="336" y="0"/>
                  </a:moveTo>
                  <a:lnTo>
                    <a:pt x="365" y="3"/>
                  </a:lnTo>
                  <a:lnTo>
                    <a:pt x="392" y="9"/>
                  </a:lnTo>
                  <a:lnTo>
                    <a:pt x="417" y="18"/>
                  </a:lnTo>
                  <a:lnTo>
                    <a:pt x="441" y="32"/>
                  </a:lnTo>
                  <a:lnTo>
                    <a:pt x="461" y="50"/>
                  </a:lnTo>
                  <a:lnTo>
                    <a:pt x="478" y="72"/>
                  </a:lnTo>
                  <a:lnTo>
                    <a:pt x="490" y="98"/>
                  </a:lnTo>
                  <a:lnTo>
                    <a:pt x="498" y="130"/>
                  </a:lnTo>
                  <a:lnTo>
                    <a:pt x="501" y="164"/>
                  </a:lnTo>
                  <a:lnTo>
                    <a:pt x="501" y="496"/>
                  </a:lnTo>
                  <a:lnTo>
                    <a:pt x="318" y="496"/>
                  </a:lnTo>
                  <a:lnTo>
                    <a:pt x="318" y="242"/>
                  </a:lnTo>
                  <a:lnTo>
                    <a:pt x="317" y="220"/>
                  </a:lnTo>
                  <a:lnTo>
                    <a:pt x="315" y="199"/>
                  </a:lnTo>
                  <a:lnTo>
                    <a:pt x="311" y="181"/>
                  </a:lnTo>
                  <a:lnTo>
                    <a:pt x="304" y="167"/>
                  </a:lnTo>
                  <a:lnTo>
                    <a:pt x="293" y="156"/>
                  </a:lnTo>
                  <a:lnTo>
                    <a:pt x="278" y="149"/>
                  </a:lnTo>
                  <a:lnTo>
                    <a:pt x="257" y="148"/>
                  </a:lnTo>
                  <a:lnTo>
                    <a:pt x="245" y="148"/>
                  </a:lnTo>
                  <a:lnTo>
                    <a:pt x="232" y="151"/>
                  </a:lnTo>
                  <a:lnTo>
                    <a:pt x="220" y="156"/>
                  </a:lnTo>
                  <a:lnTo>
                    <a:pt x="209" y="164"/>
                  </a:lnTo>
                  <a:lnTo>
                    <a:pt x="199" y="177"/>
                  </a:lnTo>
                  <a:lnTo>
                    <a:pt x="191" y="193"/>
                  </a:lnTo>
                  <a:lnTo>
                    <a:pt x="186" y="214"/>
                  </a:lnTo>
                  <a:lnTo>
                    <a:pt x="184" y="240"/>
                  </a:lnTo>
                  <a:lnTo>
                    <a:pt x="184" y="496"/>
                  </a:lnTo>
                  <a:lnTo>
                    <a:pt x="0" y="496"/>
                  </a:lnTo>
                  <a:lnTo>
                    <a:pt x="0" y="13"/>
                  </a:lnTo>
                  <a:lnTo>
                    <a:pt x="177" y="13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98" y="51"/>
                  </a:lnTo>
                  <a:lnTo>
                    <a:pt x="219" y="33"/>
                  </a:lnTo>
                  <a:lnTo>
                    <a:pt x="244" y="20"/>
                  </a:lnTo>
                  <a:lnTo>
                    <a:pt x="271" y="9"/>
                  </a:lnTo>
                  <a:lnTo>
                    <a:pt x="301" y="3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743" y="2079"/>
              <a:ext cx="342" cy="332"/>
            </a:xfrm>
            <a:custGeom>
              <a:avLst/>
              <a:gdLst>
                <a:gd name="T0" fmla="*/ 343 w 685"/>
                <a:gd name="T1" fmla="*/ 222 h 664"/>
                <a:gd name="T2" fmla="*/ 280 w 685"/>
                <a:gd name="T3" fmla="*/ 426 h 664"/>
                <a:gd name="T4" fmla="*/ 405 w 685"/>
                <a:gd name="T5" fmla="*/ 426 h 664"/>
                <a:gd name="T6" fmla="*/ 346 w 685"/>
                <a:gd name="T7" fmla="*/ 222 h 664"/>
                <a:gd name="T8" fmla="*/ 343 w 685"/>
                <a:gd name="T9" fmla="*/ 222 h 664"/>
                <a:gd name="T10" fmla="*/ 244 w 685"/>
                <a:gd name="T11" fmla="*/ 0 h 664"/>
                <a:gd name="T12" fmla="*/ 444 w 685"/>
                <a:gd name="T13" fmla="*/ 0 h 664"/>
                <a:gd name="T14" fmla="*/ 685 w 685"/>
                <a:gd name="T15" fmla="*/ 664 h 664"/>
                <a:gd name="T16" fmla="*/ 474 w 685"/>
                <a:gd name="T17" fmla="*/ 664 h 664"/>
                <a:gd name="T18" fmla="*/ 445 w 685"/>
                <a:gd name="T19" fmla="*/ 570 h 664"/>
                <a:gd name="T20" fmla="*/ 234 w 685"/>
                <a:gd name="T21" fmla="*/ 570 h 664"/>
                <a:gd name="T22" fmla="*/ 205 w 685"/>
                <a:gd name="T23" fmla="*/ 664 h 664"/>
                <a:gd name="T24" fmla="*/ 0 w 685"/>
                <a:gd name="T25" fmla="*/ 664 h 664"/>
                <a:gd name="T26" fmla="*/ 244 w 68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664">
                  <a:moveTo>
                    <a:pt x="343" y="222"/>
                  </a:moveTo>
                  <a:lnTo>
                    <a:pt x="280" y="426"/>
                  </a:lnTo>
                  <a:lnTo>
                    <a:pt x="405" y="426"/>
                  </a:lnTo>
                  <a:lnTo>
                    <a:pt x="346" y="222"/>
                  </a:lnTo>
                  <a:lnTo>
                    <a:pt x="343" y="222"/>
                  </a:lnTo>
                  <a:close/>
                  <a:moveTo>
                    <a:pt x="244" y="0"/>
                  </a:moveTo>
                  <a:lnTo>
                    <a:pt x="444" y="0"/>
                  </a:lnTo>
                  <a:lnTo>
                    <a:pt x="685" y="664"/>
                  </a:lnTo>
                  <a:lnTo>
                    <a:pt x="474" y="664"/>
                  </a:lnTo>
                  <a:lnTo>
                    <a:pt x="445" y="570"/>
                  </a:lnTo>
                  <a:lnTo>
                    <a:pt x="234" y="570"/>
                  </a:lnTo>
                  <a:lnTo>
                    <a:pt x="205" y="664"/>
                  </a:lnTo>
                  <a:lnTo>
                    <a:pt x="0" y="66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2097" y="2079"/>
              <a:ext cx="93" cy="332"/>
            </a:xfrm>
            <a:custGeom>
              <a:avLst/>
              <a:gdLst>
                <a:gd name="T0" fmla="*/ 0 w 185"/>
                <a:gd name="T1" fmla="*/ 182 h 664"/>
                <a:gd name="T2" fmla="*/ 185 w 185"/>
                <a:gd name="T3" fmla="*/ 182 h 664"/>
                <a:gd name="T4" fmla="*/ 185 w 185"/>
                <a:gd name="T5" fmla="*/ 664 h 664"/>
                <a:gd name="T6" fmla="*/ 0 w 185"/>
                <a:gd name="T7" fmla="*/ 664 h 664"/>
                <a:gd name="T8" fmla="*/ 0 w 185"/>
                <a:gd name="T9" fmla="*/ 182 h 664"/>
                <a:gd name="T10" fmla="*/ 0 w 185"/>
                <a:gd name="T11" fmla="*/ 0 h 664"/>
                <a:gd name="T12" fmla="*/ 185 w 185"/>
                <a:gd name="T13" fmla="*/ 0 h 664"/>
                <a:gd name="T14" fmla="*/ 185 w 185"/>
                <a:gd name="T15" fmla="*/ 130 h 664"/>
                <a:gd name="T16" fmla="*/ 0 w 185"/>
                <a:gd name="T17" fmla="*/ 130 h 664"/>
                <a:gd name="T18" fmla="*/ 0 w 185"/>
                <a:gd name="T1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664">
                  <a:moveTo>
                    <a:pt x="0" y="182"/>
                  </a:moveTo>
                  <a:lnTo>
                    <a:pt x="185" y="182"/>
                  </a:lnTo>
                  <a:lnTo>
                    <a:pt x="185" y="664"/>
                  </a:lnTo>
                  <a:lnTo>
                    <a:pt x="0" y="664"/>
                  </a:lnTo>
                  <a:lnTo>
                    <a:pt x="0" y="182"/>
                  </a:lnTo>
                  <a:close/>
                  <a:moveTo>
                    <a:pt x="0" y="0"/>
                  </a:moveTo>
                  <a:lnTo>
                    <a:pt x="185" y="0"/>
                  </a:lnTo>
                  <a:lnTo>
                    <a:pt x="185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2214" y="2079"/>
              <a:ext cx="262" cy="338"/>
            </a:xfrm>
            <a:custGeom>
              <a:avLst/>
              <a:gdLst>
                <a:gd name="T0" fmla="*/ 243 w 524"/>
                <a:gd name="T1" fmla="*/ 306 h 676"/>
                <a:gd name="T2" fmla="*/ 211 w 524"/>
                <a:gd name="T3" fmla="*/ 326 h 676"/>
                <a:gd name="T4" fmla="*/ 193 w 524"/>
                <a:gd name="T5" fmla="*/ 360 h 676"/>
                <a:gd name="T6" fmla="*/ 185 w 524"/>
                <a:gd name="T7" fmla="*/ 401 h 676"/>
                <a:gd name="T8" fmla="*/ 185 w 524"/>
                <a:gd name="T9" fmla="*/ 444 h 676"/>
                <a:gd name="T10" fmla="*/ 193 w 524"/>
                <a:gd name="T11" fmla="*/ 486 h 676"/>
                <a:gd name="T12" fmla="*/ 211 w 524"/>
                <a:gd name="T13" fmla="*/ 520 h 676"/>
                <a:gd name="T14" fmla="*/ 243 w 524"/>
                <a:gd name="T15" fmla="*/ 539 h 676"/>
                <a:gd name="T16" fmla="*/ 288 w 524"/>
                <a:gd name="T17" fmla="*/ 539 h 676"/>
                <a:gd name="T18" fmla="*/ 320 w 524"/>
                <a:gd name="T19" fmla="*/ 520 h 676"/>
                <a:gd name="T20" fmla="*/ 338 w 524"/>
                <a:gd name="T21" fmla="*/ 486 h 676"/>
                <a:gd name="T22" fmla="*/ 345 w 524"/>
                <a:gd name="T23" fmla="*/ 444 h 676"/>
                <a:gd name="T24" fmla="*/ 345 w 524"/>
                <a:gd name="T25" fmla="*/ 401 h 676"/>
                <a:gd name="T26" fmla="*/ 338 w 524"/>
                <a:gd name="T27" fmla="*/ 360 h 676"/>
                <a:gd name="T28" fmla="*/ 320 w 524"/>
                <a:gd name="T29" fmla="*/ 326 h 676"/>
                <a:gd name="T30" fmla="*/ 288 w 524"/>
                <a:gd name="T31" fmla="*/ 306 h 676"/>
                <a:gd name="T32" fmla="*/ 339 w 524"/>
                <a:gd name="T33" fmla="*/ 0 h 676"/>
                <a:gd name="T34" fmla="*/ 524 w 524"/>
                <a:gd name="T35" fmla="*/ 664 h 676"/>
                <a:gd name="T36" fmla="*/ 346 w 524"/>
                <a:gd name="T37" fmla="*/ 611 h 676"/>
                <a:gd name="T38" fmla="*/ 335 w 524"/>
                <a:gd name="T39" fmla="*/ 622 h 676"/>
                <a:gd name="T40" fmla="*/ 313 w 524"/>
                <a:gd name="T41" fmla="*/ 646 h 676"/>
                <a:gd name="T42" fmla="*/ 281 w 524"/>
                <a:gd name="T43" fmla="*/ 664 h 676"/>
                <a:gd name="T44" fmla="*/ 235 w 524"/>
                <a:gd name="T45" fmla="*/ 675 h 676"/>
                <a:gd name="T46" fmla="*/ 168 w 524"/>
                <a:gd name="T47" fmla="*/ 673 h 676"/>
                <a:gd name="T48" fmla="*/ 108 w 524"/>
                <a:gd name="T49" fmla="*/ 648 h 676"/>
                <a:gd name="T50" fmla="*/ 61 w 524"/>
                <a:gd name="T51" fmla="*/ 607 h 676"/>
                <a:gd name="T52" fmla="*/ 26 w 524"/>
                <a:gd name="T53" fmla="*/ 550 h 676"/>
                <a:gd name="T54" fmla="*/ 7 w 524"/>
                <a:gd name="T55" fmla="*/ 487 h 676"/>
                <a:gd name="T56" fmla="*/ 0 w 524"/>
                <a:gd name="T57" fmla="*/ 421 h 676"/>
                <a:gd name="T58" fmla="*/ 4 w 524"/>
                <a:gd name="T59" fmla="*/ 363 h 676"/>
                <a:gd name="T60" fmla="*/ 18 w 524"/>
                <a:gd name="T61" fmla="*/ 305 h 676"/>
                <a:gd name="T62" fmla="*/ 43 w 524"/>
                <a:gd name="T63" fmla="*/ 252 h 676"/>
                <a:gd name="T64" fmla="*/ 82 w 524"/>
                <a:gd name="T65" fmla="*/ 210 h 676"/>
                <a:gd name="T66" fmla="*/ 135 w 524"/>
                <a:gd name="T67" fmla="*/ 181 h 676"/>
                <a:gd name="T68" fmla="*/ 206 w 524"/>
                <a:gd name="T69" fmla="*/ 170 h 676"/>
                <a:gd name="T70" fmla="*/ 268 w 524"/>
                <a:gd name="T71" fmla="*/ 181 h 676"/>
                <a:gd name="T72" fmla="*/ 319 w 524"/>
                <a:gd name="T73" fmla="*/ 212 h 676"/>
                <a:gd name="T74" fmla="*/ 339 w 524"/>
                <a:gd name="T75" fmla="*/ 23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676">
                  <a:moveTo>
                    <a:pt x="265" y="303"/>
                  </a:moveTo>
                  <a:lnTo>
                    <a:pt x="243" y="306"/>
                  </a:lnTo>
                  <a:lnTo>
                    <a:pt x="225" y="314"/>
                  </a:lnTo>
                  <a:lnTo>
                    <a:pt x="211" y="326"/>
                  </a:lnTo>
                  <a:lnTo>
                    <a:pt x="200" y="342"/>
                  </a:lnTo>
                  <a:lnTo>
                    <a:pt x="193" y="360"/>
                  </a:lnTo>
                  <a:lnTo>
                    <a:pt x="188" y="379"/>
                  </a:lnTo>
                  <a:lnTo>
                    <a:pt x="185" y="401"/>
                  </a:lnTo>
                  <a:lnTo>
                    <a:pt x="185" y="422"/>
                  </a:lnTo>
                  <a:lnTo>
                    <a:pt x="185" y="444"/>
                  </a:lnTo>
                  <a:lnTo>
                    <a:pt x="188" y="465"/>
                  </a:lnTo>
                  <a:lnTo>
                    <a:pt x="193" y="486"/>
                  </a:lnTo>
                  <a:lnTo>
                    <a:pt x="200" y="504"/>
                  </a:lnTo>
                  <a:lnTo>
                    <a:pt x="211" y="520"/>
                  </a:lnTo>
                  <a:lnTo>
                    <a:pt x="225" y="531"/>
                  </a:lnTo>
                  <a:lnTo>
                    <a:pt x="243" y="539"/>
                  </a:lnTo>
                  <a:lnTo>
                    <a:pt x="265" y="542"/>
                  </a:lnTo>
                  <a:lnTo>
                    <a:pt x="288" y="539"/>
                  </a:lnTo>
                  <a:lnTo>
                    <a:pt x="306" y="531"/>
                  </a:lnTo>
                  <a:lnTo>
                    <a:pt x="320" y="520"/>
                  </a:lnTo>
                  <a:lnTo>
                    <a:pt x="331" y="504"/>
                  </a:lnTo>
                  <a:lnTo>
                    <a:pt x="338" y="486"/>
                  </a:lnTo>
                  <a:lnTo>
                    <a:pt x="343" y="465"/>
                  </a:lnTo>
                  <a:lnTo>
                    <a:pt x="345" y="444"/>
                  </a:lnTo>
                  <a:lnTo>
                    <a:pt x="346" y="422"/>
                  </a:lnTo>
                  <a:lnTo>
                    <a:pt x="345" y="401"/>
                  </a:lnTo>
                  <a:lnTo>
                    <a:pt x="343" y="379"/>
                  </a:lnTo>
                  <a:lnTo>
                    <a:pt x="338" y="360"/>
                  </a:lnTo>
                  <a:lnTo>
                    <a:pt x="331" y="342"/>
                  </a:lnTo>
                  <a:lnTo>
                    <a:pt x="320" y="326"/>
                  </a:lnTo>
                  <a:lnTo>
                    <a:pt x="306" y="314"/>
                  </a:lnTo>
                  <a:lnTo>
                    <a:pt x="288" y="306"/>
                  </a:lnTo>
                  <a:lnTo>
                    <a:pt x="265" y="303"/>
                  </a:lnTo>
                  <a:close/>
                  <a:moveTo>
                    <a:pt x="339" y="0"/>
                  </a:moveTo>
                  <a:lnTo>
                    <a:pt x="524" y="0"/>
                  </a:lnTo>
                  <a:lnTo>
                    <a:pt x="524" y="664"/>
                  </a:lnTo>
                  <a:lnTo>
                    <a:pt x="346" y="664"/>
                  </a:lnTo>
                  <a:lnTo>
                    <a:pt x="346" y="611"/>
                  </a:lnTo>
                  <a:lnTo>
                    <a:pt x="345" y="611"/>
                  </a:lnTo>
                  <a:lnTo>
                    <a:pt x="335" y="622"/>
                  </a:lnTo>
                  <a:lnTo>
                    <a:pt x="326" y="635"/>
                  </a:lnTo>
                  <a:lnTo>
                    <a:pt x="313" y="646"/>
                  </a:lnTo>
                  <a:lnTo>
                    <a:pt x="299" y="655"/>
                  </a:lnTo>
                  <a:lnTo>
                    <a:pt x="281" y="664"/>
                  </a:lnTo>
                  <a:lnTo>
                    <a:pt x="259" y="671"/>
                  </a:lnTo>
                  <a:lnTo>
                    <a:pt x="235" y="675"/>
                  </a:lnTo>
                  <a:lnTo>
                    <a:pt x="203" y="676"/>
                  </a:lnTo>
                  <a:lnTo>
                    <a:pt x="168" y="673"/>
                  </a:lnTo>
                  <a:lnTo>
                    <a:pt x="135" y="664"/>
                  </a:lnTo>
                  <a:lnTo>
                    <a:pt x="108" y="648"/>
                  </a:lnTo>
                  <a:lnTo>
                    <a:pt x="82" y="629"/>
                  </a:lnTo>
                  <a:lnTo>
                    <a:pt x="61" y="607"/>
                  </a:lnTo>
                  <a:lnTo>
                    <a:pt x="42" y="579"/>
                  </a:lnTo>
                  <a:lnTo>
                    <a:pt x="26" y="550"/>
                  </a:lnTo>
                  <a:lnTo>
                    <a:pt x="15" y="519"/>
                  </a:lnTo>
                  <a:lnTo>
                    <a:pt x="7" y="487"/>
                  </a:lnTo>
                  <a:lnTo>
                    <a:pt x="3" y="454"/>
                  </a:lnTo>
                  <a:lnTo>
                    <a:pt x="0" y="421"/>
                  </a:lnTo>
                  <a:lnTo>
                    <a:pt x="2" y="392"/>
                  </a:lnTo>
                  <a:lnTo>
                    <a:pt x="4" y="363"/>
                  </a:lnTo>
                  <a:lnTo>
                    <a:pt x="10" y="334"/>
                  </a:lnTo>
                  <a:lnTo>
                    <a:pt x="18" y="305"/>
                  </a:lnTo>
                  <a:lnTo>
                    <a:pt x="29" y="277"/>
                  </a:lnTo>
                  <a:lnTo>
                    <a:pt x="43" y="252"/>
                  </a:lnTo>
                  <a:lnTo>
                    <a:pt x="60" y="229"/>
                  </a:lnTo>
                  <a:lnTo>
                    <a:pt x="82" y="210"/>
                  </a:lnTo>
                  <a:lnTo>
                    <a:pt x="106" y="193"/>
                  </a:lnTo>
                  <a:lnTo>
                    <a:pt x="135" y="181"/>
                  </a:lnTo>
                  <a:lnTo>
                    <a:pt x="168" y="172"/>
                  </a:lnTo>
                  <a:lnTo>
                    <a:pt x="206" y="170"/>
                  </a:lnTo>
                  <a:lnTo>
                    <a:pt x="239" y="172"/>
                  </a:lnTo>
                  <a:lnTo>
                    <a:pt x="268" y="181"/>
                  </a:lnTo>
                  <a:lnTo>
                    <a:pt x="295" y="194"/>
                  </a:lnTo>
                  <a:lnTo>
                    <a:pt x="319" y="212"/>
                  </a:lnTo>
                  <a:lnTo>
                    <a:pt x="338" y="234"/>
                  </a:lnTo>
                  <a:lnTo>
                    <a:pt x="339" y="23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46"/>
          <p:cNvGrpSpPr>
            <a:grpSpLocks noChangeAspect="1"/>
          </p:cNvGrpSpPr>
          <p:nvPr userDrawn="1"/>
        </p:nvGrpSpPr>
        <p:grpSpPr bwMode="auto">
          <a:xfrm>
            <a:off x="6108708" y="219449"/>
            <a:ext cx="1780936" cy="747396"/>
            <a:chOff x="1629" y="1635"/>
            <a:chExt cx="2502" cy="1050"/>
          </a:xfrm>
        </p:grpSpPr>
        <p:sp>
          <p:nvSpPr>
            <p:cNvPr id="53" name="AutoShape 45"/>
            <p:cNvSpPr>
              <a:spLocks noChangeAspect="1" noChangeArrowheads="1" noTextEdit="1"/>
            </p:cNvSpPr>
            <p:nvPr/>
          </p:nvSpPr>
          <p:spPr bwMode="auto">
            <a:xfrm>
              <a:off x="1629" y="1635"/>
              <a:ext cx="2502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1629" y="1635"/>
              <a:ext cx="2502" cy="104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1749" y="1962"/>
              <a:ext cx="294" cy="354"/>
            </a:xfrm>
            <a:custGeom>
              <a:avLst/>
              <a:gdLst>
                <a:gd name="T0" fmla="*/ 585 w 588"/>
                <a:gd name="T1" fmla="*/ 649 h 708"/>
                <a:gd name="T2" fmla="*/ 564 w 588"/>
                <a:gd name="T3" fmla="*/ 686 h 708"/>
                <a:gd name="T4" fmla="*/ 527 w 588"/>
                <a:gd name="T5" fmla="*/ 707 h 708"/>
                <a:gd name="T6" fmla="*/ 488 w 588"/>
                <a:gd name="T7" fmla="*/ 707 h 708"/>
                <a:gd name="T8" fmla="*/ 451 w 588"/>
                <a:gd name="T9" fmla="*/ 686 h 708"/>
                <a:gd name="T10" fmla="*/ 430 w 588"/>
                <a:gd name="T11" fmla="*/ 649 h 708"/>
                <a:gd name="T12" fmla="*/ 427 w 588"/>
                <a:gd name="T13" fmla="*/ 371 h 708"/>
                <a:gd name="T14" fmla="*/ 421 w 588"/>
                <a:gd name="T15" fmla="*/ 278 h 708"/>
                <a:gd name="T16" fmla="*/ 401 w 588"/>
                <a:gd name="T17" fmla="*/ 216 h 708"/>
                <a:gd name="T18" fmla="*/ 357 w 588"/>
                <a:gd name="T19" fmla="*/ 175 h 708"/>
                <a:gd name="T20" fmla="*/ 294 w 588"/>
                <a:gd name="T21" fmla="*/ 158 h 708"/>
                <a:gd name="T22" fmla="*/ 232 w 588"/>
                <a:gd name="T23" fmla="*/ 173 h 708"/>
                <a:gd name="T24" fmla="*/ 186 w 588"/>
                <a:gd name="T25" fmla="*/ 216 h 708"/>
                <a:gd name="T26" fmla="*/ 166 w 588"/>
                <a:gd name="T27" fmla="*/ 272 h 708"/>
                <a:gd name="T28" fmla="*/ 159 w 588"/>
                <a:gd name="T29" fmla="*/ 359 h 708"/>
                <a:gd name="T30" fmla="*/ 157 w 588"/>
                <a:gd name="T31" fmla="*/ 649 h 708"/>
                <a:gd name="T32" fmla="*/ 136 w 588"/>
                <a:gd name="T33" fmla="*/ 686 h 708"/>
                <a:gd name="T34" fmla="*/ 100 w 588"/>
                <a:gd name="T35" fmla="*/ 707 h 708"/>
                <a:gd name="T36" fmla="*/ 59 w 588"/>
                <a:gd name="T37" fmla="*/ 707 h 708"/>
                <a:gd name="T38" fmla="*/ 22 w 588"/>
                <a:gd name="T39" fmla="*/ 686 h 708"/>
                <a:gd name="T40" fmla="*/ 1 w 588"/>
                <a:gd name="T41" fmla="*/ 649 h 708"/>
                <a:gd name="T42" fmla="*/ 0 w 588"/>
                <a:gd name="T43" fmla="*/ 80 h 708"/>
                <a:gd name="T44" fmla="*/ 10 w 588"/>
                <a:gd name="T45" fmla="*/ 41 h 708"/>
                <a:gd name="T46" fmla="*/ 39 w 588"/>
                <a:gd name="T47" fmla="*/ 11 h 708"/>
                <a:gd name="T48" fmla="*/ 80 w 588"/>
                <a:gd name="T49" fmla="*/ 0 h 708"/>
                <a:gd name="T50" fmla="*/ 339 w 588"/>
                <a:gd name="T51" fmla="*/ 3 h 708"/>
                <a:gd name="T52" fmla="*/ 421 w 588"/>
                <a:gd name="T53" fmla="*/ 26 h 708"/>
                <a:gd name="T54" fmla="*/ 491 w 588"/>
                <a:gd name="T55" fmla="*/ 73 h 708"/>
                <a:gd name="T56" fmla="*/ 544 w 588"/>
                <a:gd name="T57" fmla="*/ 135 h 708"/>
                <a:gd name="T58" fmla="*/ 573 w 588"/>
                <a:gd name="T59" fmla="*/ 198 h 708"/>
                <a:gd name="T60" fmla="*/ 586 w 588"/>
                <a:gd name="T61" fmla="*/ 275 h 708"/>
                <a:gd name="T62" fmla="*/ 588 w 588"/>
                <a:gd name="T63" fmla="*/ 6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8" h="708">
                  <a:moveTo>
                    <a:pt x="588" y="628"/>
                  </a:moveTo>
                  <a:lnTo>
                    <a:pt x="585" y="649"/>
                  </a:lnTo>
                  <a:lnTo>
                    <a:pt x="577" y="669"/>
                  </a:lnTo>
                  <a:lnTo>
                    <a:pt x="564" y="686"/>
                  </a:lnTo>
                  <a:lnTo>
                    <a:pt x="547" y="698"/>
                  </a:lnTo>
                  <a:lnTo>
                    <a:pt x="527" y="707"/>
                  </a:lnTo>
                  <a:lnTo>
                    <a:pt x="508" y="708"/>
                  </a:lnTo>
                  <a:lnTo>
                    <a:pt x="488" y="707"/>
                  </a:lnTo>
                  <a:lnTo>
                    <a:pt x="468" y="698"/>
                  </a:lnTo>
                  <a:lnTo>
                    <a:pt x="451" y="686"/>
                  </a:lnTo>
                  <a:lnTo>
                    <a:pt x="438" y="669"/>
                  </a:lnTo>
                  <a:lnTo>
                    <a:pt x="430" y="649"/>
                  </a:lnTo>
                  <a:lnTo>
                    <a:pt x="427" y="628"/>
                  </a:lnTo>
                  <a:lnTo>
                    <a:pt x="427" y="371"/>
                  </a:lnTo>
                  <a:lnTo>
                    <a:pt x="426" y="321"/>
                  </a:lnTo>
                  <a:lnTo>
                    <a:pt x="421" y="278"/>
                  </a:lnTo>
                  <a:lnTo>
                    <a:pt x="414" y="243"/>
                  </a:lnTo>
                  <a:lnTo>
                    <a:pt x="401" y="216"/>
                  </a:lnTo>
                  <a:lnTo>
                    <a:pt x="383" y="193"/>
                  </a:lnTo>
                  <a:lnTo>
                    <a:pt x="357" y="175"/>
                  </a:lnTo>
                  <a:lnTo>
                    <a:pt x="326" y="163"/>
                  </a:lnTo>
                  <a:lnTo>
                    <a:pt x="294" y="158"/>
                  </a:lnTo>
                  <a:lnTo>
                    <a:pt x="262" y="161"/>
                  </a:lnTo>
                  <a:lnTo>
                    <a:pt x="232" y="173"/>
                  </a:lnTo>
                  <a:lnTo>
                    <a:pt x="206" y="191"/>
                  </a:lnTo>
                  <a:lnTo>
                    <a:pt x="186" y="216"/>
                  </a:lnTo>
                  <a:lnTo>
                    <a:pt x="174" y="240"/>
                  </a:lnTo>
                  <a:lnTo>
                    <a:pt x="166" y="272"/>
                  </a:lnTo>
                  <a:lnTo>
                    <a:pt x="162" y="312"/>
                  </a:lnTo>
                  <a:lnTo>
                    <a:pt x="159" y="359"/>
                  </a:lnTo>
                  <a:lnTo>
                    <a:pt x="159" y="628"/>
                  </a:lnTo>
                  <a:lnTo>
                    <a:pt x="157" y="649"/>
                  </a:lnTo>
                  <a:lnTo>
                    <a:pt x="150" y="669"/>
                  </a:lnTo>
                  <a:lnTo>
                    <a:pt x="136" y="686"/>
                  </a:lnTo>
                  <a:lnTo>
                    <a:pt x="119" y="698"/>
                  </a:lnTo>
                  <a:lnTo>
                    <a:pt x="100" y="707"/>
                  </a:lnTo>
                  <a:lnTo>
                    <a:pt x="80" y="708"/>
                  </a:lnTo>
                  <a:lnTo>
                    <a:pt x="59" y="707"/>
                  </a:lnTo>
                  <a:lnTo>
                    <a:pt x="39" y="698"/>
                  </a:lnTo>
                  <a:lnTo>
                    <a:pt x="22" y="686"/>
                  </a:lnTo>
                  <a:lnTo>
                    <a:pt x="10" y="669"/>
                  </a:lnTo>
                  <a:lnTo>
                    <a:pt x="1" y="649"/>
                  </a:lnTo>
                  <a:lnTo>
                    <a:pt x="0" y="628"/>
                  </a:lnTo>
                  <a:lnTo>
                    <a:pt x="0" y="80"/>
                  </a:lnTo>
                  <a:lnTo>
                    <a:pt x="1" y="61"/>
                  </a:lnTo>
                  <a:lnTo>
                    <a:pt x="10" y="41"/>
                  </a:lnTo>
                  <a:lnTo>
                    <a:pt x="22" y="24"/>
                  </a:lnTo>
                  <a:lnTo>
                    <a:pt x="39" y="11"/>
                  </a:lnTo>
                  <a:lnTo>
                    <a:pt x="59" y="3"/>
                  </a:lnTo>
                  <a:lnTo>
                    <a:pt x="80" y="0"/>
                  </a:lnTo>
                  <a:lnTo>
                    <a:pt x="294" y="0"/>
                  </a:lnTo>
                  <a:lnTo>
                    <a:pt x="339" y="3"/>
                  </a:lnTo>
                  <a:lnTo>
                    <a:pt x="382" y="12"/>
                  </a:lnTo>
                  <a:lnTo>
                    <a:pt x="421" y="26"/>
                  </a:lnTo>
                  <a:lnTo>
                    <a:pt x="458" y="47"/>
                  </a:lnTo>
                  <a:lnTo>
                    <a:pt x="491" y="73"/>
                  </a:lnTo>
                  <a:lnTo>
                    <a:pt x="521" y="105"/>
                  </a:lnTo>
                  <a:lnTo>
                    <a:pt x="544" y="135"/>
                  </a:lnTo>
                  <a:lnTo>
                    <a:pt x="561" y="166"/>
                  </a:lnTo>
                  <a:lnTo>
                    <a:pt x="573" y="198"/>
                  </a:lnTo>
                  <a:lnTo>
                    <a:pt x="582" y="233"/>
                  </a:lnTo>
                  <a:lnTo>
                    <a:pt x="586" y="275"/>
                  </a:lnTo>
                  <a:lnTo>
                    <a:pt x="588" y="324"/>
                  </a:lnTo>
                  <a:lnTo>
                    <a:pt x="588" y="6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2107" y="1962"/>
              <a:ext cx="359" cy="360"/>
            </a:xfrm>
            <a:custGeom>
              <a:avLst/>
              <a:gdLst>
                <a:gd name="T0" fmla="*/ 714 w 717"/>
                <a:gd name="T1" fmla="*/ 649 h 719"/>
                <a:gd name="T2" fmla="*/ 693 w 717"/>
                <a:gd name="T3" fmla="*/ 686 h 719"/>
                <a:gd name="T4" fmla="*/ 656 w 717"/>
                <a:gd name="T5" fmla="*/ 707 h 719"/>
                <a:gd name="T6" fmla="*/ 556 w 717"/>
                <a:gd name="T7" fmla="*/ 708 h 719"/>
                <a:gd name="T8" fmla="*/ 508 w 717"/>
                <a:gd name="T9" fmla="*/ 677 h 719"/>
                <a:gd name="T10" fmla="*/ 406 w 717"/>
                <a:gd name="T11" fmla="*/ 715 h 719"/>
                <a:gd name="T12" fmla="*/ 305 w 717"/>
                <a:gd name="T13" fmla="*/ 715 h 719"/>
                <a:gd name="T14" fmla="*/ 214 w 717"/>
                <a:gd name="T15" fmla="*/ 689 h 719"/>
                <a:gd name="T16" fmla="*/ 130 w 717"/>
                <a:gd name="T17" fmla="*/ 636 h 719"/>
                <a:gd name="T18" fmla="*/ 64 w 717"/>
                <a:gd name="T19" fmla="*/ 563 h 719"/>
                <a:gd name="T20" fmla="*/ 17 w 717"/>
                <a:gd name="T21" fmla="*/ 467 h 719"/>
                <a:gd name="T22" fmla="*/ 0 w 717"/>
                <a:gd name="T23" fmla="*/ 360 h 719"/>
                <a:gd name="T24" fmla="*/ 15 w 717"/>
                <a:gd name="T25" fmla="*/ 260 h 719"/>
                <a:gd name="T26" fmla="*/ 59 w 717"/>
                <a:gd name="T27" fmla="*/ 166 h 719"/>
                <a:gd name="T28" fmla="*/ 123 w 717"/>
                <a:gd name="T29" fmla="*/ 91 h 719"/>
                <a:gd name="T30" fmla="*/ 205 w 717"/>
                <a:gd name="T31" fmla="*/ 36 h 719"/>
                <a:gd name="T32" fmla="*/ 308 w 717"/>
                <a:gd name="T33" fmla="*/ 4 h 719"/>
                <a:gd name="T34" fmla="*/ 409 w 717"/>
                <a:gd name="T35" fmla="*/ 3 h 719"/>
                <a:gd name="T36" fmla="*/ 500 w 717"/>
                <a:gd name="T37" fmla="*/ 27 h 719"/>
                <a:gd name="T38" fmla="*/ 584 w 717"/>
                <a:gd name="T39" fmla="*/ 76 h 719"/>
                <a:gd name="T40" fmla="*/ 653 w 717"/>
                <a:gd name="T41" fmla="*/ 149 h 719"/>
                <a:gd name="T42" fmla="*/ 697 w 717"/>
                <a:gd name="T43" fmla="*/ 237 h 719"/>
                <a:gd name="T44" fmla="*/ 713 w 717"/>
                <a:gd name="T45" fmla="*/ 313 h 719"/>
                <a:gd name="T46" fmla="*/ 716 w 717"/>
                <a:gd name="T47" fmla="*/ 382 h 719"/>
                <a:gd name="T48" fmla="*/ 717 w 717"/>
                <a:gd name="T49" fmla="*/ 628 h 719"/>
                <a:gd name="T50" fmla="*/ 323 w 717"/>
                <a:gd name="T51" fmla="*/ 161 h 719"/>
                <a:gd name="T52" fmla="*/ 247 w 717"/>
                <a:gd name="T53" fmla="*/ 193 h 719"/>
                <a:gd name="T54" fmla="*/ 191 w 717"/>
                <a:gd name="T55" fmla="*/ 251 h 719"/>
                <a:gd name="T56" fmla="*/ 164 w 717"/>
                <a:gd name="T57" fmla="*/ 321 h 719"/>
                <a:gd name="T58" fmla="*/ 165 w 717"/>
                <a:gd name="T59" fmla="*/ 403 h 719"/>
                <a:gd name="T60" fmla="*/ 197 w 717"/>
                <a:gd name="T61" fmla="*/ 477 h 719"/>
                <a:gd name="T62" fmla="*/ 255 w 717"/>
                <a:gd name="T63" fmla="*/ 532 h 719"/>
                <a:gd name="T64" fmla="*/ 323 w 717"/>
                <a:gd name="T65" fmla="*/ 558 h 719"/>
                <a:gd name="T66" fmla="*/ 406 w 717"/>
                <a:gd name="T67" fmla="*/ 556 h 719"/>
                <a:gd name="T68" fmla="*/ 481 w 717"/>
                <a:gd name="T69" fmla="*/ 524 h 719"/>
                <a:gd name="T70" fmla="*/ 534 w 717"/>
                <a:gd name="T71" fmla="*/ 467 h 719"/>
                <a:gd name="T72" fmla="*/ 558 w 717"/>
                <a:gd name="T73" fmla="*/ 401 h 719"/>
                <a:gd name="T74" fmla="*/ 559 w 717"/>
                <a:gd name="T75" fmla="*/ 327 h 719"/>
                <a:gd name="T76" fmla="*/ 537 w 717"/>
                <a:gd name="T77" fmla="*/ 260 h 719"/>
                <a:gd name="T78" fmla="*/ 493 w 717"/>
                <a:gd name="T79" fmla="*/ 205 h 719"/>
                <a:gd name="T80" fmla="*/ 434 w 717"/>
                <a:gd name="T81" fmla="*/ 170 h 719"/>
                <a:gd name="T82" fmla="*/ 365 w 717"/>
                <a:gd name="T83" fmla="*/ 15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7" h="719">
                  <a:moveTo>
                    <a:pt x="717" y="628"/>
                  </a:moveTo>
                  <a:lnTo>
                    <a:pt x="714" y="649"/>
                  </a:lnTo>
                  <a:lnTo>
                    <a:pt x="706" y="669"/>
                  </a:lnTo>
                  <a:lnTo>
                    <a:pt x="693" y="686"/>
                  </a:lnTo>
                  <a:lnTo>
                    <a:pt x="676" y="698"/>
                  </a:lnTo>
                  <a:lnTo>
                    <a:pt x="656" y="707"/>
                  </a:lnTo>
                  <a:lnTo>
                    <a:pt x="637" y="708"/>
                  </a:lnTo>
                  <a:lnTo>
                    <a:pt x="556" y="708"/>
                  </a:lnTo>
                  <a:lnTo>
                    <a:pt x="556" y="645"/>
                  </a:lnTo>
                  <a:lnTo>
                    <a:pt x="508" y="677"/>
                  </a:lnTo>
                  <a:lnTo>
                    <a:pt x="458" y="701"/>
                  </a:lnTo>
                  <a:lnTo>
                    <a:pt x="406" y="715"/>
                  </a:lnTo>
                  <a:lnTo>
                    <a:pt x="353" y="719"/>
                  </a:lnTo>
                  <a:lnTo>
                    <a:pt x="305" y="715"/>
                  </a:lnTo>
                  <a:lnTo>
                    <a:pt x="258" y="705"/>
                  </a:lnTo>
                  <a:lnTo>
                    <a:pt x="214" y="689"/>
                  </a:lnTo>
                  <a:lnTo>
                    <a:pt x="171" y="666"/>
                  </a:lnTo>
                  <a:lnTo>
                    <a:pt x="130" y="636"/>
                  </a:lnTo>
                  <a:lnTo>
                    <a:pt x="94" y="602"/>
                  </a:lnTo>
                  <a:lnTo>
                    <a:pt x="64" y="563"/>
                  </a:lnTo>
                  <a:lnTo>
                    <a:pt x="38" y="518"/>
                  </a:lnTo>
                  <a:lnTo>
                    <a:pt x="17" y="467"/>
                  </a:lnTo>
                  <a:lnTo>
                    <a:pt x="4" y="413"/>
                  </a:lnTo>
                  <a:lnTo>
                    <a:pt x="0" y="360"/>
                  </a:lnTo>
                  <a:lnTo>
                    <a:pt x="4" y="309"/>
                  </a:lnTo>
                  <a:lnTo>
                    <a:pt x="15" y="260"/>
                  </a:lnTo>
                  <a:lnTo>
                    <a:pt x="33" y="211"/>
                  </a:lnTo>
                  <a:lnTo>
                    <a:pt x="59" y="166"/>
                  </a:lnTo>
                  <a:lnTo>
                    <a:pt x="88" y="126"/>
                  </a:lnTo>
                  <a:lnTo>
                    <a:pt x="123" y="91"/>
                  </a:lnTo>
                  <a:lnTo>
                    <a:pt x="161" y="62"/>
                  </a:lnTo>
                  <a:lnTo>
                    <a:pt x="205" y="36"/>
                  </a:lnTo>
                  <a:lnTo>
                    <a:pt x="255" y="17"/>
                  </a:lnTo>
                  <a:lnTo>
                    <a:pt x="308" y="4"/>
                  </a:lnTo>
                  <a:lnTo>
                    <a:pt x="361" y="0"/>
                  </a:lnTo>
                  <a:lnTo>
                    <a:pt x="409" y="3"/>
                  </a:lnTo>
                  <a:lnTo>
                    <a:pt x="456" y="12"/>
                  </a:lnTo>
                  <a:lnTo>
                    <a:pt x="500" y="27"/>
                  </a:lnTo>
                  <a:lnTo>
                    <a:pt x="543" y="49"/>
                  </a:lnTo>
                  <a:lnTo>
                    <a:pt x="584" y="76"/>
                  </a:lnTo>
                  <a:lnTo>
                    <a:pt x="622" y="111"/>
                  </a:lnTo>
                  <a:lnTo>
                    <a:pt x="653" y="149"/>
                  </a:lnTo>
                  <a:lnTo>
                    <a:pt x="678" y="191"/>
                  </a:lnTo>
                  <a:lnTo>
                    <a:pt x="697" y="237"/>
                  </a:lnTo>
                  <a:lnTo>
                    <a:pt x="709" y="289"/>
                  </a:lnTo>
                  <a:lnTo>
                    <a:pt x="713" y="313"/>
                  </a:lnTo>
                  <a:lnTo>
                    <a:pt x="714" y="344"/>
                  </a:lnTo>
                  <a:lnTo>
                    <a:pt x="716" y="382"/>
                  </a:lnTo>
                  <a:lnTo>
                    <a:pt x="717" y="426"/>
                  </a:lnTo>
                  <a:lnTo>
                    <a:pt x="717" y="628"/>
                  </a:lnTo>
                  <a:close/>
                  <a:moveTo>
                    <a:pt x="365" y="158"/>
                  </a:moveTo>
                  <a:lnTo>
                    <a:pt x="323" y="161"/>
                  </a:lnTo>
                  <a:lnTo>
                    <a:pt x="283" y="173"/>
                  </a:lnTo>
                  <a:lnTo>
                    <a:pt x="247" y="193"/>
                  </a:lnTo>
                  <a:lnTo>
                    <a:pt x="215" y="220"/>
                  </a:lnTo>
                  <a:lnTo>
                    <a:pt x="191" y="251"/>
                  </a:lnTo>
                  <a:lnTo>
                    <a:pt x="174" y="284"/>
                  </a:lnTo>
                  <a:lnTo>
                    <a:pt x="164" y="321"/>
                  </a:lnTo>
                  <a:lnTo>
                    <a:pt x="161" y="360"/>
                  </a:lnTo>
                  <a:lnTo>
                    <a:pt x="165" y="403"/>
                  </a:lnTo>
                  <a:lnTo>
                    <a:pt x="177" y="442"/>
                  </a:lnTo>
                  <a:lnTo>
                    <a:pt x="197" y="477"/>
                  </a:lnTo>
                  <a:lnTo>
                    <a:pt x="226" y="509"/>
                  </a:lnTo>
                  <a:lnTo>
                    <a:pt x="255" y="532"/>
                  </a:lnTo>
                  <a:lnTo>
                    <a:pt x="288" y="547"/>
                  </a:lnTo>
                  <a:lnTo>
                    <a:pt x="323" y="558"/>
                  </a:lnTo>
                  <a:lnTo>
                    <a:pt x="362" y="561"/>
                  </a:lnTo>
                  <a:lnTo>
                    <a:pt x="406" y="556"/>
                  </a:lnTo>
                  <a:lnTo>
                    <a:pt x="446" y="544"/>
                  </a:lnTo>
                  <a:lnTo>
                    <a:pt x="481" y="524"/>
                  </a:lnTo>
                  <a:lnTo>
                    <a:pt x="512" y="496"/>
                  </a:lnTo>
                  <a:lnTo>
                    <a:pt x="534" y="467"/>
                  </a:lnTo>
                  <a:lnTo>
                    <a:pt x="549" y="436"/>
                  </a:lnTo>
                  <a:lnTo>
                    <a:pt x="558" y="401"/>
                  </a:lnTo>
                  <a:lnTo>
                    <a:pt x="562" y="365"/>
                  </a:lnTo>
                  <a:lnTo>
                    <a:pt x="559" y="327"/>
                  </a:lnTo>
                  <a:lnTo>
                    <a:pt x="550" y="292"/>
                  </a:lnTo>
                  <a:lnTo>
                    <a:pt x="537" y="260"/>
                  </a:lnTo>
                  <a:lnTo>
                    <a:pt x="517" y="231"/>
                  </a:lnTo>
                  <a:lnTo>
                    <a:pt x="493" y="205"/>
                  </a:lnTo>
                  <a:lnTo>
                    <a:pt x="464" y="185"/>
                  </a:lnTo>
                  <a:lnTo>
                    <a:pt x="434" y="170"/>
                  </a:lnTo>
                  <a:lnTo>
                    <a:pt x="400" y="161"/>
                  </a:lnTo>
                  <a:lnTo>
                    <a:pt x="365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2537" y="1770"/>
              <a:ext cx="357" cy="552"/>
            </a:xfrm>
            <a:custGeom>
              <a:avLst/>
              <a:gdLst>
                <a:gd name="T0" fmla="*/ 2 w 716"/>
                <a:gd name="T1" fmla="*/ 60 h 1102"/>
                <a:gd name="T2" fmla="*/ 23 w 716"/>
                <a:gd name="T3" fmla="*/ 24 h 1102"/>
                <a:gd name="T4" fmla="*/ 59 w 716"/>
                <a:gd name="T5" fmla="*/ 3 h 1102"/>
                <a:gd name="T6" fmla="*/ 100 w 716"/>
                <a:gd name="T7" fmla="*/ 3 h 1102"/>
                <a:gd name="T8" fmla="*/ 137 w 716"/>
                <a:gd name="T9" fmla="*/ 24 h 1102"/>
                <a:gd name="T10" fmla="*/ 158 w 716"/>
                <a:gd name="T11" fmla="*/ 60 h 1102"/>
                <a:gd name="T12" fmla="*/ 159 w 716"/>
                <a:gd name="T13" fmla="*/ 457 h 1102"/>
                <a:gd name="T14" fmla="*/ 259 w 716"/>
                <a:gd name="T15" fmla="*/ 401 h 1102"/>
                <a:gd name="T16" fmla="*/ 364 w 716"/>
                <a:gd name="T17" fmla="*/ 383 h 1102"/>
                <a:gd name="T18" fmla="*/ 458 w 716"/>
                <a:gd name="T19" fmla="*/ 397 h 1102"/>
                <a:gd name="T20" fmla="*/ 546 w 716"/>
                <a:gd name="T21" fmla="*/ 436 h 1102"/>
                <a:gd name="T22" fmla="*/ 622 w 716"/>
                <a:gd name="T23" fmla="*/ 500 h 1102"/>
                <a:gd name="T24" fmla="*/ 678 w 716"/>
                <a:gd name="T25" fmla="*/ 584 h 1102"/>
                <a:gd name="T26" fmla="*/ 711 w 716"/>
                <a:gd name="T27" fmla="*/ 689 h 1102"/>
                <a:gd name="T28" fmla="*/ 713 w 716"/>
                <a:gd name="T29" fmla="*/ 793 h 1102"/>
                <a:gd name="T30" fmla="*/ 682 w 716"/>
                <a:gd name="T31" fmla="*/ 891 h 1102"/>
                <a:gd name="T32" fmla="*/ 628 w 716"/>
                <a:gd name="T33" fmla="*/ 976 h 1102"/>
                <a:gd name="T34" fmla="*/ 555 w 716"/>
                <a:gd name="T35" fmla="*/ 1040 h 1102"/>
                <a:gd name="T36" fmla="*/ 461 w 716"/>
                <a:gd name="T37" fmla="*/ 1085 h 1102"/>
                <a:gd name="T38" fmla="*/ 355 w 716"/>
                <a:gd name="T39" fmla="*/ 1102 h 1102"/>
                <a:gd name="T40" fmla="*/ 261 w 716"/>
                <a:gd name="T41" fmla="*/ 1090 h 1102"/>
                <a:gd name="T42" fmla="*/ 173 w 716"/>
                <a:gd name="T43" fmla="*/ 1053 h 1102"/>
                <a:gd name="T44" fmla="*/ 94 w 716"/>
                <a:gd name="T45" fmla="*/ 991 h 1102"/>
                <a:gd name="T46" fmla="*/ 38 w 716"/>
                <a:gd name="T47" fmla="*/ 911 h 1102"/>
                <a:gd name="T48" fmla="*/ 6 w 716"/>
                <a:gd name="T49" fmla="*/ 813 h 1102"/>
                <a:gd name="T50" fmla="*/ 2 w 716"/>
                <a:gd name="T51" fmla="*/ 758 h 1102"/>
                <a:gd name="T52" fmla="*/ 0 w 716"/>
                <a:gd name="T53" fmla="*/ 676 h 1102"/>
                <a:gd name="T54" fmla="*/ 353 w 716"/>
                <a:gd name="T55" fmla="*/ 541 h 1102"/>
                <a:gd name="T56" fmla="*/ 287 w 716"/>
                <a:gd name="T57" fmla="*/ 552 h 1102"/>
                <a:gd name="T58" fmla="*/ 229 w 716"/>
                <a:gd name="T59" fmla="*/ 582 h 1102"/>
                <a:gd name="T60" fmla="*/ 182 w 716"/>
                <a:gd name="T61" fmla="*/ 635 h 1102"/>
                <a:gd name="T62" fmla="*/ 158 w 716"/>
                <a:gd name="T63" fmla="*/ 701 h 1102"/>
                <a:gd name="T64" fmla="*/ 158 w 716"/>
                <a:gd name="T65" fmla="*/ 775 h 1102"/>
                <a:gd name="T66" fmla="*/ 179 w 716"/>
                <a:gd name="T67" fmla="*/ 842 h 1102"/>
                <a:gd name="T68" fmla="*/ 225 w 716"/>
                <a:gd name="T69" fmla="*/ 897 h 1102"/>
                <a:gd name="T70" fmla="*/ 284 w 716"/>
                <a:gd name="T71" fmla="*/ 932 h 1102"/>
                <a:gd name="T72" fmla="*/ 352 w 716"/>
                <a:gd name="T73" fmla="*/ 944 h 1102"/>
                <a:gd name="T74" fmla="*/ 432 w 716"/>
                <a:gd name="T75" fmla="*/ 929 h 1102"/>
                <a:gd name="T76" fmla="*/ 500 w 716"/>
                <a:gd name="T77" fmla="*/ 880 h 1102"/>
                <a:gd name="T78" fmla="*/ 541 w 716"/>
                <a:gd name="T79" fmla="*/ 818 h 1102"/>
                <a:gd name="T80" fmla="*/ 555 w 716"/>
                <a:gd name="T81" fmla="*/ 742 h 1102"/>
                <a:gd name="T82" fmla="*/ 540 w 716"/>
                <a:gd name="T83" fmla="*/ 660 h 1102"/>
                <a:gd name="T84" fmla="*/ 491 w 716"/>
                <a:gd name="T85" fmla="*/ 593 h 1102"/>
                <a:gd name="T86" fmla="*/ 429 w 716"/>
                <a:gd name="T87" fmla="*/ 555 h 1102"/>
                <a:gd name="T88" fmla="*/ 353 w 716"/>
                <a:gd name="T89" fmla="*/ 541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1102">
                  <a:moveTo>
                    <a:pt x="0" y="80"/>
                  </a:moveTo>
                  <a:lnTo>
                    <a:pt x="2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0"/>
                  </a:lnTo>
                  <a:lnTo>
                    <a:pt x="59" y="3"/>
                  </a:lnTo>
                  <a:lnTo>
                    <a:pt x="80" y="0"/>
                  </a:lnTo>
                  <a:lnTo>
                    <a:pt x="100" y="3"/>
                  </a:lnTo>
                  <a:lnTo>
                    <a:pt x="120" y="10"/>
                  </a:lnTo>
                  <a:lnTo>
                    <a:pt x="137" y="24"/>
                  </a:lnTo>
                  <a:lnTo>
                    <a:pt x="150" y="41"/>
                  </a:lnTo>
                  <a:lnTo>
                    <a:pt x="158" y="60"/>
                  </a:lnTo>
                  <a:lnTo>
                    <a:pt x="159" y="80"/>
                  </a:lnTo>
                  <a:lnTo>
                    <a:pt x="159" y="457"/>
                  </a:lnTo>
                  <a:lnTo>
                    <a:pt x="208" y="424"/>
                  </a:lnTo>
                  <a:lnTo>
                    <a:pt x="259" y="401"/>
                  </a:lnTo>
                  <a:lnTo>
                    <a:pt x="311" y="387"/>
                  </a:lnTo>
                  <a:lnTo>
                    <a:pt x="364" y="383"/>
                  </a:lnTo>
                  <a:lnTo>
                    <a:pt x="413" y="386"/>
                  </a:lnTo>
                  <a:lnTo>
                    <a:pt x="458" y="397"/>
                  </a:lnTo>
                  <a:lnTo>
                    <a:pt x="504" y="413"/>
                  </a:lnTo>
                  <a:lnTo>
                    <a:pt x="546" y="436"/>
                  </a:lnTo>
                  <a:lnTo>
                    <a:pt x="585" y="465"/>
                  </a:lnTo>
                  <a:lnTo>
                    <a:pt x="622" y="500"/>
                  </a:lnTo>
                  <a:lnTo>
                    <a:pt x="654" y="539"/>
                  </a:lnTo>
                  <a:lnTo>
                    <a:pt x="678" y="584"/>
                  </a:lnTo>
                  <a:lnTo>
                    <a:pt x="699" y="635"/>
                  </a:lnTo>
                  <a:lnTo>
                    <a:pt x="711" y="689"/>
                  </a:lnTo>
                  <a:lnTo>
                    <a:pt x="716" y="742"/>
                  </a:lnTo>
                  <a:lnTo>
                    <a:pt x="713" y="793"/>
                  </a:lnTo>
                  <a:lnTo>
                    <a:pt x="702" y="842"/>
                  </a:lnTo>
                  <a:lnTo>
                    <a:pt x="682" y="891"/>
                  </a:lnTo>
                  <a:lnTo>
                    <a:pt x="658" y="936"/>
                  </a:lnTo>
                  <a:lnTo>
                    <a:pt x="628" y="976"/>
                  </a:lnTo>
                  <a:lnTo>
                    <a:pt x="593" y="1011"/>
                  </a:lnTo>
                  <a:lnTo>
                    <a:pt x="555" y="1040"/>
                  </a:lnTo>
                  <a:lnTo>
                    <a:pt x="511" y="1064"/>
                  </a:lnTo>
                  <a:lnTo>
                    <a:pt x="461" y="1085"/>
                  </a:lnTo>
                  <a:lnTo>
                    <a:pt x="408" y="1098"/>
                  </a:lnTo>
                  <a:lnTo>
                    <a:pt x="355" y="1102"/>
                  </a:lnTo>
                  <a:lnTo>
                    <a:pt x="306" y="1099"/>
                  </a:lnTo>
                  <a:lnTo>
                    <a:pt x="261" y="1090"/>
                  </a:lnTo>
                  <a:lnTo>
                    <a:pt x="217" y="1075"/>
                  </a:lnTo>
                  <a:lnTo>
                    <a:pt x="173" y="1053"/>
                  </a:lnTo>
                  <a:lnTo>
                    <a:pt x="134" y="1026"/>
                  </a:lnTo>
                  <a:lnTo>
                    <a:pt x="94" y="991"/>
                  </a:lnTo>
                  <a:lnTo>
                    <a:pt x="62" y="953"/>
                  </a:lnTo>
                  <a:lnTo>
                    <a:pt x="38" y="911"/>
                  </a:lnTo>
                  <a:lnTo>
                    <a:pt x="18" y="865"/>
                  </a:lnTo>
                  <a:lnTo>
                    <a:pt x="6" y="813"/>
                  </a:lnTo>
                  <a:lnTo>
                    <a:pt x="3" y="789"/>
                  </a:lnTo>
                  <a:lnTo>
                    <a:pt x="2" y="758"/>
                  </a:lnTo>
                  <a:lnTo>
                    <a:pt x="0" y="720"/>
                  </a:lnTo>
                  <a:lnTo>
                    <a:pt x="0" y="676"/>
                  </a:lnTo>
                  <a:lnTo>
                    <a:pt x="0" y="80"/>
                  </a:lnTo>
                  <a:close/>
                  <a:moveTo>
                    <a:pt x="353" y="541"/>
                  </a:moveTo>
                  <a:lnTo>
                    <a:pt x="319" y="544"/>
                  </a:lnTo>
                  <a:lnTo>
                    <a:pt x="287" y="552"/>
                  </a:lnTo>
                  <a:lnTo>
                    <a:pt x="256" y="564"/>
                  </a:lnTo>
                  <a:lnTo>
                    <a:pt x="229" y="582"/>
                  </a:lnTo>
                  <a:lnTo>
                    <a:pt x="203" y="606"/>
                  </a:lnTo>
                  <a:lnTo>
                    <a:pt x="182" y="635"/>
                  </a:lnTo>
                  <a:lnTo>
                    <a:pt x="167" y="666"/>
                  </a:lnTo>
                  <a:lnTo>
                    <a:pt x="158" y="701"/>
                  </a:lnTo>
                  <a:lnTo>
                    <a:pt x="155" y="737"/>
                  </a:lnTo>
                  <a:lnTo>
                    <a:pt x="158" y="775"/>
                  </a:lnTo>
                  <a:lnTo>
                    <a:pt x="165" y="810"/>
                  </a:lnTo>
                  <a:lnTo>
                    <a:pt x="179" y="842"/>
                  </a:lnTo>
                  <a:lnTo>
                    <a:pt x="199" y="871"/>
                  </a:lnTo>
                  <a:lnTo>
                    <a:pt x="225" y="897"/>
                  </a:lnTo>
                  <a:lnTo>
                    <a:pt x="253" y="918"/>
                  </a:lnTo>
                  <a:lnTo>
                    <a:pt x="284" y="932"/>
                  </a:lnTo>
                  <a:lnTo>
                    <a:pt x="317" y="941"/>
                  </a:lnTo>
                  <a:lnTo>
                    <a:pt x="352" y="944"/>
                  </a:lnTo>
                  <a:lnTo>
                    <a:pt x="394" y="939"/>
                  </a:lnTo>
                  <a:lnTo>
                    <a:pt x="432" y="929"/>
                  </a:lnTo>
                  <a:lnTo>
                    <a:pt x="469" y="909"/>
                  </a:lnTo>
                  <a:lnTo>
                    <a:pt x="500" y="880"/>
                  </a:lnTo>
                  <a:lnTo>
                    <a:pt x="525" y="851"/>
                  </a:lnTo>
                  <a:lnTo>
                    <a:pt x="541" y="818"/>
                  </a:lnTo>
                  <a:lnTo>
                    <a:pt x="552" y="781"/>
                  </a:lnTo>
                  <a:lnTo>
                    <a:pt x="555" y="742"/>
                  </a:lnTo>
                  <a:lnTo>
                    <a:pt x="552" y="699"/>
                  </a:lnTo>
                  <a:lnTo>
                    <a:pt x="540" y="660"/>
                  </a:lnTo>
                  <a:lnTo>
                    <a:pt x="519" y="625"/>
                  </a:lnTo>
                  <a:lnTo>
                    <a:pt x="491" y="593"/>
                  </a:lnTo>
                  <a:lnTo>
                    <a:pt x="461" y="570"/>
                  </a:lnTo>
                  <a:lnTo>
                    <a:pt x="429" y="555"/>
                  </a:lnTo>
                  <a:lnTo>
                    <a:pt x="393" y="544"/>
                  </a:lnTo>
                  <a:lnTo>
                    <a:pt x="353" y="54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3136" y="1770"/>
              <a:ext cx="81" cy="546"/>
            </a:xfrm>
            <a:custGeom>
              <a:avLst/>
              <a:gdLst>
                <a:gd name="T0" fmla="*/ 160 w 160"/>
                <a:gd name="T1" fmla="*/ 1011 h 1091"/>
                <a:gd name="T2" fmla="*/ 157 w 160"/>
                <a:gd name="T3" fmla="*/ 1032 h 1091"/>
                <a:gd name="T4" fmla="*/ 150 w 160"/>
                <a:gd name="T5" fmla="*/ 1052 h 1091"/>
                <a:gd name="T6" fmla="*/ 136 w 160"/>
                <a:gd name="T7" fmla="*/ 1069 h 1091"/>
                <a:gd name="T8" fmla="*/ 119 w 160"/>
                <a:gd name="T9" fmla="*/ 1081 h 1091"/>
                <a:gd name="T10" fmla="*/ 100 w 160"/>
                <a:gd name="T11" fmla="*/ 1090 h 1091"/>
                <a:gd name="T12" fmla="*/ 80 w 160"/>
                <a:gd name="T13" fmla="*/ 1091 h 1091"/>
                <a:gd name="T14" fmla="*/ 59 w 160"/>
                <a:gd name="T15" fmla="*/ 1090 h 1091"/>
                <a:gd name="T16" fmla="*/ 40 w 160"/>
                <a:gd name="T17" fmla="*/ 1081 h 1091"/>
                <a:gd name="T18" fmla="*/ 22 w 160"/>
                <a:gd name="T19" fmla="*/ 1069 h 1091"/>
                <a:gd name="T20" fmla="*/ 10 w 160"/>
                <a:gd name="T21" fmla="*/ 1052 h 1091"/>
                <a:gd name="T22" fmla="*/ 3 w 160"/>
                <a:gd name="T23" fmla="*/ 1032 h 1091"/>
                <a:gd name="T24" fmla="*/ 0 w 160"/>
                <a:gd name="T25" fmla="*/ 1011 h 1091"/>
                <a:gd name="T26" fmla="*/ 0 w 160"/>
                <a:gd name="T27" fmla="*/ 80 h 1091"/>
                <a:gd name="T28" fmla="*/ 3 w 160"/>
                <a:gd name="T29" fmla="*/ 60 h 1091"/>
                <a:gd name="T30" fmla="*/ 10 w 160"/>
                <a:gd name="T31" fmla="*/ 41 h 1091"/>
                <a:gd name="T32" fmla="*/ 22 w 160"/>
                <a:gd name="T33" fmla="*/ 24 h 1091"/>
                <a:gd name="T34" fmla="*/ 40 w 160"/>
                <a:gd name="T35" fmla="*/ 10 h 1091"/>
                <a:gd name="T36" fmla="*/ 59 w 160"/>
                <a:gd name="T37" fmla="*/ 3 h 1091"/>
                <a:gd name="T38" fmla="*/ 80 w 160"/>
                <a:gd name="T39" fmla="*/ 0 h 1091"/>
                <a:gd name="T40" fmla="*/ 100 w 160"/>
                <a:gd name="T41" fmla="*/ 3 h 1091"/>
                <a:gd name="T42" fmla="*/ 119 w 160"/>
                <a:gd name="T43" fmla="*/ 10 h 1091"/>
                <a:gd name="T44" fmla="*/ 136 w 160"/>
                <a:gd name="T45" fmla="*/ 24 h 1091"/>
                <a:gd name="T46" fmla="*/ 150 w 160"/>
                <a:gd name="T47" fmla="*/ 41 h 1091"/>
                <a:gd name="T48" fmla="*/ 157 w 160"/>
                <a:gd name="T49" fmla="*/ 60 h 1091"/>
                <a:gd name="T50" fmla="*/ 160 w 160"/>
                <a:gd name="T51" fmla="*/ 80 h 1091"/>
                <a:gd name="T52" fmla="*/ 160 w 160"/>
                <a:gd name="T53" fmla="*/ 1011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1091">
                  <a:moveTo>
                    <a:pt x="160" y="1011"/>
                  </a:moveTo>
                  <a:lnTo>
                    <a:pt x="157" y="1032"/>
                  </a:lnTo>
                  <a:lnTo>
                    <a:pt x="150" y="1052"/>
                  </a:lnTo>
                  <a:lnTo>
                    <a:pt x="136" y="1069"/>
                  </a:lnTo>
                  <a:lnTo>
                    <a:pt x="119" y="1081"/>
                  </a:lnTo>
                  <a:lnTo>
                    <a:pt x="100" y="1090"/>
                  </a:lnTo>
                  <a:lnTo>
                    <a:pt x="80" y="1091"/>
                  </a:lnTo>
                  <a:lnTo>
                    <a:pt x="59" y="1090"/>
                  </a:lnTo>
                  <a:lnTo>
                    <a:pt x="40" y="1081"/>
                  </a:lnTo>
                  <a:lnTo>
                    <a:pt x="22" y="1069"/>
                  </a:lnTo>
                  <a:lnTo>
                    <a:pt x="10" y="1052"/>
                  </a:lnTo>
                  <a:lnTo>
                    <a:pt x="3" y="1032"/>
                  </a:lnTo>
                  <a:lnTo>
                    <a:pt x="0" y="10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0" y="41"/>
                  </a:lnTo>
                  <a:lnTo>
                    <a:pt x="22" y="24"/>
                  </a:lnTo>
                  <a:lnTo>
                    <a:pt x="40" y="10"/>
                  </a:lnTo>
                  <a:lnTo>
                    <a:pt x="59" y="3"/>
                  </a:lnTo>
                  <a:lnTo>
                    <a:pt x="80" y="0"/>
                  </a:lnTo>
                  <a:lnTo>
                    <a:pt x="100" y="3"/>
                  </a:lnTo>
                  <a:lnTo>
                    <a:pt x="119" y="10"/>
                  </a:lnTo>
                  <a:lnTo>
                    <a:pt x="136" y="24"/>
                  </a:lnTo>
                  <a:lnTo>
                    <a:pt x="150" y="41"/>
                  </a:lnTo>
                  <a:lnTo>
                    <a:pt x="157" y="60"/>
                  </a:lnTo>
                  <a:lnTo>
                    <a:pt x="160" y="80"/>
                  </a:lnTo>
                  <a:lnTo>
                    <a:pt x="160" y="10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 noEditPoints="1"/>
            </p:cNvSpPr>
            <p:nvPr/>
          </p:nvSpPr>
          <p:spPr bwMode="auto">
            <a:xfrm>
              <a:off x="3285" y="1962"/>
              <a:ext cx="358" cy="360"/>
            </a:xfrm>
            <a:custGeom>
              <a:avLst/>
              <a:gdLst>
                <a:gd name="T0" fmla="*/ 712 w 715"/>
                <a:gd name="T1" fmla="*/ 649 h 719"/>
                <a:gd name="T2" fmla="*/ 693 w 715"/>
                <a:gd name="T3" fmla="*/ 686 h 719"/>
                <a:gd name="T4" fmla="*/ 656 w 715"/>
                <a:gd name="T5" fmla="*/ 707 h 719"/>
                <a:gd name="T6" fmla="*/ 555 w 715"/>
                <a:gd name="T7" fmla="*/ 708 h 719"/>
                <a:gd name="T8" fmla="*/ 506 w 715"/>
                <a:gd name="T9" fmla="*/ 677 h 719"/>
                <a:gd name="T10" fmla="*/ 405 w 715"/>
                <a:gd name="T11" fmla="*/ 715 h 719"/>
                <a:gd name="T12" fmla="*/ 303 w 715"/>
                <a:gd name="T13" fmla="*/ 715 h 719"/>
                <a:gd name="T14" fmla="*/ 212 w 715"/>
                <a:gd name="T15" fmla="*/ 689 h 719"/>
                <a:gd name="T16" fmla="*/ 129 w 715"/>
                <a:gd name="T17" fmla="*/ 636 h 719"/>
                <a:gd name="T18" fmla="*/ 62 w 715"/>
                <a:gd name="T19" fmla="*/ 563 h 719"/>
                <a:gd name="T20" fmla="*/ 16 w 715"/>
                <a:gd name="T21" fmla="*/ 467 h 719"/>
                <a:gd name="T22" fmla="*/ 0 w 715"/>
                <a:gd name="T23" fmla="*/ 360 h 719"/>
                <a:gd name="T24" fmla="*/ 13 w 715"/>
                <a:gd name="T25" fmla="*/ 260 h 719"/>
                <a:gd name="T26" fmla="*/ 57 w 715"/>
                <a:gd name="T27" fmla="*/ 166 h 719"/>
                <a:gd name="T28" fmla="*/ 121 w 715"/>
                <a:gd name="T29" fmla="*/ 91 h 719"/>
                <a:gd name="T30" fmla="*/ 203 w 715"/>
                <a:gd name="T31" fmla="*/ 36 h 719"/>
                <a:gd name="T32" fmla="*/ 306 w 715"/>
                <a:gd name="T33" fmla="*/ 4 h 719"/>
                <a:gd name="T34" fmla="*/ 409 w 715"/>
                <a:gd name="T35" fmla="*/ 3 h 719"/>
                <a:gd name="T36" fmla="*/ 499 w 715"/>
                <a:gd name="T37" fmla="*/ 27 h 719"/>
                <a:gd name="T38" fmla="*/ 582 w 715"/>
                <a:gd name="T39" fmla="*/ 76 h 719"/>
                <a:gd name="T40" fmla="*/ 652 w 715"/>
                <a:gd name="T41" fmla="*/ 149 h 719"/>
                <a:gd name="T42" fmla="*/ 696 w 715"/>
                <a:gd name="T43" fmla="*/ 237 h 719"/>
                <a:gd name="T44" fmla="*/ 711 w 715"/>
                <a:gd name="T45" fmla="*/ 313 h 719"/>
                <a:gd name="T46" fmla="*/ 715 w 715"/>
                <a:gd name="T47" fmla="*/ 382 h 719"/>
                <a:gd name="T48" fmla="*/ 715 w 715"/>
                <a:gd name="T49" fmla="*/ 628 h 719"/>
                <a:gd name="T50" fmla="*/ 321 w 715"/>
                <a:gd name="T51" fmla="*/ 161 h 719"/>
                <a:gd name="T52" fmla="*/ 247 w 715"/>
                <a:gd name="T53" fmla="*/ 193 h 719"/>
                <a:gd name="T54" fmla="*/ 191 w 715"/>
                <a:gd name="T55" fmla="*/ 251 h 719"/>
                <a:gd name="T56" fmla="*/ 164 w 715"/>
                <a:gd name="T57" fmla="*/ 321 h 719"/>
                <a:gd name="T58" fmla="*/ 164 w 715"/>
                <a:gd name="T59" fmla="*/ 403 h 719"/>
                <a:gd name="T60" fmla="*/ 195 w 715"/>
                <a:gd name="T61" fmla="*/ 477 h 719"/>
                <a:gd name="T62" fmla="*/ 254 w 715"/>
                <a:gd name="T63" fmla="*/ 532 h 719"/>
                <a:gd name="T64" fmla="*/ 323 w 715"/>
                <a:gd name="T65" fmla="*/ 558 h 719"/>
                <a:gd name="T66" fmla="*/ 405 w 715"/>
                <a:gd name="T67" fmla="*/ 556 h 719"/>
                <a:gd name="T68" fmla="*/ 480 w 715"/>
                <a:gd name="T69" fmla="*/ 524 h 719"/>
                <a:gd name="T70" fmla="*/ 533 w 715"/>
                <a:gd name="T71" fmla="*/ 467 h 719"/>
                <a:gd name="T72" fmla="*/ 558 w 715"/>
                <a:gd name="T73" fmla="*/ 401 h 719"/>
                <a:gd name="T74" fmla="*/ 558 w 715"/>
                <a:gd name="T75" fmla="*/ 327 h 719"/>
                <a:gd name="T76" fmla="*/ 535 w 715"/>
                <a:gd name="T77" fmla="*/ 260 h 719"/>
                <a:gd name="T78" fmla="*/ 491 w 715"/>
                <a:gd name="T79" fmla="*/ 205 h 719"/>
                <a:gd name="T80" fmla="*/ 433 w 715"/>
                <a:gd name="T81" fmla="*/ 170 h 719"/>
                <a:gd name="T82" fmla="*/ 364 w 715"/>
                <a:gd name="T83" fmla="*/ 15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5" h="719">
                  <a:moveTo>
                    <a:pt x="715" y="628"/>
                  </a:moveTo>
                  <a:lnTo>
                    <a:pt x="712" y="649"/>
                  </a:lnTo>
                  <a:lnTo>
                    <a:pt x="705" y="669"/>
                  </a:lnTo>
                  <a:lnTo>
                    <a:pt x="693" y="686"/>
                  </a:lnTo>
                  <a:lnTo>
                    <a:pt x="675" y="698"/>
                  </a:lnTo>
                  <a:lnTo>
                    <a:pt x="656" y="707"/>
                  </a:lnTo>
                  <a:lnTo>
                    <a:pt x="635" y="708"/>
                  </a:lnTo>
                  <a:lnTo>
                    <a:pt x="555" y="708"/>
                  </a:lnTo>
                  <a:lnTo>
                    <a:pt x="555" y="645"/>
                  </a:lnTo>
                  <a:lnTo>
                    <a:pt x="506" y="677"/>
                  </a:lnTo>
                  <a:lnTo>
                    <a:pt x="456" y="701"/>
                  </a:lnTo>
                  <a:lnTo>
                    <a:pt x="405" y="715"/>
                  </a:lnTo>
                  <a:lnTo>
                    <a:pt x="352" y="719"/>
                  </a:lnTo>
                  <a:lnTo>
                    <a:pt x="303" y="715"/>
                  </a:lnTo>
                  <a:lnTo>
                    <a:pt x="256" y="705"/>
                  </a:lnTo>
                  <a:lnTo>
                    <a:pt x="212" y="689"/>
                  </a:lnTo>
                  <a:lnTo>
                    <a:pt x="170" y="666"/>
                  </a:lnTo>
                  <a:lnTo>
                    <a:pt x="129" y="636"/>
                  </a:lnTo>
                  <a:lnTo>
                    <a:pt x="92" y="602"/>
                  </a:lnTo>
                  <a:lnTo>
                    <a:pt x="62" y="563"/>
                  </a:lnTo>
                  <a:lnTo>
                    <a:pt x="36" y="518"/>
                  </a:lnTo>
                  <a:lnTo>
                    <a:pt x="16" y="467"/>
                  </a:lnTo>
                  <a:lnTo>
                    <a:pt x="3" y="413"/>
                  </a:lnTo>
                  <a:lnTo>
                    <a:pt x="0" y="360"/>
                  </a:lnTo>
                  <a:lnTo>
                    <a:pt x="3" y="309"/>
                  </a:lnTo>
                  <a:lnTo>
                    <a:pt x="13" y="260"/>
                  </a:lnTo>
                  <a:lnTo>
                    <a:pt x="32" y="211"/>
                  </a:lnTo>
                  <a:lnTo>
                    <a:pt x="57" y="166"/>
                  </a:lnTo>
                  <a:lnTo>
                    <a:pt x="88" y="126"/>
                  </a:lnTo>
                  <a:lnTo>
                    <a:pt x="121" y="91"/>
                  </a:lnTo>
                  <a:lnTo>
                    <a:pt x="160" y="62"/>
                  </a:lnTo>
                  <a:lnTo>
                    <a:pt x="203" y="36"/>
                  </a:lnTo>
                  <a:lnTo>
                    <a:pt x="254" y="17"/>
                  </a:lnTo>
                  <a:lnTo>
                    <a:pt x="306" y="4"/>
                  </a:lnTo>
                  <a:lnTo>
                    <a:pt x="361" y="0"/>
                  </a:lnTo>
                  <a:lnTo>
                    <a:pt x="409" y="3"/>
                  </a:lnTo>
                  <a:lnTo>
                    <a:pt x="455" y="12"/>
                  </a:lnTo>
                  <a:lnTo>
                    <a:pt x="499" y="27"/>
                  </a:lnTo>
                  <a:lnTo>
                    <a:pt x="541" y="49"/>
                  </a:lnTo>
                  <a:lnTo>
                    <a:pt x="582" y="76"/>
                  </a:lnTo>
                  <a:lnTo>
                    <a:pt x="620" y="111"/>
                  </a:lnTo>
                  <a:lnTo>
                    <a:pt x="652" y="149"/>
                  </a:lnTo>
                  <a:lnTo>
                    <a:pt x="678" y="191"/>
                  </a:lnTo>
                  <a:lnTo>
                    <a:pt x="696" y="237"/>
                  </a:lnTo>
                  <a:lnTo>
                    <a:pt x="708" y="289"/>
                  </a:lnTo>
                  <a:lnTo>
                    <a:pt x="711" y="313"/>
                  </a:lnTo>
                  <a:lnTo>
                    <a:pt x="714" y="344"/>
                  </a:lnTo>
                  <a:lnTo>
                    <a:pt x="715" y="382"/>
                  </a:lnTo>
                  <a:lnTo>
                    <a:pt x="715" y="426"/>
                  </a:lnTo>
                  <a:lnTo>
                    <a:pt x="715" y="628"/>
                  </a:lnTo>
                  <a:close/>
                  <a:moveTo>
                    <a:pt x="364" y="158"/>
                  </a:moveTo>
                  <a:lnTo>
                    <a:pt x="321" y="161"/>
                  </a:lnTo>
                  <a:lnTo>
                    <a:pt x="282" y="173"/>
                  </a:lnTo>
                  <a:lnTo>
                    <a:pt x="247" y="193"/>
                  </a:lnTo>
                  <a:lnTo>
                    <a:pt x="215" y="220"/>
                  </a:lnTo>
                  <a:lnTo>
                    <a:pt x="191" y="251"/>
                  </a:lnTo>
                  <a:lnTo>
                    <a:pt x="173" y="284"/>
                  </a:lnTo>
                  <a:lnTo>
                    <a:pt x="164" y="321"/>
                  </a:lnTo>
                  <a:lnTo>
                    <a:pt x="159" y="360"/>
                  </a:lnTo>
                  <a:lnTo>
                    <a:pt x="164" y="403"/>
                  </a:lnTo>
                  <a:lnTo>
                    <a:pt x="176" y="442"/>
                  </a:lnTo>
                  <a:lnTo>
                    <a:pt x="195" y="477"/>
                  </a:lnTo>
                  <a:lnTo>
                    <a:pt x="224" y="509"/>
                  </a:lnTo>
                  <a:lnTo>
                    <a:pt x="254" y="532"/>
                  </a:lnTo>
                  <a:lnTo>
                    <a:pt x="286" y="547"/>
                  </a:lnTo>
                  <a:lnTo>
                    <a:pt x="323" y="558"/>
                  </a:lnTo>
                  <a:lnTo>
                    <a:pt x="361" y="561"/>
                  </a:lnTo>
                  <a:lnTo>
                    <a:pt x="405" y="556"/>
                  </a:lnTo>
                  <a:lnTo>
                    <a:pt x="444" y="544"/>
                  </a:lnTo>
                  <a:lnTo>
                    <a:pt x="480" y="524"/>
                  </a:lnTo>
                  <a:lnTo>
                    <a:pt x="511" y="496"/>
                  </a:lnTo>
                  <a:lnTo>
                    <a:pt x="533" y="467"/>
                  </a:lnTo>
                  <a:lnTo>
                    <a:pt x="549" y="436"/>
                  </a:lnTo>
                  <a:lnTo>
                    <a:pt x="558" y="401"/>
                  </a:lnTo>
                  <a:lnTo>
                    <a:pt x="561" y="365"/>
                  </a:lnTo>
                  <a:lnTo>
                    <a:pt x="558" y="327"/>
                  </a:lnTo>
                  <a:lnTo>
                    <a:pt x="550" y="292"/>
                  </a:lnTo>
                  <a:lnTo>
                    <a:pt x="535" y="260"/>
                  </a:lnTo>
                  <a:lnTo>
                    <a:pt x="517" y="231"/>
                  </a:lnTo>
                  <a:lnTo>
                    <a:pt x="491" y="205"/>
                  </a:lnTo>
                  <a:lnTo>
                    <a:pt x="464" y="185"/>
                  </a:lnTo>
                  <a:lnTo>
                    <a:pt x="433" y="170"/>
                  </a:lnTo>
                  <a:lnTo>
                    <a:pt x="400" y="161"/>
                  </a:lnTo>
                  <a:lnTo>
                    <a:pt x="364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3720" y="1962"/>
              <a:ext cx="294" cy="354"/>
            </a:xfrm>
            <a:custGeom>
              <a:avLst/>
              <a:gdLst>
                <a:gd name="T0" fmla="*/ 587 w 588"/>
                <a:gd name="T1" fmla="*/ 649 h 708"/>
                <a:gd name="T2" fmla="*/ 566 w 588"/>
                <a:gd name="T3" fmla="*/ 686 h 708"/>
                <a:gd name="T4" fmla="*/ 529 w 588"/>
                <a:gd name="T5" fmla="*/ 707 h 708"/>
                <a:gd name="T6" fmla="*/ 488 w 588"/>
                <a:gd name="T7" fmla="*/ 707 h 708"/>
                <a:gd name="T8" fmla="*/ 452 w 588"/>
                <a:gd name="T9" fmla="*/ 686 h 708"/>
                <a:gd name="T10" fmla="*/ 431 w 588"/>
                <a:gd name="T11" fmla="*/ 649 h 708"/>
                <a:gd name="T12" fmla="*/ 429 w 588"/>
                <a:gd name="T13" fmla="*/ 371 h 708"/>
                <a:gd name="T14" fmla="*/ 422 w 588"/>
                <a:gd name="T15" fmla="*/ 278 h 708"/>
                <a:gd name="T16" fmla="*/ 403 w 588"/>
                <a:gd name="T17" fmla="*/ 216 h 708"/>
                <a:gd name="T18" fmla="*/ 358 w 588"/>
                <a:gd name="T19" fmla="*/ 175 h 708"/>
                <a:gd name="T20" fmla="*/ 296 w 588"/>
                <a:gd name="T21" fmla="*/ 158 h 708"/>
                <a:gd name="T22" fmla="*/ 232 w 588"/>
                <a:gd name="T23" fmla="*/ 173 h 708"/>
                <a:gd name="T24" fmla="*/ 187 w 588"/>
                <a:gd name="T25" fmla="*/ 216 h 708"/>
                <a:gd name="T26" fmla="*/ 167 w 588"/>
                <a:gd name="T27" fmla="*/ 272 h 708"/>
                <a:gd name="T28" fmla="*/ 161 w 588"/>
                <a:gd name="T29" fmla="*/ 359 h 708"/>
                <a:gd name="T30" fmla="*/ 158 w 588"/>
                <a:gd name="T31" fmla="*/ 649 h 708"/>
                <a:gd name="T32" fmla="*/ 137 w 588"/>
                <a:gd name="T33" fmla="*/ 686 h 708"/>
                <a:gd name="T34" fmla="*/ 100 w 588"/>
                <a:gd name="T35" fmla="*/ 707 h 708"/>
                <a:gd name="T36" fmla="*/ 61 w 588"/>
                <a:gd name="T37" fmla="*/ 707 h 708"/>
                <a:gd name="T38" fmla="*/ 24 w 588"/>
                <a:gd name="T39" fmla="*/ 686 h 708"/>
                <a:gd name="T40" fmla="*/ 3 w 588"/>
                <a:gd name="T41" fmla="*/ 649 h 708"/>
                <a:gd name="T42" fmla="*/ 0 w 588"/>
                <a:gd name="T43" fmla="*/ 313 h 708"/>
                <a:gd name="T44" fmla="*/ 11 w 588"/>
                <a:gd name="T45" fmla="*/ 220 h 708"/>
                <a:gd name="T46" fmla="*/ 41 w 588"/>
                <a:gd name="T47" fmla="*/ 141 h 708"/>
                <a:gd name="T48" fmla="*/ 94 w 588"/>
                <a:gd name="T49" fmla="*/ 76 h 708"/>
                <a:gd name="T50" fmla="*/ 167 w 588"/>
                <a:gd name="T51" fmla="*/ 29 h 708"/>
                <a:gd name="T52" fmla="*/ 252 w 588"/>
                <a:gd name="T53" fmla="*/ 3 h 708"/>
                <a:gd name="T54" fmla="*/ 340 w 588"/>
                <a:gd name="T55" fmla="*/ 3 h 708"/>
                <a:gd name="T56" fmla="*/ 422 w 588"/>
                <a:gd name="T57" fmla="*/ 26 h 708"/>
                <a:gd name="T58" fmla="*/ 491 w 588"/>
                <a:gd name="T59" fmla="*/ 73 h 708"/>
                <a:gd name="T60" fmla="*/ 545 w 588"/>
                <a:gd name="T61" fmla="*/ 135 h 708"/>
                <a:gd name="T62" fmla="*/ 575 w 588"/>
                <a:gd name="T63" fmla="*/ 198 h 708"/>
                <a:gd name="T64" fmla="*/ 587 w 588"/>
                <a:gd name="T65" fmla="*/ 275 h 708"/>
                <a:gd name="T66" fmla="*/ 588 w 588"/>
                <a:gd name="T67" fmla="*/ 6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8" h="708">
                  <a:moveTo>
                    <a:pt x="588" y="628"/>
                  </a:moveTo>
                  <a:lnTo>
                    <a:pt x="587" y="649"/>
                  </a:lnTo>
                  <a:lnTo>
                    <a:pt x="578" y="669"/>
                  </a:lnTo>
                  <a:lnTo>
                    <a:pt x="566" y="686"/>
                  </a:lnTo>
                  <a:lnTo>
                    <a:pt x="549" y="698"/>
                  </a:lnTo>
                  <a:lnTo>
                    <a:pt x="529" y="707"/>
                  </a:lnTo>
                  <a:lnTo>
                    <a:pt x="508" y="708"/>
                  </a:lnTo>
                  <a:lnTo>
                    <a:pt x="488" y="707"/>
                  </a:lnTo>
                  <a:lnTo>
                    <a:pt x="469" y="698"/>
                  </a:lnTo>
                  <a:lnTo>
                    <a:pt x="452" y="686"/>
                  </a:lnTo>
                  <a:lnTo>
                    <a:pt x="438" y="669"/>
                  </a:lnTo>
                  <a:lnTo>
                    <a:pt x="431" y="649"/>
                  </a:lnTo>
                  <a:lnTo>
                    <a:pt x="429" y="628"/>
                  </a:lnTo>
                  <a:lnTo>
                    <a:pt x="429" y="371"/>
                  </a:lnTo>
                  <a:lnTo>
                    <a:pt x="428" y="321"/>
                  </a:lnTo>
                  <a:lnTo>
                    <a:pt x="422" y="278"/>
                  </a:lnTo>
                  <a:lnTo>
                    <a:pt x="414" y="243"/>
                  </a:lnTo>
                  <a:lnTo>
                    <a:pt x="403" y="216"/>
                  </a:lnTo>
                  <a:lnTo>
                    <a:pt x="384" y="193"/>
                  </a:lnTo>
                  <a:lnTo>
                    <a:pt x="358" y="175"/>
                  </a:lnTo>
                  <a:lnTo>
                    <a:pt x="328" y="163"/>
                  </a:lnTo>
                  <a:lnTo>
                    <a:pt x="296" y="158"/>
                  </a:lnTo>
                  <a:lnTo>
                    <a:pt x="264" y="161"/>
                  </a:lnTo>
                  <a:lnTo>
                    <a:pt x="232" y="173"/>
                  </a:lnTo>
                  <a:lnTo>
                    <a:pt x="206" y="191"/>
                  </a:lnTo>
                  <a:lnTo>
                    <a:pt x="187" y="216"/>
                  </a:lnTo>
                  <a:lnTo>
                    <a:pt x="176" y="240"/>
                  </a:lnTo>
                  <a:lnTo>
                    <a:pt x="167" y="272"/>
                  </a:lnTo>
                  <a:lnTo>
                    <a:pt x="162" y="312"/>
                  </a:lnTo>
                  <a:lnTo>
                    <a:pt x="161" y="359"/>
                  </a:lnTo>
                  <a:lnTo>
                    <a:pt x="161" y="628"/>
                  </a:lnTo>
                  <a:lnTo>
                    <a:pt x="158" y="649"/>
                  </a:lnTo>
                  <a:lnTo>
                    <a:pt x="150" y="669"/>
                  </a:lnTo>
                  <a:lnTo>
                    <a:pt x="137" y="686"/>
                  </a:lnTo>
                  <a:lnTo>
                    <a:pt x="120" y="698"/>
                  </a:lnTo>
                  <a:lnTo>
                    <a:pt x="100" y="707"/>
                  </a:lnTo>
                  <a:lnTo>
                    <a:pt x="80" y="708"/>
                  </a:lnTo>
                  <a:lnTo>
                    <a:pt x="61" y="707"/>
                  </a:lnTo>
                  <a:lnTo>
                    <a:pt x="41" y="698"/>
                  </a:lnTo>
                  <a:lnTo>
                    <a:pt x="24" y="686"/>
                  </a:lnTo>
                  <a:lnTo>
                    <a:pt x="11" y="669"/>
                  </a:lnTo>
                  <a:lnTo>
                    <a:pt x="3" y="649"/>
                  </a:lnTo>
                  <a:lnTo>
                    <a:pt x="0" y="628"/>
                  </a:lnTo>
                  <a:lnTo>
                    <a:pt x="0" y="313"/>
                  </a:lnTo>
                  <a:lnTo>
                    <a:pt x="3" y="264"/>
                  </a:lnTo>
                  <a:lnTo>
                    <a:pt x="11" y="220"/>
                  </a:lnTo>
                  <a:lnTo>
                    <a:pt x="23" y="179"/>
                  </a:lnTo>
                  <a:lnTo>
                    <a:pt x="41" y="141"/>
                  </a:lnTo>
                  <a:lnTo>
                    <a:pt x="65" y="108"/>
                  </a:lnTo>
                  <a:lnTo>
                    <a:pt x="94" y="76"/>
                  </a:lnTo>
                  <a:lnTo>
                    <a:pt x="129" y="50"/>
                  </a:lnTo>
                  <a:lnTo>
                    <a:pt x="167" y="29"/>
                  </a:lnTo>
                  <a:lnTo>
                    <a:pt x="209" y="14"/>
                  </a:lnTo>
                  <a:lnTo>
                    <a:pt x="252" y="3"/>
                  </a:lnTo>
                  <a:lnTo>
                    <a:pt x="296" y="0"/>
                  </a:lnTo>
                  <a:lnTo>
                    <a:pt x="340" y="3"/>
                  </a:lnTo>
                  <a:lnTo>
                    <a:pt x="382" y="12"/>
                  </a:lnTo>
                  <a:lnTo>
                    <a:pt x="422" y="26"/>
                  </a:lnTo>
                  <a:lnTo>
                    <a:pt x="458" y="47"/>
                  </a:lnTo>
                  <a:lnTo>
                    <a:pt x="491" y="73"/>
                  </a:lnTo>
                  <a:lnTo>
                    <a:pt x="523" y="105"/>
                  </a:lnTo>
                  <a:lnTo>
                    <a:pt x="545" y="135"/>
                  </a:lnTo>
                  <a:lnTo>
                    <a:pt x="563" y="166"/>
                  </a:lnTo>
                  <a:lnTo>
                    <a:pt x="575" y="198"/>
                  </a:lnTo>
                  <a:lnTo>
                    <a:pt x="582" y="233"/>
                  </a:lnTo>
                  <a:lnTo>
                    <a:pt x="587" y="275"/>
                  </a:lnTo>
                  <a:lnTo>
                    <a:pt x="588" y="324"/>
                  </a:lnTo>
                  <a:lnTo>
                    <a:pt x="588" y="6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2963" y="1967"/>
              <a:ext cx="80" cy="349"/>
            </a:xfrm>
            <a:custGeom>
              <a:avLst/>
              <a:gdLst>
                <a:gd name="T0" fmla="*/ 79 w 159"/>
                <a:gd name="T1" fmla="*/ 0 h 697"/>
                <a:gd name="T2" fmla="*/ 54 w 159"/>
                <a:gd name="T3" fmla="*/ 3 h 697"/>
                <a:gd name="T4" fmla="*/ 32 w 159"/>
                <a:gd name="T5" fmla="*/ 15 h 697"/>
                <a:gd name="T6" fmla="*/ 15 w 159"/>
                <a:gd name="T7" fmla="*/ 31 h 697"/>
                <a:gd name="T8" fmla="*/ 3 w 159"/>
                <a:gd name="T9" fmla="*/ 54 h 697"/>
                <a:gd name="T10" fmla="*/ 0 w 159"/>
                <a:gd name="T11" fmla="*/ 79 h 697"/>
                <a:gd name="T12" fmla="*/ 0 w 159"/>
                <a:gd name="T13" fmla="*/ 617 h 697"/>
                <a:gd name="T14" fmla="*/ 1 w 159"/>
                <a:gd name="T15" fmla="*/ 638 h 697"/>
                <a:gd name="T16" fmla="*/ 9 w 159"/>
                <a:gd name="T17" fmla="*/ 658 h 697"/>
                <a:gd name="T18" fmla="*/ 23 w 159"/>
                <a:gd name="T19" fmla="*/ 675 h 697"/>
                <a:gd name="T20" fmla="*/ 39 w 159"/>
                <a:gd name="T21" fmla="*/ 687 h 697"/>
                <a:gd name="T22" fmla="*/ 59 w 159"/>
                <a:gd name="T23" fmla="*/ 696 h 697"/>
                <a:gd name="T24" fmla="*/ 79 w 159"/>
                <a:gd name="T25" fmla="*/ 697 h 697"/>
                <a:gd name="T26" fmla="*/ 100 w 159"/>
                <a:gd name="T27" fmla="*/ 696 h 697"/>
                <a:gd name="T28" fmla="*/ 120 w 159"/>
                <a:gd name="T29" fmla="*/ 687 h 697"/>
                <a:gd name="T30" fmla="*/ 136 w 159"/>
                <a:gd name="T31" fmla="*/ 675 h 697"/>
                <a:gd name="T32" fmla="*/ 148 w 159"/>
                <a:gd name="T33" fmla="*/ 658 h 697"/>
                <a:gd name="T34" fmla="*/ 158 w 159"/>
                <a:gd name="T35" fmla="*/ 638 h 697"/>
                <a:gd name="T36" fmla="*/ 159 w 159"/>
                <a:gd name="T37" fmla="*/ 617 h 697"/>
                <a:gd name="T38" fmla="*/ 159 w 159"/>
                <a:gd name="T39" fmla="*/ 79 h 697"/>
                <a:gd name="T40" fmla="*/ 156 w 159"/>
                <a:gd name="T41" fmla="*/ 54 h 697"/>
                <a:gd name="T42" fmla="*/ 144 w 159"/>
                <a:gd name="T43" fmla="*/ 31 h 697"/>
                <a:gd name="T44" fmla="*/ 127 w 159"/>
                <a:gd name="T45" fmla="*/ 15 h 697"/>
                <a:gd name="T46" fmla="*/ 104 w 159"/>
                <a:gd name="T47" fmla="*/ 3 h 697"/>
                <a:gd name="T48" fmla="*/ 79 w 159"/>
                <a:gd name="T49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697">
                  <a:moveTo>
                    <a:pt x="79" y="0"/>
                  </a:moveTo>
                  <a:lnTo>
                    <a:pt x="54" y="3"/>
                  </a:lnTo>
                  <a:lnTo>
                    <a:pt x="32" y="15"/>
                  </a:lnTo>
                  <a:lnTo>
                    <a:pt x="15" y="31"/>
                  </a:lnTo>
                  <a:lnTo>
                    <a:pt x="3" y="54"/>
                  </a:lnTo>
                  <a:lnTo>
                    <a:pt x="0" y="79"/>
                  </a:lnTo>
                  <a:lnTo>
                    <a:pt x="0" y="617"/>
                  </a:lnTo>
                  <a:lnTo>
                    <a:pt x="1" y="638"/>
                  </a:lnTo>
                  <a:lnTo>
                    <a:pt x="9" y="658"/>
                  </a:lnTo>
                  <a:lnTo>
                    <a:pt x="23" y="675"/>
                  </a:lnTo>
                  <a:lnTo>
                    <a:pt x="39" y="687"/>
                  </a:lnTo>
                  <a:lnTo>
                    <a:pt x="59" y="696"/>
                  </a:lnTo>
                  <a:lnTo>
                    <a:pt x="79" y="697"/>
                  </a:lnTo>
                  <a:lnTo>
                    <a:pt x="100" y="696"/>
                  </a:lnTo>
                  <a:lnTo>
                    <a:pt x="120" y="687"/>
                  </a:lnTo>
                  <a:lnTo>
                    <a:pt x="136" y="675"/>
                  </a:lnTo>
                  <a:lnTo>
                    <a:pt x="148" y="658"/>
                  </a:lnTo>
                  <a:lnTo>
                    <a:pt x="158" y="638"/>
                  </a:lnTo>
                  <a:lnTo>
                    <a:pt x="159" y="617"/>
                  </a:lnTo>
                  <a:lnTo>
                    <a:pt x="159" y="79"/>
                  </a:lnTo>
                  <a:lnTo>
                    <a:pt x="156" y="54"/>
                  </a:lnTo>
                  <a:lnTo>
                    <a:pt x="144" y="31"/>
                  </a:lnTo>
                  <a:lnTo>
                    <a:pt x="127" y="15"/>
                  </a:lnTo>
                  <a:lnTo>
                    <a:pt x="104" y="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1749" y="2363"/>
              <a:ext cx="69" cy="148"/>
            </a:xfrm>
            <a:custGeom>
              <a:avLst/>
              <a:gdLst>
                <a:gd name="T0" fmla="*/ 13 w 138"/>
                <a:gd name="T1" fmla="*/ 0 h 295"/>
                <a:gd name="T2" fmla="*/ 13 w 138"/>
                <a:gd name="T3" fmla="*/ 131 h 295"/>
                <a:gd name="T4" fmla="*/ 30 w 138"/>
                <a:gd name="T5" fmla="*/ 115 h 295"/>
                <a:gd name="T6" fmla="*/ 48 w 138"/>
                <a:gd name="T7" fmla="*/ 105 h 295"/>
                <a:gd name="T8" fmla="*/ 69 w 138"/>
                <a:gd name="T9" fmla="*/ 102 h 295"/>
                <a:gd name="T10" fmla="*/ 92 w 138"/>
                <a:gd name="T11" fmla="*/ 106 h 295"/>
                <a:gd name="T12" fmla="*/ 113 w 138"/>
                <a:gd name="T13" fmla="*/ 118 h 295"/>
                <a:gd name="T14" fmla="*/ 125 w 138"/>
                <a:gd name="T15" fmla="*/ 131 h 295"/>
                <a:gd name="T16" fmla="*/ 133 w 138"/>
                <a:gd name="T17" fmla="*/ 144 h 295"/>
                <a:gd name="T18" fmla="*/ 138 w 138"/>
                <a:gd name="T19" fmla="*/ 162 h 295"/>
                <a:gd name="T20" fmla="*/ 138 w 138"/>
                <a:gd name="T21" fmla="*/ 185 h 295"/>
                <a:gd name="T22" fmla="*/ 138 w 138"/>
                <a:gd name="T23" fmla="*/ 295 h 295"/>
                <a:gd name="T24" fmla="*/ 125 w 138"/>
                <a:gd name="T25" fmla="*/ 295 h 295"/>
                <a:gd name="T26" fmla="*/ 125 w 138"/>
                <a:gd name="T27" fmla="*/ 185 h 295"/>
                <a:gd name="T28" fmla="*/ 122 w 138"/>
                <a:gd name="T29" fmla="*/ 164 h 295"/>
                <a:gd name="T30" fmla="*/ 118 w 138"/>
                <a:gd name="T31" fmla="*/ 147 h 295"/>
                <a:gd name="T32" fmla="*/ 115 w 138"/>
                <a:gd name="T33" fmla="*/ 140 h 295"/>
                <a:gd name="T34" fmla="*/ 110 w 138"/>
                <a:gd name="T35" fmla="*/ 134 h 295"/>
                <a:gd name="T36" fmla="*/ 104 w 138"/>
                <a:gd name="T37" fmla="*/ 128 h 295"/>
                <a:gd name="T38" fmla="*/ 98 w 138"/>
                <a:gd name="T39" fmla="*/ 123 h 295"/>
                <a:gd name="T40" fmla="*/ 85 w 138"/>
                <a:gd name="T41" fmla="*/ 117 h 295"/>
                <a:gd name="T42" fmla="*/ 69 w 138"/>
                <a:gd name="T43" fmla="*/ 115 h 295"/>
                <a:gd name="T44" fmla="*/ 53 w 138"/>
                <a:gd name="T45" fmla="*/ 117 h 295"/>
                <a:gd name="T46" fmla="*/ 39 w 138"/>
                <a:gd name="T47" fmla="*/ 123 h 295"/>
                <a:gd name="T48" fmla="*/ 28 w 138"/>
                <a:gd name="T49" fmla="*/ 134 h 295"/>
                <a:gd name="T50" fmla="*/ 19 w 138"/>
                <a:gd name="T51" fmla="*/ 147 h 295"/>
                <a:gd name="T52" fmla="*/ 15 w 138"/>
                <a:gd name="T53" fmla="*/ 164 h 295"/>
                <a:gd name="T54" fmla="*/ 13 w 138"/>
                <a:gd name="T55" fmla="*/ 184 h 295"/>
                <a:gd name="T56" fmla="*/ 13 w 138"/>
                <a:gd name="T57" fmla="*/ 295 h 295"/>
                <a:gd name="T58" fmla="*/ 0 w 138"/>
                <a:gd name="T59" fmla="*/ 295 h 295"/>
                <a:gd name="T60" fmla="*/ 0 w 138"/>
                <a:gd name="T61" fmla="*/ 0 h 295"/>
                <a:gd name="T62" fmla="*/ 13 w 138"/>
                <a:gd name="T6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295">
                  <a:moveTo>
                    <a:pt x="13" y="0"/>
                  </a:moveTo>
                  <a:lnTo>
                    <a:pt x="13" y="131"/>
                  </a:lnTo>
                  <a:lnTo>
                    <a:pt x="30" y="115"/>
                  </a:lnTo>
                  <a:lnTo>
                    <a:pt x="48" y="105"/>
                  </a:lnTo>
                  <a:lnTo>
                    <a:pt x="69" y="102"/>
                  </a:lnTo>
                  <a:lnTo>
                    <a:pt x="92" y="106"/>
                  </a:lnTo>
                  <a:lnTo>
                    <a:pt x="113" y="118"/>
                  </a:lnTo>
                  <a:lnTo>
                    <a:pt x="125" y="131"/>
                  </a:lnTo>
                  <a:lnTo>
                    <a:pt x="133" y="144"/>
                  </a:lnTo>
                  <a:lnTo>
                    <a:pt x="138" y="162"/>
                  </a:lnTo>
                  <a:lnTo>
                    <a:pt x="138" y="185"/>
                  </a:lnTo>
                  <a:lnTo>
                    <a:pt x="138" y="295"/>
                  </a:lnTo>
                  <a:lnTo>
                    <a:pt x="125" y="295"/>
                  </a:lnTo>
                  <a:lnTo>
                    <a:pt x="125" y="185"/>
                  </a:lnTo>
                  <a:lnTo>
                    <a:pt x="122" y="164"/>
                  </a:lnTo>
                  <a:lnTo>
                    <a:pt x="118" y="147"/>
                  </a:lnTo>
                  <a:lnTo>
                    <a:pt x="115" y="140"/>
                  </a:lnTo>
                  <a:lnTo>
                    <a:pt x="110" y="134"/>
                  </a:lnTo>
                  <a:lnTo>
                    <a:pt x="104" y="128"/>
                  </a:lnTo>
                  <a:lnTo>
                    <a:pt x="98" y="123"/>
                  </a:lnTo>
                  <a:lnTo>
                    <a:pt x="85" y="117"/>
                  </a:lnTo>
                  <a:lnTo>
                    <a:pt x="69" y="115"/>
                  </a:lnTo>
                  <a:lnTo>
                    <a:pt x="53" y="117"/>
                  </a:lnTo>
                  <a:lnTo>
                    <a:pt x="39" y="123"/>
                  </a:lnTo>
                  <a:lnTo>
                    <a:pt x="28" y="134"/>
                  </a:lnTo>
                  <a:lnTo>
                    <a:pt x="19" y="147"/>
                  </a:lnTo>
                  <a:lnTo>
                    <a:pt x="15" y="164"/>
                  </a:lnTo>
                  <a:lnTo>
                    <a:pt x="13" y="184"/>
                  </a:lnTo>
                  <a:lnTo>
                    <a:pt x="13" y="295"/>
                  </a:lnTo>
                  <a:lnTo>
                    <a:pt x="0" y="295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1840" y="2414"/>
              <a:ext cx="97" cy="99"/>
            </a:xfrm>
            <a:custGeom>
              <a:avLst/>
              <a:gdLst>
                <a:gd name="T0" fmla="*/ 182 w 194"/>
                <a:gd name="T1" fmla="*/ 149 h 197"/>
                <a:gd name="T2" fmla="*/ 165 w 194"/>
                <a:gd name="T3" fmla="*/ 170 h 197"/>
                <a:gd name="T4" fmla="*/ 145 w 194"/>
                <a:gd name="T5" fmla="*/ 185 h 197"/>
                <a:gd name="T6" fmla="*/ 122 w 194"/>
                <a:gd name="T7" fmla="*/ 194 h 197"/>
                <a:gd name="T8" fmla="*/ 97 w 194"/>
                <a:gd name="T9" fmla="*/ 197 h 197"/>
                <a:gd name="T10" fmla="*/ 69 w 194"/>
                <a:gd name="T11" fmla="*/ 193 h 197"/>
                <a:gd name="T12" fmla="*/ 45 w 194"/>
                <a:gd name="T13" fmla="*/ 182 h 197"/>
                <a:gd name="T14" fmla="*/ 24 w 194"/>
                <a:gd name="T15" fmla="*/ 164 h 197"/>
                <a:gd name="T16" fmla="*/ 10 w 194"/>
                <a:gd name="T17" fmla="*/ 144 h 197"/>
                <a:gd name="T18" fmla="*/ 3 w 194"/>
                <a:gd name="T19" fmla="*/ 123 h 197"/>
                <a:gd name="T20" fmla="*/ 0 w 194"/>
                <a:gd name="T21" fmla="*/ 98 h 197"/>
                <a:gd name="T22" fmla="*/ 3 w 194"/>
                <a:gd name="T23" fmla="*/ 70 h 197"/>
                <a:gd name="T24" fmla="*/ 15 w 194"/>
                <a:gd name="T25" fmla="*/ 45 h 197"/>
                <a:gd name="T26" fmla="*/ 33 w 194"/>
                <a:gd name="T27" fmla="*/ 24 h 197"/>
                <a:gd name="T28" fmla="*/ 51 w 194"/>
                <a:gd name="T29" fmla="*/ 10 h 197"/>
                <a:gd name="T30" fmla="*/ 74 w 194"/>
                <a:gd name="T31" fmla="*/ 3 h 197"/>
                <a:gd name="T32" fmla="*/ 97 w 194"/>
                <a:gd name="T33" fmla="*/ 0 h 197"/>
                <a:gd name="T34" fmla="*/ 119 w 194"/>
                <a:gd name="T35" fmla="*/ 3 h 197"/>
                <a:gd name="T36" fmla="*/ 141 w 194"/>
                <a:gd name="T37" fmla="*/ 10 h 197"/>
                <a:gd name="T38" fmla="*/ 160 w 194"/>
                <a:gd name="T39" fmla="*/ 24 h 197"/>
                <a:gd name="T40" fmla="*/ 175 w 194"/>
                <a:gd name="T41" fmla="*/ 39 h 197"/>
                <a:gd name="T42" fmla="*/ 186 w 194"/>
                <a:gd name="T43" fmla="*/ 57 h 197"/>
                <a:gd name="T44" fmla="*/ 192 w 194"/>
                <a:gd name="T45" fmla="*/ 77 h 197"/>
                <a:gd name="T46" fmla="*/ 194 w 194"/>
                <a:gd name="T47" fmla="*/ 94 h 197"/>
                <a:gd name="T48" fmla="*/ 194 w 194"/>
                <a:gd name="T49" fmla="*/ 115 h 197"/>
                <a:gd name="T50" fmla="*/ 194 w 194"/>
                <a:gd name="T51" fmla="*/ 193 h 197"/>
                <a:gd name="T52" fmla="*/ 182 w 194"/>
                <a:gd name="T53" fmla="*/ 193 h 197"/>
                <a:gd name="T54" fmla="*/ 182 w 194"/>
                <a:gd name="T55" fmla="*/ 149 h 197"/>
                <a:gd name="T56" fmla="*/ 98 w 194"/>
                <a:gd name="T57" fmla="*/ 13 h 197"/>
                <a:gd name="T58" fmla="*/ 74 w 194"/>
                <a:gd name="T59" fmla="*/ 16 h 197"/>
                <a:gd name="T60" fmla="*/ 54 w 194"/>
                <a:gd name="T61" fmla="*/ 26 h 197"/>
                <a:gd name="T62" fmla="*/ 36 w 194"/>
                <a:gd name="T63" fmla="*/ 41 h 197"/>
                <a:gd name="T64" fmla="*/ 22 w 194"/>
                <a:gd name="T65" fmla="*/ 57 h 197"/>
                <a:gd name="T66" fmla="*/ 15 w 194"/>
                <a:gd name="T67" fmla="*/ 77 h 197"/>
                <a:gd name="T68" fmla="*/ 13 w 194"/>
                <a:gd name="T69" fmla="*/ 98 h 197"/>
                <a:gd name="T70" fmla="*/ 16 w 194"/>
                <a:gd name="T71" fmla="*/ 123 h 197"/>
                <a:gd name="T72" fmla="*/ 25 w 194"/>
                <a:gd name="T73" fmla="*/ 144 h 197"/>
                <a:gd name="T74" fmla="*/ 42 w 194"/>
                <a:gd name="T75" fmla="*/ 162 h 197"/>
                <a:gd name="T76" fmla="*/ 59 w 194"/>
                <a:gd name="T77" fmla="*/ 175 h 197"/>
                <a:gd name="T78" fmla="*/ 77 w 194"/>
                <a:gd name="T79" fmla="*/ 181 h 197"/>
                <a:gd name="T80" fmla="*/ 97 w 194"/>
                <a:gd name="T81" fmla="*/ 184 h 197"/>
                <a:gd name="T82" fmla="*/ 119 w 194"/>
                <a:gd name="T83" fmla="*/ 181 h 197"/>
                <a:gd name="T84" fmla="*/ 141 w 194"/>
                <a:gd name="T85" fmla="*/ 171 h 197"/>
                <a:gd name="T86" fmla="*/ 159 w 194"/>
                <a:gd name="T87" fmla="*/ 156 h 197"/>
                <a:gd name="T88" fmla="*/ 171 w 194"/>
                <a:gd name="T89" fmla="*/ 140 h 197"/>
                <a:gd name="T90" fmla="*/ 178 w 194"/>
                <a:gd name="T91" fmla="*/ 121 h 197"/>
                <a:gd name="T92" fmla="*/ 180 w 194"/>
                <a:gd name="T93" fmla="*/ 100 h 197"/>
                <a:gd name="T94" fmla="*/ 177 w 194"/>
                <a:gd name="T95" fmla="*/ 76 h 197"/>
                <a:gd name="T96" fmla="*/ 169 w 194"/>
                <a:gd name="T97" fmla="*/ 54 h 197"/>
                <a:gd name="T98" fmla="*/ 154 w 194"/>
                <a:gd name="T99" fmla="*/ 36 h 197"/>
                <a:gd name="T100" fmla="*/ 138 w 194"/>
                <a:gd name="T101" fmla="*/ 24 h 197"/>
                <a:gd name="T102" fmla="*/ 118 w 194"/>
                <a:gd name="T103" fmla="*/ 16 h 197"/>
                <a:gd name="T104" fmla="*/ 98 w 194"/>
                <a:gd name="T105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197">
                  <a:moveTo>
                    <a:pt x="182" y="149"/>
                  </a:moveTo>
                  <a:lnTo>
                    <a:pt x="165" y="170"/>
                  </a:lnTo>
                  <a:lnTo>
                    <a:pt x="145" y="185"/>
                  </a:lnTo>
                  <a:lnTo>
                    <a:pt x="122" y="194"/>
                  </a:lnTo>
                  <a:lnTo>
                    <a:pt x="97" y="197"/>
                  </a:lnTo>
                  <a:lnTo>
                    <a:pt x="69" y="193"/>
                  </a:lnTo>
                  <a:lnTo>
                    <a:pt x="45" y="182"/>
                  </a:lnTo>
                  <a:lnTo>
                    <a:pt x="24" y="164"/>
                  </a:lnTo>
                  <a:lnTo>
                    <a:pt x="10" y="144"/>
                  </a:lnTo>
                  <a:lnTo>
                    <a:pt x="3" y="123"/>
                  </a:lnTo>
                  <a:lnTo>
                    <a:pt x="0" y="98"/>
                  </a:lnTo>
                  <a:lnTo>
                    <a:pt x="3" y="70"/>
                  </a:lnTo>
                  <a:lnTo>
                    <a:pt x="15" y="45"/>
                  </a:lnTo>
                  <a:lnTo>
                    <a:pt x="33" y="24"/>
                  </a:lnTo>
                  <a:lnTo>
                    <a:pt x="51" y="10"/>
                  </a:lnTo>
                  <a:lnTo>
                    <a:pt x="74" y="3"/>
                  </a:lnTo>
                  <a:lnTo>
                    <a:pt x="97" y="0"/>
                  </a:lnTo>
                  <a:lnTo>
                    <a:pt x="119" y="3"/>
                  </a:lnTo>
                  <a:lnTo>
                    <a:pt x="141" y="10"/>
                  </a:lnTo>
                  <a:lnTo>
                    <a:pt x="160" y="24"/>
                  </a:lnTo>
                  <a:lnTo>
                    <a:pt x="175" y="39"/>
                  </a:lnTo>
                  <a:lnTo>
                    <a:pt x="186" y="57"/>
                  </a:lnTo>
                  <a:lnTo>
                    <a:pt x="192" y="77"/>
                  </a:lnTo>
                  <a:lnTo>
                    <a:pt x="194" y="94"/>
                  </a:lnTo>
                  <a:lnTo>
                    <a:pt x="194" y="115"/>
                  </a:lnTo>
                  <a:lnTo>
                    <a:pt x="194" y="193"/>
                  </a:lnTo>
                  <a:lnTo>
                    <a:pt x="182" y="193"/>
                  </a:lnTo>
                  <a:lnTo>
                    <a:pt x="182" y="149"/>
                  </a:lnTo>
                  <a:close/>
                  <a:moveTo>
                    <a:pt x="98" y="13"/>
                  </a:moveTo>
                  <a:lnTo>
                    <a:pt x="74" y="16"/>
                  </a:lnTo>
                  <a:lnTo>
                    <a:pt x="54" y="26"/>
                  </a:lnTo>
                  <a:lnTo>
                    <a:pt x="36" y="41"/>
                  </a:lnTo>
                  <a:lnTo>
                    <a:pt x="22" y="57"/>
                  </a:lnTo>
                  <a:lnTo>
                    <a:pt x="15" y="77"/>
                  </a:lnTo>
                  <a:lnTo>
                    <a:pt x="13" y="98"/>
                  </a:lnTo>
                  <a:lnTo>
                    <a:pt x="16" y="123"/>
                  </a:lnTo>
                  <a:lnTo>
                    <a:pt x="25" y="144"/>
                  </a:lnTo>
                  <a:lnTo>
                    <a:pt x="42" y="162"/>
                  </a:lnTo>
                  <a:lnTo>
                    <a:pt x="59" y="175"/>
                  </a:lnTo>
                  <a:lnTo>
                    <a:pt x="77" y="181"/>
                  </a:lnTo>
                  <a:lnTo>
                    <a:pt x="97" y="184"/>
                  </a:lnTo>
                  <a:lnTo>
                    <a:pt x="119" y="181"/>
                  </a:lnTo>
                  <a:lnTo>
                    <a:pt x="141" y="171"/>
                  </a:lnTo>
                  <a:lnTo>
                    <a:pt x="159" y="156"/>
                  </a:lnTo>
                  <a:lnTo>
                    <a:pt x="171" y="140"/>
                  </a:lnTo>
                  <a:lnTo>
                    <a:pt x="178" y="121"/>
                  </a:lnTo>
                  <a:lnTo>
                    <a:pt x="180" y="100"/>
                  </a:lnTo>
                  <a:lnTo>
                    <a:pt x="177" y="76"/>
                  </a:lnTo>
                  <a:lnTo>
                    <a:pt x="169" y="54"/>
                  </a:lnTo>
                  <a:lnTo>
                    <a:pt x="154" y="36"/>
                  </a:lnTo>
                  <a:lnTo>
                    <a:pt x="138" y="24"/>
                  </a:lnTo>
                  <a:lnTo>
                    <a:pt x="118" y="16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 noEditPoints="1"/>
            </p:cNvSpPr>
            <p:nvPr/>
          </p:nvSpPr>
          <p:spPr bwMode="auto">
            <a:xfrm>
              <a:off x="1962" y="2414"/>
              <a:ext cx="98" cy="149"/>
            </a:xfrm>
            <a:custGeom>
              <a:avLst/>
              <a:gdLst>
                <a:gd name="T0" fmla="*/ 13 w 195"/>
                <a:gd name="T1" fmla="*/ 149 h 298"/>
                <a:gd name="T2" fmla="*/ 13 w 195"/>
                <a:gd name="T3" fmla="*/ 298 h 298"/>
                <a:gd name="T4" fmla="*/ 0 w 195"/>
                <a:gd name="T5" fmla="*/ 298 h 298"/>
                <a:gd name="T6" fmla="*/ 0 w 195"/>
                <a:gd name="T7" fmla="*/ 115 h 298"/>
                <a:gd name="T8" fmla="*/ 1 w 195"/>
                <a:gd name="T9" fmla="*/ 92 h 298"/>
                <a:gd name="T10" fmla="*/ 3 w 195"/>
                <a:gd name="T11" fmla="*/ 76 h 298"/>
                <a:gd name="T12" fmla="*/ 15 w 195"/>
                <a:gd name="T13" fmla="*/ 47 h 298"/>
                <a:gd name="T14" fmla="*/ 30 w 195"/>
                <a:gd name="T15" fmla="*/ 27 h 298"/>
                <a:gd name="T16" fmla="*/ 51 w 195"/>
                <a:gd name="T17" fmla="*/ 12 h 298"/>
                <a:gd name="T18" fmla="*/ 74 w 195"/>
                <a:gd name="T19" fmla="*/ 3 h 298"/>
                <a:gd name="T20" fmla="*/ 98 w 195"/>
                <a:gd name="T21" fmla="*/ 0 h 298"/>
                <a:gd name="T22" fmla="*/ 126 w 195"/>
                <a:gd name="T23" fmla="*/ 4 h 298"/>
                <a:gd name="T24" fmla="*/ 150 w 195"/>
                <a:gd name="T25" fmla="*/ 13 h 298"/>
                <a:gd name="T26" fmla="*/ 170 w 195"/>
                <a:gd name="T27" fmla="*/ 32 h 298"/>
                <a:gd name="T28" fmla="*/ 185 w 195"/>
                <a:gd name="T29" fmla="*/ 51 h 298"/>
                <a:gd name="T30" fmla="*/ 192 w 195"/>
                <a:gd name="T31" fmla="*/ 74 h 298"/>
                <a:gd name="T32" fmla="*/ 195 w 195"/>
                <a:gd name="T33" fmla="*/ 98 h 298"/>
                <a:gd name="T34" fmla="*/ 192 w 195"/>
                <a:gd name="T35" fmla="*/ 126 h 298"/>
                <a:gd name="T36" fmla="*/ 182 w 195"/>
                <a:gd name="T37" fmla="*/ 150 h 298"/>
                <a:gd name="T38" fmla="*/ 163 w 195"/>
                <a:gd name="T39" fmla="*/ 171 h 298"/>
                <a:gd name="T40" fmla="*/ 144 w 195"/>
                <a:gd name="T41" fmla="*/ 185 h 298"/>
                <a:gd name="T42" fmla="*/ 123 w 195"/>
                <a:gd name="T43" fmla="*/ 194 h 298"/>
                <a:gd name="T44" fmla="*/ 98 w 195"/>
                <a:gd name="T45" fmla="*/ 197 h 298"/>
                <a:gd name="T46" fmla="*/ 72 w 195"/>
                <a:gd name="T47" fmla="*/ 194 h 298"/>
                <a:gd name="T48" fmla="*/ 50 w 195"/>
                <a:gd name="T49" fmla="*/ 185 h 298"/>
                <a:gd name="T50" fmla="*/ 30 w 195"/>
                <a:gd name="T51" fmla="*/ 170 h 298"/>
                <a:gd name="T52" fmla="*/ 13 w 195"/>
                <a:gd name="T53" fmla="*/ 149 h 298"/>
                <a:gd name="T54" fmla="*/ 98 w 195"/>
                <a:gd name="T55" fmla="*/ 13 h 298"/>
                <a:gd name="T56" fmla="*/ 74 w 195"/>
                <a:gd name="T57" fmla="*/ 16 h 298"/>
                <a:gd name="T58" fmla="*/ 53 w 195"/>
                <a:gd name="T59" fmla="*/ 27 h 298"/>
                <a:gd name="T60" fmla="*/ 35 w 195"/>
                <a:gd name="T61" fmla="*/ 44 h 298"/>
                <a:gd name="T62" fmla="*/ 22 w 195"/>
                <a:gd name="T63" fmla="*/ 59 h 298"/>
                <a:gd name="T64" fmla="*/ 16 w 195"/>
                <a:gd name="T65" fmla="*/ 77 h 298"/>
                <a:gd name="T66" fmla="*/ 15 w 195"/>
                <a:gd name="T67" fmla="*/ 97 h 298"/>
                <a:gd name="T68" fmla="*/ 18 w 195"/>
                <a:gd name="T69" fmla="*/ 123 h 298"/>
                <a:gd name="T70" fmla="*/ 27 w 195"/>
                <a:gd name="T71" fmla="*/ 144 h 298"/>
                <a:gd name="T72" fmla="*/ 42 w 195"/>
                <a:gd name="T73" fmla="*/ 162 h 298"/>
                <a:gd name="T74" fmla="*/ 59 w 195"/>
                <a:gd name="T75" fmla="*/ 175 h 298"/>
                <a:gd name="T76" fmla="*/ 79 w 195"/>
                <a:gd name="T77" fmla="*/ 181 h 298"/>
                <a:gd name="T78" fmla="*/ 98 w 195"/>
                <a:gd name="T79" fmla="*/ 184 h 298"/>
                <a:gd name="T80" fmla="*/ 121 w 195"/>
                <a:gd name="T81" fmla="*/ 181 h 298"/>
                <a:gd name="T82" fmla="*/ 142 w 195"/>
                <a:gd name="T83" fmla="*/ 171 h 298"/>
                <a:gd name="T84" fmla="*/ 160 w 195"/>
                <a:gd name="T85" fmla="*/ 156 h 298"/>
                <a:gd name="T86" fmla="*/ 173 w 195"/>
                <a:gd name="T87" fmla="*/ 138 h 298"/>
                <a:gd name="T88" fmla="*/ 180 w 195"/>
                <a:gd name="T89" fmla="*/ 120 h 298"/>
                <a:gd name="T90" fmla="*/ 182 w 195"/>
                <a:gd name="T91" fmla="*/ 98 h 298"/>
                <a:gd name="T92" fmla="*/ 179 w 195"/>
                <a:gd name="T93" fmla="*/ 74 h 298"/>
                <a:gd name="T94" fmla="*/ 170 w 195"/>
                <a:gd name="T95" fmla="*/ 53 h 298"/>
                <a:gd name="T96" fmla="*/ 153 w 195"/>
                <a:gd name="T97" fmla="*/ 33 h 298"/>
                <a:gd name="T98" fmla="*/ 136 w 195"/>
                <a:gd name="T99" fmla="*/ 22 h 298"/>
                <a:gd name="T100" fmla="*/ 118 w 195"/>
                <a:gd name="T101" fmla="*/ 16 h 298"/>
                <a:gd name="T102" fmla="*/ 98 w 195"/>
                <a:gd name="T103" fmla="*/ 1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298">
                  <a:moveTo>
                    <a:pt x="13" y="149"/>
                  </a:moveTo>
                  <a:lnTo>
                    <a:pt x="13" y="298"/>
                  </a:lnTo>
                  <a:lnTo>
                    <a:pt x="0" y="298"/>
                  </a:lnTo>
                  <a:lnTo>
                    <a:pt x="0" y="115"/>
                  </a:lnTo>
                  <a:lnTo>
                    <a:pt x="1" y="92"/>
                  </a:lnTo>
                  <a:lnTo>
                    <a:pt x="3" y="76"/>
                  </a:lnTo>
                  <a:lnTo>
                    <a:pt x="15" y="47"/>
                  </a:lnTo>
                  <a:lnTo>
                    <a:pt x="30" y="27"/>
                  </a:lnTo>
                  <a:lnTo>
                    <a:pt x="51" y="12"/>
                  </a:lnTo>
                  <a:lnTo>
                    <a:pt x="74" y="3"/>
                  </a:lnTo>
                  <a:lnTo>
                    <a:pt x="98" y="0"/>
                  </a:lnTo>
                  <a:lnTo>
                    <a:pt x="126" y="4"/>
                  </a:lnTo>
                  <a:lnTo>
                    <a:pt x="150" y="13"/>
                  </a:lnTo>
                  <a:lnTo>
                    <a:pt x="170" y="32"/>
                  </a:lnTo>
                  <a:lnTo>
                    <a:pt x="185" y="51"/>
                  </a:lnTo>
                  <a:lnTo>
                    <a:pt x="192" y="74"/>
                  </a:lnTo>
                  <a:lnTo>
                    <a:pt x="195" y="98"/>
                  </a:lnTo>
                  <a:lnTo>
                    <a:pt x="192" y="126"/>
                  </a:lnTo>
                  <a:lnTo>
                    <a:pt x="182" y="150"/>
                  </a:lnTo>
                  <a:lnTo>
                    <a:pt x="163" y="171"/>
                  </a:lnTo>
                  <a:lnTo>
                    <a:pt x="144" y="185"/>
                  </a:lnTo>
                  <a:lnTo>
                    <a:pt x="123" y="194"/>
                  </a:lnTo>
                  <a:lnTo>
                    <a:pt x="98" y="197"/>
                  </a:lnTo>
                  <a:lnTo>
                    <a:pt x="72" y="194"/>
                  </a:lnTo>
                  <a:lnTo>
                    <a:pt x="50" y="185"/>
                  </a:lnTo>
                  <a:lnTo>
                    <a:pt x="30" y="170"/>
                  </a:lnTo>
                  <a:lnTo>
                    <a:pt x="13" y="149"/>
                  </a:lnTo>
                  <a:close/>
                  <a:moveTo>
                    <a:pt x="98" y="13"/>
                  </a:moveTo>
                  <a:lnTo>
                    <a:pt x="74" y="16"/>
                  </a:lnTo>
                  <a:lnTo>
                    <a:pt x="53" y="27"/>
                  </a:lnTo>
                  <a:lnTo>
                    <a:pt x="35" y="44"/>
                  </a:lnTo>
                  <a:lnTo>
                    <a:pt x="22" y="59"/>
                  </a:lnTo>
                  <a:lnTo>
                    <a:pt x="16" y="77"/>
                  </a:lnTo>
                  <a:lnTo>
                    <a:pt x="15" y="97"/>
                  </a:lnTo>
                  <a:lnTo>
                    <a:pt x="18" y="123"/>
                  </a:lnTo>
                  <a:lnTo>
                    <a:pt x="27" y="144"/>
                  </a:lnTo>
                  <a:lnTo>
                    <a:pt x="42" y="162"/>
                  </a:lnTo>
                  <a:lnTo>
                    <a:pt x="59" y="175"/>
                  </a:lnTo>
                  <a:lnTo>
                    <a:pt x="79" y="181"/>
                  </a:lnTo>
                  <a:lnTo>
                    <a:pt x="98" y="184"/>
                  </a:lnTo>
                  <a:lnTo>
                    <a:pt x="121" y="181"/>
                  </a:lnTo>
                  <a:lnTo>
                    <a:pt x="142" y="171"/>
                  </a:lnTo>
                  <a:lnTo>
                    <a:pt x="160" y="156"/>
                  </a:lnTo>
                  <a:lnTo>
                    <a:pt x="173" y="138"/>
                  </a:lnTo>
                  <a:lnTo>
                    <a:pt x="180" y="120"/>
                  </a:lnTo>
                  <a:lnTo>
                    <a:pt x="182" y="98"/>
                  </a:lnTo>
                  <a:lnTo>
                    <a:pt x="179" y="74"/>
                  </a:lnTo>
                  <a:lnTo>
                    <a:pt x="170" y="53"/>
                  </a:lnTo>
                  <a:lnTo>
                    <a:pt x="153" y="33"/>
                  </a:lnTo>
                  <a:lnTo>
                    <a:pt x="136" y="22"/>
                  </a:lnTo>
                  <a:lnTo>
                    <a:pt x="118" y="16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2074" y="2414"/>
              <a:ext cx="97" cy="99"/>
            </a:xfrm>
            <a:custGeom>
              <a:avLst/>
              <a:gdLst>
                <a:gd name="T0" fmla="*/ 182 w 194"/>
                <a:gd name="T1" fmla="*/ 149 h 197"/>
                <a:gd name="T2" fmla="*/ 165 w 194"/>
                <a:gd name="T3" fmla="*/ 170 h 197"/>
                <a:gd name="T4" fmla="*/ 146 w 194"/>
                <a:gd name="T5" fmla="*/ 185 h 197"/>
                <a:gd name="T6" fmla="*/ 123 w 194"/>
                <a:gd name="T7" fmla="*/ 194 h 197"/>
                <a:gd name="T8" fmla="*/ 97 w 194"/>
                <a:gd name="T9" fmla="*/ 197 h 197"/>
                <a:gd name="T10" fmla="*/ 70 w 194"/>
                <a:gd name="T11" fmla="*/ 193 h 197"/>
                <a:gd name="T12" fmla="*/ 46 w 194"/>
                <a:gd name="T13" fmla="*/ 182 h 197"/>
                <a:gd name="T14" fmla="*/ 24 w 194"/>
                <a:gd name="T15" fmla="*/ 164 h 197"/>
                <a:gd name="T16" fmla="*/ 11 w 194"/>
                <a:gd name="T17" fmla="*/ 144 h 197"/>
                <a:gd name="T18" fmla="*/ 3 w 194"/>
                <a:gd name="T19" fmla="*/ 123 h 197"/>
                <a:gd name="T20" fmla="*/ 0 w 194"/>
                <a:gd name="T21" fmla="*/ 98 h 197"/>
                <a:gd name="T22" fmla="*/ 3 w 194"/>
                <a:gd name="T23" fmla="*/ 70 h 197"/>
                <a:gd name="T24" fmla="*/ 15 w 194"/>
                <a:gd name="T25" fmla="*/ 45 h 197"/>
                <a:gd name="T26" fmla="*/ 33 w 194"/>
                <a:gd name="T27" fmla="*/ 24 h 197"/>
                <a:gd name="T28" fmla="*/ 52 w 194"/>
                <a:gd name="T29" fmla="*/ 10 h 197"/>
                <a:gd name="T30" fmla="*/ 74 w 194"/>
                <a:gd name="T31" fmla="*/ 3 h 197"/>
                <a:gd name="T32" fmla="*/ 97 w 194"/>
                <a:gd name="T33" fmla="*/ 0 h 197"/>
                <a:gd name="T34" fmla="*/ 120 w 194"/>
                <a:gd name="T35" fmla="*/ 3 h 197"/>
                <a:gd name="T36" fmla="*/ 141 w 194"/>
                <a:gd name="T37" fmla="*/ 10 h 197"/>
                <a:gd name="T38" fmla="*/ 161 w 194"/>
                <a:gd name="T39" fmla="*/ 24 h 197"/>
                <a:gd name="T40" fmla="*/ 176 w 194"/>
                <a:gd name="T41" fmla="*/ 39 h 197"/>
                <a:gd name="T42" fmla="*/ 187 w 194"/>
                <a:gd name="T43" fmla="*/ 57 h 197"/>
                <a:gd name="T44" fmla="*/ 193 w 194"/>
                <a:gd name="T45" fmla="*/ 77 h 197"/>
                <a:gd name="T46" fmla="*/ 194 w 194"/>
                <a:gd name="T47" fmla="*/ 94 h 197"/>
                <a:gd name="T48" fmla="*/ 194 w 194"/>
                <a:gd name="T49" fmla="*/ 115 h 197"/>
                <a:gd name="T50" fmla="*/ 194 w 194"/>
                <a:gd name="T51" fmla="*/ 193 h 197"/>
                <a:gd name="T52" fmla="*/ 182 w 194"/>
                <a:gd name="T53" fmla="*/ 193 h 197"/>
                <a:gd name="T54" fmla="*/ 182 w 194"/>
                <a:gd name="T55" fmla="*/ 149 h 197"/>
                <a:gd name="T56" fmla="*/ 99 w 194"/>
                <a:gd name="T57" fmla="*/ 13 h 197"/>
                <a:gd name="T58" fmla="*/ 74 w 194"/>
                <a:gd name="T59" fmla="*/ 16 h 197"/>
                <a:gd name="T60" fmla="*/ 55 w 194"/>
                <a:gd name="T61" fmla="*/ 26 h 197"/>
                <a:gd name="T62" fmla="*/ 36 w 194"/>
                <a:gd name="T63" fmla="*/ 41 h 197"/>
                <a:gd name="T64" fmla="*/ 23 w 194"/>
                <a:gd name="T65" fmla="*/ 57 h 197"/>
                <a:gd name="T66" fmla="*/ 15 w 194"/>
                <a:gd name="T67" fmla="*/ 77 h 197"/>
                <a:gd name="T68" fmla="*/ 14 w 194"/>
                <a:gd name="T69" fmla="*/ 98 h 197"/>
                <a:gd name="T70" fmla="*/ 17 w 194"/>
                <a:gd name="T71" fmla="*/ 123 h 197"/>
                <a:gd name="T72" fmla="*/ 26 w 194"/>
                <a:gd name="T73" fmla="*/ 144 h 197"/>
                <a:gd name="T74" fmla="*/ 43 w 194"/>
                <a:gd name="T75" fmla="*/ 162 h 197"/>
                <a:gd name="T76" fmla="*/ 59 w 194"/>
                <a:gd name="T77" fmla="*/ 175 h 197"/>
                <a:gd name="T78" fmla="*/ 77 w 194"/>
                <a:gd name="T79" fmla="*/ 181 h 197"/>
                <a:gd name="T80" fmla="*/ 97 w 194"/>
                <a:gd name="T81" fmla="*/ 184 h 197"/>
                <a:gd name="T82" fmla="*/ 120 w 194"/>
                <a:gd name="T83" fmla="*/ 181 h 197"/>
                <a:gd name="T84" fmla="*/ 141 w 194"/>
                <a:gd name="T85" fmla="*/ 171 h 197"/>
                <a:gd name="T86" fmla="*/ 159 w 194"/>
                <a:gd name="T87" fmla="*/ 156 h 197"/>
                <a:gd name="T88" fmla="*/ 171 w 194"/>
                <a:gd name="T89" fmla="*/ 140 h 197"/>
                <a:gd name="T90" fmla="*/ 179 w 194"/>
                <a:gd name="T91" fmla="*/ 121 h 197"/>
                <a:gd name="T92" fmla="*/ 181 w 194"/>
                <a:gd name="T93" fmla="*/ 100 h 197"/>
                <a:gd name="T94" fmla="*/ 178 w 194"/>
                <a:gd name="T95" fmla="*/ 76 h 197"/>
                <a:gd name="T96" fmla="*/ 170 w 194"/>
                <a:gd name="T97" fmla="*/ 54 h 197"/>
                <a:gd name="T98" fmla="*/ 155 w 194"/>
                <a:gd name="T99" fmla="*/ 36 h 197"/>
                <a:gd name="T100" fmla="*/ 138 w 194"/>
                <a:gd name="T101" fmla="*/ 24 h 197"/>
                <a:gd name="T102" fmla="*/ 118 w 194"/>
                <a:gd name="T103" fmla="*/ 16 h 197"/>
                <a:gd name="T104" fmla="*/ 99 w 194"/>
                <a:gd name="T105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197">
                  <a:moveTo>
                    <a:pt x="182" y="149"/>
                  </a:moveTo>
                  <a:lnTo>
                    <a:pt x="165" y="170"/>
                  </a:lnTo>
                  <a:lnTo>
                    <a:pt x="146" y="185"/>
                  </a:lnTo>
                  <a:lnTo>
                    <a:pt x="123" y="194"/>
                  </a:lnTo>
                  <a:lnTo>
                    <a:pt x="97" y="197"/>
                  </a:lnTo>
                  <a:lnTo>
                    <a:pt x="70" y="193"/>
                  </a:lnTo>
                  <a:lnTo>
                    <a:pt x="46" y="182"/>
                  </a:lnTo>
                  <a:lnTo>
                    <a:pt x="24" y="164"/>
                  </a:lnTo>
                  <a:lnTo>
                    <a:pt x="11" y="144"/>
                  </a:lnTo>
                  <a:lnTo>
                    <a:pt x="3" y="123"/>
                  </a:lnTo>
                  <a:lnTo>
                    <a:pt x="0" y="98"/>
                  </a:lnTo>
                  <a:lnTo>
                    <a:pt x="3" y="70"/>
                  </a:lnTo>
                  <a:lnTo>
                    <a:pt x="15" y="45"/>
                  </a:lnTo>
                  <a:lnTo>
                    <a:pt x="33" y="24"/>
                  </a:lnTo>
                  <a:lnTo>
                    <a:pt x="52" y="10"/>
                  </a:lnTo>
                  <a:lnTo>
                    <a:pt x="74" y="3"/>
                  </a:lnTo>
                  <a:lnTo>
                    <a:pt x="97" y="0"/>
                  </a:lnTo>
                  <a:lnTo>
                    <a:pt x="120" y="3"/>
                  </a:lnTo>
                  <a:lnTo>
                    <a:pt x="141" y="10"/>
                  </a:lnTo>
                  <a:lnTo>
                    <a:pt x="161" y="24"/>
                  </a:lnTo>
                  <a:lnTo>
                    <a:pt x="176" y="39"/>
                  </a:lnTo>
                  <a:lnTo>
                    <a:pt x="187" y="57"/>
                  </a:lnTo>
                  <a:lnTo>
                    <a:pt x="193" y="77"/>
                  </a:lnTo>
                  <a:lnTo>
                    <a:pt x="194" y="94"/>
                  </a:lnTo>
                  <a:lnTo>
                    <a:pt x="194" y="115"/>
                  </a:lnTo>
                  <a:lnTo>
                    <a:pt x="194" y="193"/>
                  </a:lnTo>
                  <a:lnTo>
                    <a:pt x="182" y="193"/>
                  </a:lnTo>
                  <a:lnTo>
                    <a:pt x="182" y="149"/>
                  </a:lnTo>
                  <a:close/>
                  <a:moveTo>
                    <a:pt x="99" y="13"/>
                  </a:moveTo>
                  <a:lnTo>
                    <a:pt x="74" y="16"/>
                  </a:lnTo>
                  <a:lnTo>
                    <a:pt x="55" y="26"/>
                  </a:lnTo>
                  <a:lnTo>
                    <a:pt x="36" y="41"/>
                  </a:lnTo>
                  <a:lnTo>
                    <a:pt x="23" y="57"/>
                  </a:lnTo>
                  <a:lnTo>
                    <a:pt x="15" y="77"/>
                  </a:lnTo>
                  <a:lnTo>
                    <a:pt x="14" y="98"/>
                  </a:lnTo>
                  <a:lnTo>
                    <a:pt x="17" y="123"/>
                  </a:lnTo>
                  <a:lnTo>
                    <a:pt x="26" y="144"/>
                  </a:lnTo>
                  <a:lnTo>
                    <a:pt x="43" y="162"/>
                  </a:lnTo>
                  <a:lnTo>
                    <a:pt x="59" y="175"/>
                  </a:lnTo>
                  <a:lnTo>
                    <a:pt x="77" y="181"/>
                  </a:lnTo>
                  <a:lnTo>
                    <a:pt x="97" y="184"/>
                  </a:lnTo>
                  <a:lnTo>
                    <a:pt x="120" y="181"/>
                  </a:lnTo>
                  <a:lnTo>
                    <a:pt x="141" y="171"/>
                  </a:lnTo>
                  <a:lnTo>
                    <a:pt x="159" y="156"/>
                  </a:lnTo>
                  <a:lnTo>
                    <a:pt x="171" y="140"/>
                  </a:lnTo>
                  <a:lnTo>
                    <a:pt x="179" y="121"/>
                  </a:lnTo>
                  <a:lnTo>
                    <a:pt x="181" y="100"/>
                  </a:lnTo>
                  <a:lnTo>
                    <a:pt x="178" y="76"/>
                  </a:lnTo>
                  <a:lnTo>
                    <a:pt x="170" y="54"/>
                  </a:lnTo>
                  <a:lnTo>
                    <a:pt x="155" y="36"/>
                  </a:lnTo>
                  <a:lnTo>
                    <a:pt x="138" y="24"/>
                  </a:lnTo>
                  <a:lnTo>
                    <a:pt x="118" y="16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2200" y="2417"/>
              <a:ext cx="33" cy="94"/>
            </a:xfrm>
            <a:custGeom>
              <a:avLst/>
              <a:gdLst>
                <a:gd name="T0" fmla="*/ 67 w 67"/>
                <a:gd name="T1" fmla="*/ 0 h 189"/>
                <a:gd name="T2" fmla="*/ 67 w 67"/>
                <a:gd name="T3" fmla="*/ 12 h 189"/>
                <a:gd name="T4" fmla="*/ 48 w 67"/>
                <a:gd name="T5" fmla="*/ 15 h 189"/>
                <a:gd name="T6" fmla="*/ 35 w 67"/>
                <a:gd name="T7" fmla="*/ 20 h 189"/>
                <a:gd name="T8" fmla="*/ 24 w 67"/>
                <a:gd name="T9" fmla="*/ 29 h 189"/>
                <a:gd name="T10" fmla="*/ 18 w 67"/>
                <a:gd name="T11" fmla="*/ 40 h 189"/>
                <a:gd name="T12" fmla="*/ 13 w 67"/>
                <a:gd name="T13" fmla="*/ 56 h 189"/>
                <a:gd name="T14" fmla="*/ 12 w 67"/>
                <a:gd name="T15" fmla="*/ 78 h 189"/>
                <a:gd name="T16" fmla="*/ 12 w 67"/>
                <a:gd name="T17" fmla="*/ 189 h 189"/>
                <a:gd name="T18" fmla="*/ 0 w 67"/>
                <a:gd name="T19" fmla="*/ 189 h 189"/>
                <a:gd name="T20" fmla="*/ 0 w 67"/>
                <a:gd name="T21" fmla="*/ 76 h 189"/>
                <a:gd name="T22" fmla="*/ 1 w 67"/>
                <a:gd name="T23" fmla="*/ 49 h 189"/>
                <a:gd name="T24" fmla="*/ 9 w 67"/>
                <a:gd name="T25" fmla="*/ 28 h 189"/>
                <a:gd name="T26" fmla="*/ 23 w 67"/>
                <a:gd name="T27" fmla="*/ 12 h 189"/>
                <a:gd name="T28" fmla="*/ 41 w 67"/>
                <a:gd name="T29" fmla="*/ 3 h 189"/>
                <a:gd name="T30" fmla="*/ 67 w 67"/>
                <a:gd name="T3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89">
                  <a:moveTo>
                    <a:pt x="67" y="0"/>
                  </a:moveTo>
                  <a:lnTo>
                    <a:pt x="67" y="12"/>
                  </a:lnTo>
                  <a:lnTo>
                    <a:pt x="48" y="15"/>
                  </a:lnTo>
                  <a:lnTo>
                    <a:pt x="35" y="20"/>
                  </a:lnTo>
                  <a:lnTo>
                    <a:pt x="24" y="29"/>
                  </a:lnTo>
                  <a:lnTo>
                    <a:pt x="18" y="40"/>
                  </a:lnTo>
                  <a:lnTo>
                    <a:pt x="13" y="56"/>
                  </a:lnTo>
                  <a:lnTo>
                    <a:pt x="12" y="78"/>
                  </a:lnTo>
                  <a:lnTo>
                    <a:pt x="12" y="189"/>
                  </a:lnTo>
                  <a:lnTo>
                    <a:pt x="0" y="189"/>
                  </a:lnTo>
                  <a:lnTo>
                    <a:pt x="0" y="76"/>
                  </a:lnTo>
                  <a:lnTo>
                    <a:pt x="1" y="49"/>
                  </a:lnTo>
                  <a:lnTo>
                    <a:pt x="9" y="28"/>
                  </a:lnTo>
                  <a:lnTo>
                    <a:pt x="23" y="12"/>
                  </a:lnTo>
                  <a:lnTo>
                    <a:pt x="41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 noEditPoints="1"/>
            </p:cNvSpPr>
            <p:nvPr/>
          </p:nvSpPr>
          <p:spPr bwMode="auto">
            <a:xfrm>
              <a:off x="2236" y="2414"/>
              <a:ext cx="97" cy="99"/>
            </a:xfrm>
            <a:custGeom>
              <a:avLst/>
              <a:gdLst>
                <a:gd name="T0" fmla="*/ 182 w 194"/>
                <a:gd name="T1" fmla="*/ 149 h 197"/>
                <a:gd name="T2" fmla="*/ 165 w 194"/>
                <a:gd name="T3" fmla="*/ 170 h 197"/>
                <a:gd name="T4" fmla="*/ 145 w 194"/>
                <a:gd name="T5" fmla="*/ 185 h 197"/>
                <a:gd name="T6" fmla="*/ 122 w 194"/>
                <a:gd name="T7" fmla="*/ 194 h 197"/>
                <a:gd name="T8" fmla="*/ 97 w 194"/>
                <a:gd name="T9" fmla="*/ 197 h 197"/>
                <a:gd name="T10" fmla="*/ 69 w 194"/>
                <a:gd name="T11" fmla="*/ 193 h 197"/>
                <a:gd name="T12" fmla="*/ 45 w 194"/>
                <a:gd name="T13" fmla="*/ 182 h 197"/>
                <a:gd name="T14" fmla="*/ 24 w 194"/>
                <a:gd name="T15" fmla="*/ 164 h 197"/>
                <a:gd name="T16" fmla="*/ 10 w 194"/>
                <a:gd name="T17" fmla="*/ 144 h 197"/>
                <a:gd name="T18" fmla="*/ 1 w 194"/>
                <a:gd name="T19" fmla="*/ 123 h 197"/>
                <a:gd name="T20" fmla="*/ 0 w 194"/>
                <a:gd name="T21" fmla="*/ 98 h 197"/>
                <a:gd name="T22" fmla="*/ 3 w 194"/>
                <a:gd name="T23" fmla="*/ 70 h 197"/>
                <a:gd name="T24" fmla="*/ 15 w 194"/>
                <a:gd name="T25" fmla="*/ 45 h 197"/>
                <a:gd name="T26" fmla="*/ 33 w 194"/>
                <a:gd name="T27" fmla="*/ 24 h 197"/>
                <a:gd name="T28" fmla="*/ 51 w 194"/>
                <a:gd name="T29" fmla="*/ 10 h 197"/>
                <a:gd name="T30" fmla="*/ 74 w 194"/>
                <a:gd name="T31" fmla="*/ 3 h 197"/>
                <a:gd name="T32" fmla="*/ 97 w 194"/>
                <a:gd name="T33" fmla="*/ 0 h 197"/>
                <a:gd name="T34" fmla="*/ 119 w 194"/>
                <a:gd name="T35" fmla="*/ 3 h 197"/>
                <a:gd name="T36" fmla="*/ 141 w 194"/>
                <a:gd name="T37" fmla="*/ 10 h 197"/>
                <a:gd name="T38" fmla="*/ 160 w 194"/>
                <a:gd name="T39" fmla="*/ 24 h 197"/>
                <a:gd name="T40" fmla="*/ 176 w 194"/>
                <a:gd name="T41" fmla="*/ 39 h 197"/>
                <a:gd name="T42" fmla="*/ 186 w 194"/>
                <a:gd name="T43" fmla="*/ 57 h 197"/>
                <a:gd name="T44" fmla="*/ 192 w 194"/>
                <a:gd name="T45" fmla="*/ 77 h 197"/>
                <a:gd name="T46" fmla="*/ 194 w 194"/>
                <a:gd name="T47" fmla="*/ 94 h 197"/>
                <a:gd name="T48" fmla="*/ 194 w 194"/>
                <a:gd name="T49" fmla="*/ 115 h 197"/>
                <a:gd name="T50" fmla="*/ 194 w 194"/>
                <a:gd name="T51" fmla="*/ 193 h 197"/>
                <a:gd name="T52" fmla="*/ 182 w 194"/>
                <a:gd name="T53" fmla="*/ 193 h 197"/>
                <a:gd name="T54" fmla="*/ 182 w 194"/>
                <a:gd name="T55" fmla="*/ 149 h 197"/>
                <a:gd name="T56" fmla="*/ 98 w 194"/>
                <a:gd name="T57" fmla="*/ 13 h 197"/>
                <a:gd name="T58" fmla="*/ 74 w 194"/>
                <a:gd name="T59" fmla="*/ 16 h 197"/>
                <a:gd name="T60" fmla="*/ 54 w 194"/>
                <a:gd name="T61" fmla="*/ 26 h 197"/>
                <a:gd name="T62" fmla="*/ 36 w 194"/>
                <a:gd name="T63" fmla="*/ 41 h 197"/>
                <a:gd name="T64" fmla="*/ 22 w 194"/>
                <a:gd name="T65" fmla="*/ 57 h 197"/>
                <a:gd name="T66" fmla="*/ 15 w 194"/>
                <a:gd name="T67" fmla="*/ 77 h 197"/>
                <a:gd name="T68" fmla="*/ 13 w 194"/>
                <a:gd name="T69" fmla="*/ 98 h 197"/>
                <a:gd name="T70" fmla="*/ 16 w 194"/>
                <a:gd name="T71" fmla="*/ 123 h 197"/>
                <a:gd name="T72" fmla="*/ 25 w 194"/>
                <a:gd name="T73" fmla="*/ 144 h 197"/>
                <a:gd name="T74" fmla="*/ 42 w 194"/>
                <a:gd name="T75" fmla="*/ 162 h 197"/>
                <a:gd name="T76" fmla="*/ 59 w 194"/>
                <a:gd name="T77" fmla="*/ 175 h 197"/>
                <a:gd name="T78" fmla="*/ 77 w 194"/>
                <a:gd name="T79" fmla="*/ 181 h 197"/>
                <a:gd name="T80" fmla="*/ 97 w 194"/>
                <a:gd name="T81" fmla="*/ 184 h 197"/>
                <a:gd name="T82" fmla="*/ 119 w 194"/>
                <a:gd name="T83" fmla="*/ 181 h 197"/>
                <a:gd name="T84" fmla="*/ 141 w 194"/>
                <a:gd name="T85" fmla="*/ 171 h 197"/>
                <a:gd name="T86" fmla="*/ 159 w 194"/>
                <a:gd name="T87" fmla="*/ 156 h 197"/>
                <a:gd name="T88" fmla="*/ 171 w 194"/>
                <a:gd name="T89" fmla="*/ 140 h 197"/>
                <a:gd name="T90" fmla="*/ 179 w 194"/>
                <a:gd name="T91" fmla="*/ 121 h 197"/>
                <a:gd name="T92" fmla="*/ 180 w 194"/>
                <a:gd name="T93" fmla="*/ 100 h 197"/>
                <a:gd name="T94" fmla="*/ 177 w 194"/>
                <a:gd name="T95" fmla="*/ 76 h 197"/>
                <a:gd name="T96" fmla="*/ 169 w 194"/>
                <a:gd name="T97" fmla="*/ 54 h 197"/>
                <a:gd name="T98" fmla="*/ 154 w 194"/>
                <a:gd name="T99" fmla="*/ 36 h 197"/>
                <a:gd name="T100" fmla="*/ 138 w 194"/>
                <a:gd name="T101" fmla="*/ 24 h 197"/>
                <a:gd name="T102" fmla="*/ 118 w 194"/>
                <a:gd name="T103" fmla="*/ 16 h 197"/>
                <a:gd name="T104" fmla="*/ 98 w 194"/>
                <a:gd name="T105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197">
                  <a:moveTo>
                    <a:pt x="182" y="149"/>
                  </a:moveTo>
                  <a:lnTo>
                    <a:pt x="165" y="170"/>
                  </a:lnTo>
                  <a:lnTo>
                    <a:pt x="145" y="185"/>
                  </a:lnTo>
                  <a:lnTo>
                    <a:pt x="122" y="194"/>
                  </a:lnTo>
                  <a:lnTo>
                    <a:pt x="97" y="197"/>
                  </a:lnTo>
                  <a:lnTo>
                    <a:pt x="69" y="193"/>
                  </a:lnTo>
                  <a:lnTo>
                    <a:pt x="45" y="182"/>
                  </a:lnTo>
                  <a:lnTo>
                    <a:pt x="24" y="164"/>
                  </a:lnTo>
                  <a:lnTo>
                    <a:pt x="10" y="144"/>
                  </a:lnTo>
                  <a:lnTo>
                    <a:pt x="1" y="123"/>
                  </a:lnTo>
                  <a:lnTo>
                    <a:pt x="0" y="98"/>
                  </a:lnTo>
                  <a:lnTo>
                    <a:pt x="3" y="70"/>
                  </a:lnTo>
                  <a:lnTo>
                    <a:pt x="15" y="45"/>
                  </a:lnTo>
                  <a:lnTo>
                    <a:pt x="33" y="24"/>
                  </a:lnTo>
                  <a:lnTo>
                    <a:pt x="51" y="10"/>
                  </a:lnTo>
                  <a:lnTo>
                    <a:pt x="74" y="3"/>
                  </a:lnTo>
                  <a:lnTo>
                    <a:pt x="97" y="0"/>
                  </a:lnTo>
                  <a:lnTo>
                    <a:pt x="119" y="3"/>
                  </a:lnTo>
                  <a:lnTo>
                    <a:pt x="141" y="10"/>
                  </a:lnTo>
                  <a:lnTo>
                    <a:pt x="160" y="24"/>
                  </a:lnTo>
                  <a:lnTo>
                    <a:pt x="176" y="39"/>
                  </a:lnTo>
                  <a:lnTo>
                    <a:pt x="186" y="57"/>
                  </a:lnTo>
                  <a:lnTo>
                    <a:pt x="192" y="77"/>
                  </a:lnTo>
                  <a:lnTo>
                    <a:pt x="194" y="94"/>
                  </a:lnTo>
                  <a:lnTo>
                    <a:pt x="194" y="115"/>
                  </a:lnTo>
                  <a:lnTo>
                    <a:pt x="194" y="193"/>
                  </a:lnTo>
                  <a:lnTo>
                    <a:pt x="182" y="193"/>
                  </a:lnTo>
                  <a:lnTo>
                    <a:pt x="182" y="149"/>
                  </a:lnTo>
                  <a:close/>
                  <a:moveTo>
                    <a:pt x="98" y="13"/>
                  </a:moveTo>
                  <a:lnTo>
                    <a:pt x="74" y="16"/>
                  </a:lnTo>
                  <a:lnTo>
                    <a:pt x="54" y="26"/>
                  </a:lnTo>
                  <a:lnTo>
                    <a:pt x="36" y="41"/>
                  </a:lnTo>
                  <a:lnTo>
                    <a:pt x="22" y="57"/>
                  </a:lnTo>
                  <a:lnTo>
                    <a:pt x="15" y="77"/>
                  </a:lnTo>
                  <a:lnTo>
                    <a:pt x="13" y="98"/>
                  </a:lnTo>
                  <a:lnTo>
                    <a:pt x="16" y="123"/>
                  </a:lnTo>
                  <a:lnTo>
                    <a:pt x="25" y="144"/>
                  </a:lnTo>
                  <a:lnTo>
                    <a:pt x="42" y="162"/>
                  </a:lnTo>
                  <a:lnTo>
                    <a:pt x="59" y="175"/>
                  </a:lnTo>
                  <a:lnTo>
                    <a:pt x="77" y="181"/>
                  </a:lnTo>
                  <a:lnTo>
                    <a:pt x="97" y="184"/>
                  </a:lnTo>
                  <a:lnTo>
                    <a:pt x="119" y="181"/>
                  </a:lnTo>
                  <a:lnTo>
                    <a:pt x="141" y="171"/>
                  </a:lnTo>
                  <a:lnTo>
                    <a:pt x="159" y="156"/>
                  </a:lnTo>
                  <a:lnTo>
                    <a:pt x="171" y="140"/>
                  </a:lnTo>
                  <a:lnTo>
                    <a:pt x="179" y="121"/>
                  </a:lnTo>
                  <a:lnTo>
                    <a:pt x="180" y="100"/>
                  </a:lnTo>
                  <a:lnTo>
                    <a:pt x="177" y="76"/>
                  </a:lnTo>
                  <a:lnTo>
                    <a:pt x="169" y="54"/>
                  </a:lnTo>
                  <a:lnTo>
                    <a:pt x="154" y="36"/>
                  </a:lnTo>
                  <a:lnTo>
                    <a:pt x="138" y="24"/>
                  </a:lnTo>
                  <a:lnTo>
                    <a:pt x="118" y="16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2404" y="2417"/>
              <a:ext cx="73" cy="96"/>
            </a:xfrm>
            <a:custGeom>
              <a:avLst/>
              <a:gdLst>
                <a:gd name="T0" fmla="*/ 147 w 147"/>
                <a:gd name="T1" fmla="*/ 0 h 193"/>
                <a:gd name="T2" fmla="*/ 86 w 147"/>
                <a:gd name="T3" fmla="*/ 172 h 193"/>
                <a:gd name="T4" fmla="*/ 85 w 147"/>
                <a:gd name="T5" fmla="*/ 180 h 193"/>
                <a:gd name="T6" fmla="*/ 82 w 147"/>
                <a:gd name="T7" fmla="*/ 184 h 193"/>
                <a:gd name="T8" fmla="*/ 80 w 147"/>
                <a:gd name="T9" fmla="*/ 189 h 193"/>
                <a:gd name="T10" fmla="*/ 80 w 147"/>
                <a:gd name="T11" fmla="*/ 190 h 193"/>
                <a:gd name="T12" fmla="*/ 77 w 147"/>
                <a:gd name="T13" fmla="*/ 192 h 193"/>
                <a:gd name="T14" fmla="*/ 74 w 147"/>
                <a:gd name="T15" fmla="*/ 193 h 193"/>
                <a:gd name="T16" fmla="*/ 69 w 147"/>
                <a:gd name="T17" fmla="*/ 192 h 193"/>
                <a:gd name="T18" fmla="*/ 66 w 147"/>
                <a:gd name="T19" fmla="*/ 190 h 193"/>
                <a:gd name="T20" fmla="*/ 66 w 147"/>
                <a:gd name="T21" fmla="*/ 187 h 193"/>
                <a:gd name="T22" fmla="*/ 65 w 147"/>
                <a:gd name="T23" fmla="*/ 184 h 193"/>
                <a:gd name="T24" fmla="*/ 62 w 147"/>
                <a:gd name="T25" fmla="*/ 178 h 193"/>
                <a:gd name="T26" fmla="*/ 59 w 147"/>
                <a:gd name="T27" fmla="*/ 171 h 193"/>
                <a:gd name="T28" fmla="*/ 0 w 147"/>
                <a:gd name="T29" fmla="*/ 0 h 193"/>
                <a:gd name="T30" fmla="*/ 15 w 147"/>
                <a:gd name="T31" fmla="*/ 0 h 193"/>
                <a:gd name="T32" fmla="*/ 74 w 147"/>
                <a:gd name="T33" fmla="*/ 167 h 193"/>
                <a:gd name="T34" fmla="*/ 132 w 147"/>
                <a:gd name="T35" fmla="*/ 0 h 193"/>
                <a:gd name="T36" fmla="*/ 147 w 147"/>
                <a:gd name="T3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93">
                  <a:moveTo>
                    <a:pt x="147" y="0"/>
                  </a:moveTo>
                  <a:lnTo>
                    <a:pt x="86" y="172"/>
                  </a:lnTo>
                  <a:lnTo>
                    <a:pt x="85" y="180"/>
                  </a:lnTo>
                  <a:lnTo>
                    <a:pt x="82" y="184"/>
                  </a:lnTo>
                  <a:lnTo>
                    <a:pt x="80" y="189"/>
                  </a:lnTo>
                  <a:lnTo>
                    <a:pt x="80" y="190"/>
                  </a:lnTo>
                  <a:lnTo>
                    <a:pt x="77" y="192"/>
                  </a:lnTo>
                  <a:lnTo>
                    <a:pt x="74" y="193"/>
                  </a:lnTo>
                  <a:lnTo>
                    <a:pt x="69" y="192"/>
                  </a:lnTo>
                  <a:lnTo>
                    <a:pt x="66" y="190"/>
                  </a:lnTo>
                  <a:lnTo>
                    <a:pt x="66" y="187"/>
                  </a:lnTo>
                  <a:lnTo>
                    <a:pt x="65" y="184"/>
                  </a:lnTo>
                  <a:lnTo>
                    <a:pt x="62" y="178"/>
                  </a:lnTo>
                  <a:lnTo>
                    <a:pt x="59" y="17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74" y="167"/>
                  </a:lnTo>
                  <a:lnTo>
                    <a:pt x="132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2493" y="2382"/>
              <a:ext cx="11" cy="129"/>
            </a:xfrm>
            <a:custGeom>
              <a:avLst/>
              <a:gdLst>
                <a:gd name="T0" fmla="*/ 10 w 21"/>
                <a:gd name="T1" fmla="*/ 0 h 257"/>
                <a:gd name="T2" fmla="*/ 15 w 21"/>
                <a:gd name="T3" fmla="*/ 0 h 257"/>
                <a:gd name="T4" fmla="*/ 18 w 21"/>
                <a:gd name="T5" fmla="*/ 3 h 257"/>
                <a:gd name="T6" fmla="*/ 21 w 21"/>
                <a:gd name="T7" fmla="*/ 6 h 257"/>
                <a:gd name="T8" fmla="*/ 21 w 21"/>
                <a:gd name="T9" fmla="*/ 10 h 257"/>
                <a:gd name="T10" fmla="*/ 21 w 21"/>
                <a:gd name="T11" fmla="*/ 15 h 257"/>
                <a:gd name="T12" fmla="*/ 18 w 21"/>
                <a:gd name="T13" fmla="*/ 18 h 257"/>
                <a:gd name="T14" fmla="*/ 15 w 21"/>
                <a:gd name="T15" fmla="*/ 21 h 257"/>
                <a:gd name="T16" fmla="*/ 10 w 21"/>
                <a:gd name="T17" fmla="*/ 21 h 257"/>
                <a:gd name="T18" fmla="*/ 6 w 21"/>
                <a:gd name="T19" fmla="*/ 21 h 257"/>
                <a:gd name="T20" fmla="*/ 3 w 21"/>
                <a:gd name="T21" fmla="*/ 18 h 257"/>
                <a:gd name="T22" fmla="*/ 0 w 21"/>
                <a:gd name="T23" fmla="*/ 15 h 257"/>
                <a:gd name="T24" fmla="*/ 0 w 21"/>
                <a:gd name="T25" fmla="*/ 10 h 257"/>
                <a:gd name="T26" fmla="*/ 0 w 21"/>
                <a:gd name="T27" fmla="*/ 6 h 257"/>
                <a:gd name="T28" fmla="*/ 3 w 21"/>
                <a:gd name="T29" fmla="*/ 3 h 257"/>
                <a:gd name="T30" fmla="*/ 6 w 21"/>
                <a:gd name="T31" fmla="*/ 0 h 257"/>
                <a:gd name="T32" fmla="*/ 10 w 21"/>
                <a:gd name="T33" fmla="*/ 0 h 257"/>
                <a:gd name="T34" fmla="*/ 18 w 21"/>
                <a:gd name="T35" fmla="*/ 68 h 257"/>
                <a:gd name="T36" fmla="*/ 18 w 21"/>
                <a:gd name="T37" fmla="*/ 257 h 257"/>
                <a:gd name="T38" fmla="*/ 4 w 21"/>
                <a:gd name="T39" fmla="*/ 257 h 257"/>
                <a:gd name="T40" fmla="*/ 4 w 21"/>
                <a:gd name="T41" fmla="*/ 68 h 257"/>
                <a:gd name="T42" fmla="*/ 18 w 21"/>
                <a:gd name="T43" fmla="*/ 6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57">
                  <a:moveTo>
                    <a:pt x="10" y="0"/>
                  </a:moveTo>
                  <a:lnTo>
                    <a:pt x="15" y="0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  <a:moveTo>
                    <a:pt x="18" y="68"/>
                  </a:moveTo>
                  <a:lnTo>
                    <a:pt x="18" y="257"/>
                  </a:lnTo>
                  <a:lnTo>
                    <a:pt x="4" y="257"/>
                  </a:lnTo>
                  <a:lnTo>
                    <a:pt x="4" y="68"/>
                  </a:lnTo>
                  <a:lnTo>
                    <a:pt x="18" y="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2524" y="2414"/>
              <a:ext cx="98" cy="99"/>
            </a:xfrm>
            <a:custGeom>
              <a:avLst/>
              <a:gdLst>
                <a:gd name="T0" fmla="*/ 98 w 195"/>
                <a:gd name="T1" fmla="*/ 0 h 197"/>
                <a:gd name="T2" fmla="*/ 124 w 195"/>
                <a:gd name="T3" fmla="*/ 4 h 197"/>
                <a:gd name="T4" fmla="*/ 148 w 195"/>
                <a:gd name="T5" fmla="*/ 15 h 197"/>
                <a:gd name="T6" fmla="*/ 170 w 195"/>
                <a:gd name="T7" fmla="*/ 32 h 197"/>
                <a:gd name="T8" fmla="*/ 183 w 195"/>
                <a:gd name="T9" fmla="*/ 51 h 197"/>
                <a:gd name="T10" fmla="*/ 192 w 195"/>
                <a:gd name="T11" fmla="*/ 74 h 197"/>
                <a:gd name="T12" fmla="*/ 195 w 195"/>
                <a:gd name="T13" fmla="*/ 100 h 197"/>
                <a:gd name="T14" fmla="*/ 191 w 195"/>
                <a:gd name="T15" fmla="*/ 127 h 197"/>
                <a:gd name="T16" fmla="*/ 180 w 195"/>
                <a:gd name="T17" fmla="*/ 152 h 197"/>
                <a:gd name="T18" fmla="*/ 162 w 195"/>
                <a:gd name="T19" fmla="*/ 173 h 197"/>
                <a:gd name="T20" fmla="*/ 142 w 195"/>
                <a:gd name="T21" fmla="*/ 185 h 197"/>
                <a:gd name="T22" fmla="*/ 121 w 195"/>
                <a:gd name="T23" fmla="*/ 194 h 197"/>
                <a:gd name="T24" fmla="*/ 97 w 195"/>
                <a:gd name="T25" fmla="*/ 197 h 197"/>
                <a:gd name="T26" fmla="*/ 74 w 195"/>
                <a:gd name="T27" fmla="*/ 194 h 197"/>
                <a:gd name="T28" fmla="*/ 51 w 195"/>
                <a:gd name="T29" fmla="*/ 185 h 197"/>
                <a:gd name="T30" fmla="*/ 29 w 195"/>
                <a:gd name="T31" fmla="*/ 168 h 197"/>
                <a:gd name="T32" fmla="*/ 13 w 195"/>
                <a:gd name="T33" fmla="*/ 147 h 197"/>
                <a:gd name="T34" fmla="*/ 3 w 195"/>
                <a:gd name="T35" fmla="*/ 124 h 197"/>
                <a:gd name="T36" fmla="*/ 0 w 195"/>
                <a:gd name="T37" fmla="*/ 98 h 197"/>
                <a:gd name="T38" fmla="*/ 4 w 195"/>
                <a:gd name="T39" fmla="*/ 70 h 197"/>
                <a:gd name="T40" fmla="*/ 15 w 195"/>
                <a:gd name="T41" fmla="*/ 45 h 197"/>
                <a:gd name="T42" fmla="*/ 33 w 195"/>
                <a:gd name="T43" fmla="*/ 24 h 197"/>
                <a:gd name="T44" fmla="*/ 53 w 195"/>
                <a:gd name="T45" fmla="*/ 12 h 197"/>
                <a:gd name="T46" fmla="*/ 74 w 195"/>
                <a:gd name="T47" fmla="*/ 3 h 197"/>
                <a:gd name="T48" fmla="*/ 98 w 195"/>
                <a:gd name="T49" fmla="*/ 0 h 197"/>
                <a:gd name="T50" fmla="*/ 98 w 195"/>
                <a:gd name="T51" fmla="*/ 13 h 197"/>
                <a:gd name="T52" fmla="*/ 74 w 195"/>
                <a:gd name="T53" fmla="*/ 16 h 197"/>
                <a:gd name="T54" fmla="*/ 54 w 195"/>
                <a:gd name="T55" fmla="*/ 26 h 197"/>
                <a:gd name="T56" fmla="*/ 36 w 195"/>
                <a:gd name="T57" fmla="*/ 42 h 197"/>
                <a:gd name="T58" fmla="*/ 24 w 195"/>
                <a:gd name="T59" fmla="*/ 59 h 197"/>
                <a:gd name="T60" fmla="*/ 17 w 195"/>
                <a:gd name="T61" fmla="*/ 77 h 197"/>
                <a:gd name="T62" fmla="*/ 13 w 195"/>
                <a:gd name="T63" fmla="*/ 98 h 197"/>
                <a:gd name="T64" fmla="*/ 17 w 195"/>
                <a:gd name="T65" fmla="*/ 123 h 197"/>
                <a:gd name="T66" fmla="*/ 27 w 195"/>
                <a:gd name="T67" fmla="*/ 143 h 197"/>
                <a:gd name="T68" fmla="*/ 42 w 195"/>
                <a:gd name="T69" fmla="*/ 162 h 197"/>
                <a:gd name="T70" fmla="*/ 59 w 195"/>
                <a:gd name="T71" fmla="*/ 175 h 197"/>
                <a:gd name="T72" fmla="*/ 77 w 195"/>
                <a:gd name="T73" fmla="*/ 181 h 197"/>
                <a:gd name="T74" fmla="*/ 97 w 195"/>
                <a:gd name="T75" fmla="*/ 184 h 197"/>
                <a:gd name="T76" fmla="*/ 121 w 195"/>
                <a:gd name="T77" fmla="*/ 181 h 197"/>
                <a:gd name="T78" fmla="*/ 142 w 195"/>
                <a:gd name="T79" fmla="*/ 171 h 197"/>
                <a:gd name="T80" fmla="*/ 161 w 195"/>
                <a:gd name="T81" fmla="*/ 155 h 197"/>
                <a:gd name="T82" fmla="*/ 171 w 195"/>
                <a:gd name="T83" fmla="*/ 138 h 197"/>
                <a:gd name="T84" fmla="*/ 179 w 195"/>
                <a:gd name="T85" fmla="*/ 120 h 197"/>
                <a:gd name="T86" fmla="*/ 182 w 195"/>
                <a:gd name="T87" fmla="*/ 98 h 197"/>
                <a:gd name="T88" fmla="*/ 179 w 195"/>
                <a:gd name="T89" fmla="*/ 76 h 197"/>
                <a:gd name="T90" fmla="*/ 168 w 195"/>
                <a:gd name="T91" fmla="*/ 54 h 197"/>
                <a:gd name="T92" fmla="*/ 153 w 195"/>
                <a:gd name="T93" fmla="*/ 35 h 197"/>
                <a:gd name="T94" fmla="*/ 136 w 195"/>
                <a:gd name="T95" fmla="*/ 22 h 197"/>
                <a:gd name="T96" fmla="*/ 118 w 195"/>
                <a:gd name="T97" fmla="*/ 16 h 197"/>
                <a:gd name="T98" fmla="*/ 98 w 195"/>
                <a:gd name="T9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" h="197">
                  <a:moveTo>
                    <a:pt x="98" y="0"/>
                  </a:moveTo>
                  <a:lnTo>
                    <a:pt x="124" y="4"/>
                  </a:lnTo>
                  <a:lnTo>
                    <a:pt x="148" y="15"/>
                  </a:lnTo>
                  <a:lnTo>
                    <a:pt x="170" y="32"/>
                  </a:lnTo>
                  <a:lnTo>
                    <a:pt x="183" y="51"/>
                  </a:lnTo>
                  <a:lnTo>
                    <a:pt x="192" y="74"/>
                  </a:lnTo>
                  <a:lnTo>
                    <a:pt x="195" y="100"/>
                  </a:lnTo>
                  <a:lnTo>
                    <a:pt x="191" y="127"/>
                  </a:lnTo>
                  <a:lnTo>
                    <a:pt x="180" y="152"/>
                  </a:lnTo>
                  <a:lnTo>
                    <a:pt x="162" y="173"/>
                  </a:lnTo>
                  <a:lnTo>
                    <a:pt x="142" y="185"/>
                  </a:lnTo>
                  <a:lnTo>
                    <a:pt x="121" y="194"/>
                  </a:lnTo>
                  <a:lnTo>
                    <a:pt x="97" y="197"/>
                  </a:lnTo>
                  <a:lnTo>
                    <a:pt x="74" y="194"/>
                  </a:lnTo>
                  <a:lnTo>
                    <a:pt x="51" y="185"/>
                  </a:lnTo>
                  <a:lnTo>
                    <a:pt x="29" y="168"/>
                  </a:lnTo>
                  <a:lnTo>
                    <a:pt x="13" y="147"/>
                  </a:lnTo>
                  <a:lnTo>
                    <a:pt x="3" y="124"/>
                  </a:lnTo>
                  <a:lnTo>
                    <a:pt x="0" y="98"/>
                  </a:lnTo>
                  <a:lnTo>
                    <a:pt x="4" y="70"/>
                  </a:lnTo>
                  <a:lnTo>
                    <a:pt x="15" y="45"/>
                  </a:lnTo>
                  <a:lnTo>
                    <a:pt x="33" y="24"/>
                  </a:lnTo>
                  <a:lnTo>
                    <a:pt x="53" y="12"/>
                  </a:lnTo>
                  <a:lnTo>
                    <a:pt x="74" y="3"/>
                  </a:lnTo>
                  <a:lnTo>
                    <a:pt x="98" y="0"/>
                  </a:lnTo>
                  <a:close/>
                  <a:moveTo>
                    <a:pt x="98" y="13"/>
                  </a:moveTo>
                  <a:lnTo>
                    <a:pt x="74" y="16"/>
                  </a:lnTo>
                  <a:lnTo>
                    <a:pt x="54" y="26"/>
                  </a:lnTo>
                  <a:lnTo>
                    <a:pt x="36" y="42"/>
                  </a:lnTo>
                  <a:lnTo>
                    <a:pt x="24" y="59"/>
                  </a:lnTo>
                  <a:lnTo>
                    <a:pt x="17" y="77"/>
                  </a:lnTo>
                  <a:lnTo>
                    <a:pt x="13" y="98"/>
                  </a:lnTo>
                  <a:lnTo>
                    <a:pt x="17" y="123"/>
                  </a:lnTo>
                  <a:lnTo>
                    <a:pt x="27" y="143"/>
                  </a:lnTo>
                  <a:lnTo>
                    <a:pt x="42" y="162"/>
                  </a:lnTo>
                  <a:lnTo>
                    <a:pt x="59" y="175"/>
                  </a:lnTo>
                  <a:lnTo>
                    <a:pt x="77" y="181"/>
                  </a:lnTo>
                  <a:lnTo>
                    <a:pt x="97" y="184"/>
                  </a:lnTo>
                  <a:lnTo>
                    <a:pt x="121" y="181"/>
                  </a:lnTo>
                  <a:lnTo>
                    <a:pt x="142" y="171"/>
                  </a:lnTo>
                  <a:lnTo>
                    <a:pt x="161" y="155"/>
                  </a:lnTo>
                  <a:lnTo>
                    <a:pt x="171" y="138"/>
                  </a:lnTo>
                  <a:lnTo>
                    <a:pt x="179" y="120"/>
                  </a:lnTo>
                  <a:lnTo>
                    <a:pt x="182" y="98"/>
                  </a:lnTo>
                  <a:lnTo>
                    <a:pt x="179" y="76"/>
                  </a:lnTo>
                  <a:lnTo>
                    <a:pt x="168" y="54"/>
                  </a:lnTo>
                  <a:lnTo>
                    <a:pt x="153" y="35"/>
                  </a:lnTo>
                  <a:lnTo>
                    <a:pt x="136" y="22"/>
                  </a:lnTo>
                  <a:lnTo>
                    <a:pt x="118" y="16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4"/>
            <p:cNvSpPr>
              <a:spLocks noChangeArrowheads="1"/>
            </p:cNvSpPr>
            <p:nvPr/>
          </p:nvSpPr>
          <p:spPr bwMode="auto">
            <a:xfrm>
              <a:off x="2644" y="2363"/>
              <a:ext cx="7" cy="14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 noEditPoints="1"/>
            </p:cNvSpPr>
            <p:nvPr/>
          </p:nvSpPr>
          <p:spPr bwMode="auto">
            <a:xfrm>
              <a:off x="2674" y="2372"/>
              <a:ext cx="98" cy="141"/>
            </a:xfrm>
            <a:custGeom>
              <a:avLst/>
              <a:gdLst>
                <a:gd name="T0" fmla="*/ 183 w 197"/>
                <a:gd name="T1" fmla="*/ 233 h 283"/>
                <a:gd name="T2" fmla="*/ 148 w 197"/>
                <a:gd name="T3" fmla="*/ 270 h 283"/>
                <a:gd name="T4" fmla="*/ 98 w 197"/>
                <a:gd name="T5" fmla="*/ 283 h 283"/>
                <a:gd name="T6" fmla="*/ 47 w 197"/>
                <a:gd name="T7" fmla="*/ 270 h 283"/>
                <a:gd name="T8" fmla="*/ 12 w 197"/>
                <a:gd name="T9" fmla="*/ 232 h 283"/>
                <a:gd name="T10" fmla="*/ 0 w 197"/>
                <a:gd name="T11" fmla="*/ 184 h 283"/>
                <a:gd name="T12" fmla="*/ 15 w 197"/>
                <a:gd name="T13" fmla="*/ 131 h 283"/>
                <a:gd name="T14" fmla="*/ 48 w 197"/>
                <a:gd name="T15" fmla="*/ 99 h 283"/>
                <a:gd name="T16" fmla="*/ 98 w 197"/>
                <a:gd name="T17" fmla="*/ 86 h 283"/>
                <a:gd name="T18" fmla="*/ 144 w 197"/>
                <a:gd name="T19" fmla="*/ 98 h 283"/>
                <a:gd name="T20" fmla="*/ 182 w 197"/>
                <a:gd name="T21" fmla="*/ 134 h 283"/>
                <a:gd name="T22" fmla="*/ 195 w 197"/>
                <a:gd name="T23" fmla="*/ 168 h 283"/>
                <a:gd name="T24" fmla="*/ 197 w 197"/>
                <a:gd name="T25" fmla="*/ 180 h 283"/>
                <a:gd name="T26" fmla="*/ 195 w 197"/>
                <a:gd name="T27" fmla="*/ 186 h 283"/>
                <a:gd name="T28" fmla="*/ 191 w 197"/>
                <a:gd name="T29" fmla="*/ 189 h 283"/>
                <a:gd name="T30" fmla="*/ 178 w 197"/>
                <a:gd name="T31" fmla="*/ 189 h 283"/>
                <a:gd name="T32" fmla="*/ 18 w 197"/>
                <a:gd name="T33" fmla="*/ 210 h 283"/>
                <a:gd name="T34" fmla="*/ 39 w 197"/>
                <a:gd name="T35" fmla="*/ 245 h 283"/>
                <a:gd name="T36" fmla="*/ 77 w 197"/>
                <a:gd name="T37" fmla="*/ 267 h 283"/>
                <a:gd name="T38" fmla="*/ 119 w 197"/>
                <a:gd name="T39" fmla="*/ 267 h 283"/>
                <a:gd name="T40" fmla="*/ 157 w 197"/>
                <a:gd name="T41" fmla="*/ 245 h 283"/>
                <a:gd name="T42" fmla="*/ 180 w 197"/>
                <a:gd name="T43" fmla="*/ 206 h 283"/>
                <a:gd name="T44" fmla="*/ 182 w 197"/>
                <a:gd name="T45" fmla="*/ 177 h 283"/>
                <a:gd name="T46" fmla="*/ 174 w 197"/>
                <a:gd name="T47" fmla="*/ 146 h 283"/>
                <a:gd name="T48" fmla="*/ 139 w 197"/>
                <a:gd name="T49" fmla="*/ 110 h 283"/>
                <a:gd name="T50" fmla="*/ 98 w 197"/>
                <a:gd name="T51" fmla="*/ 99 h 283"/>
                <a:gd name="T52" fmla="*/ 59 w 197"/>
                <a:gd name="T53" fmla="*/ 108 h 283"/>
                <a:gd name="T54" fmla="*/ 27 w 197"/>
                <a:gd name="T55" fmla="*/ 137 h 283"/>
                <a:gd name="T56" fmla="*/ 15 w 197"/>
                <a:gd name="T57" fmla="*/ 177 h 283"/>
                <a:gd name="T58" fmla="*/ 83 w 197"/>
                <a:gd name="T59" fmla="*/ 63 h 283"/>
                <a:gd name="T60" fmla="*/ 113 w 197"/>
                <a:gd name="T61" fmla="*/ 0 h 283"/>
                <a:gd name="T62" fmla="*/ 83 w 197"/>
                <a:gd name="T63" fmla="*/ 6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7" h="283">
                  <a:moveTo>
                    <a:pt x="194" y="206"/>
                  </a:moveTo>
                  <a:lnTo>
                    <a:pt x="183" y="233"/>
                  </a:lnTo>
                  <a:lnTo>
                    <a:pt x="168" y="253"/>
                  </a:lnTo>
                  <a:lnTo>
                    <a:pt x="148" y="270"/>
                  </a:lnTo>
                  <a:lnTo>
                    <a:pt x="124" y="279"/>
                  </a:lnTo>
                  <a:lnTo>
                    <a:pt x="98" y="283"/>
                  </a:lnTo>
                  <a:lnTo>
                    <a:pt x="71" y="279"/>
                  </a:lnTo>
                  <a:lnTo>
                    <a:pt x="47" y="270"/>
                  </a:lnTo>
                  <a:lnTo>
                    <a:pt x="27" y="251"/>
                  </a:lnTo>
                  <a:lnTo>
                    <a:pt x="12" y="232"/>
                  </a:lnTo>
                  <a:lnTo>
                    <a:pt x="3" y="209"/>
                  </a:lnTo>
                  <a:lnTo>
                    <a:pt x="0" y="184"/>
                  </a:lnTo>
                  <a:lnTo>
                    <a:pt x="4" y="157"/>
                  </a:lnTo>
                  <a:lnTo>
                    <a:pt x="15" y="131"/>
                  </a:lnTo>
                  <a:lnTo>
                    <a:pt x="30" y="113"/>
                  </a:lnTo>
                  <a:lnTo>
                    <a:pt x="48" y="99"/>
                  </a:lnTo>
                  <a:lnTo>
                    <a:pt x="72" y="90"/>
                  </a:lnTo>
                  <a:lnTo>
                    <a:pt x="98" y="86"/>
                  </a:lnTo>
                  <a:lnTo>
                    <a:pt x="122" y="89"/>
                  </a:lnTo>
                  <a:lnTo>
                    <a:pt x="144" y="98"/>
                  </a:lnTo>
                  <a:lnTo>
                    <a:pt x="165" y="112"/>
                  </a:lnTo>
                  <a:lnTo>
                    <a:pt x="182" y="134"/>
                  </a:lnTo>
                  <a:lnTo>
                    <a:pt x="194" y="162"/>
                  </a:lnTo>
                  <a:lnTo>
                    <a:pt x="195" y="168"/>
                  </a:lnTo>
                  <a:lnTo>
                    <a:pt x="195" y="174"/>
                  </a:lnTo>
                  <a:lnTo>
                    <a:pt x="197" y="180"/>
                  </a:lnTo>
                  <a:lnTo>
                    <a:pt x="195" y="183"/>
                  </a:lnTo>
                  <a:lnTo>
                    <a:pt x="195" y="186"/>
                  </a:lnTo>
                  <a:lnTo>
                    <a:pt x="194" y="188"/>
                  </a:lnTo>
                  <a:lnTo>
                    <a:pt x="191" y="189"/>
                  </a:lnTo>
                  <a:lnTo>
                    <a:pt x="186" y="189"/>
                  </a:lnTo>
                  <a:lnTo>
                    <a:pt x="178" y="189"/>
                  </a:lnTo>
                  <a:lnTo>
                    <a:pt x="13" y="189"/>
                  </a:lnTo>
                  <a:lnTo>
                    <a:pt x="18" y="210"/>
                  </a:lnTo>
                  <a:lnTo>
                    <a:pt x="27" y="229"/>
                  </a:lnTo>
                  <a:lnTo>
                    <a:pt x="39" y="245"/>
                  </a:lnTo>
                  <a:lnTo>
                    <a:pt x="57" y="259"/>
                  </a:lnTo>
                  <a:lnTo>
                    <a:pt x="77" y="267"/>
                  </a:lnTo>
                  <a:lnTo>
                    <a:pt x="98" y="270"/>
                  </a:lnTo>
                  <a:lnTo>
                    <a:pt x="119" y="267"/>
                  </a:lnTo>
                  <a:lnTo>
                    <a:pt x="141" y="259"/>
                  </a:lnTo>
                  <a:lnTo>
                    <a:pt x="157" y="245"/>
                  </a:lnTo>
                  <a:lnTo>
                    <a:pt x="171" y="227"/>
                  </a:lnTo>
                  <a:lnTo>
                    <a:pt x="180" y="206"/>
                  </a:lnTo>
                  <a:lnTo>
                    <a:pt x="194" y="206"/>
                  </a:lnTo>
                  <a:close/>
                  <a:moveTo>
                    <a:pt x="182" y="177"/>
                  </a:moveTo>
                  <a:lnTo>
                    <a:pt x="180" y="162"/>
                  </a:lnTo>
                  <a:lnTo>
                    <a:pt x="174" y="146"/>
                  </a:lnTo>
                  <a:lnTo>
                    <a:pt x="159" y="127"/>
                  </a:lnTo>
                  <a:lnTo>
                    <a:pt x="139" y="110"/>
                  </a:lnTo>
                  <a:lnTo>
                    <a:pt x="119" y="102"/>
                  </a:lnTo>
                  <a:lnTo>
                    <a:pt x="98" y="99"/>
                  </a:lnTo>
                  <a:lnTo>
                    <a:pt x="77" y="101"/>
                  </a:lnTo>
                  <a:lnTo>
                    <a:pt x="59" y="108"/>
                  </a:lnTo>
                  <a:lnTo>
                    <a:pt x="40" y="122"/>
                  </a:lnTo>
                  <a:lnTo>
                    <a:pt x="27" y="137"/>
                  </a:lnTo>
                  <a:lnTo>
                    <a:pt x="18" y="156"/>
                  </a:lnTo>
                  <a:lnTo>
                    <a:pt x="15" y="177"/>
                  </a:lnTo>
                  <a:lnTo>
                    <a:pt x="182" y="177"/>
                  </a:lnTo>
                  <a:close/>
                  <a:moveTo>
                    <a:pt x="83" y="63"/>
                  </a:moveTo>
                  <a:lnTo>
                    <a:pt x="100" y="0"/>
                  </a:lnTo>
                  <a:lnTo>
                    <a:pt x="113" y="0"/>
                  </a:lnTo>
                  <a:lnTo>
                    <a:pt x="97" y="64"/>
                  </a:lnTo>
                  <a:lnTo>
                    <a:pt x="83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2794" y="2414"/>
              <a:ext cx="69" cy="97"/>
            </a:xfrm>
            <a:custGeom>
              <a:avLst/>
              <a:gdLst>
                <a:gd name="T0" fmla="*/ 140 w 140"/>
                <a:gd name="T1" fmla="*/ 193 h 193"/>
                <a:gd name="T2" fmla="*/ 126 w 140"/>
                <a:gd name="T3" fmla="*/ 193 h 193"/>
                <a:gd name="T4" fmla="*/ 126 w 140"/>
                <a:gd name="T5" fmla="*/ 88 h 193"/>
                <a:gd name="T6" fmla="*/ 124 w 140"/>
                <a:gd name="T7" fmla="*/ 71 h 193"/>
                <a:gd name="T8" fmla="*/ 124 w 140"/>
                <a:gd name="T9" fmla="*/ 60 h 193"/>
                <a:gd name="T10" fmla="*/ 121 w 140"/>
                <a:gd name="T11" fmla="*/ 51 h 193"/>
                <a:gd name="T12" fmla="*/ 117 w 140"/>
                <a:gd name="T13" fmla="*/ 41 h 193"/>
                <a:gd name="T14" fmla="*/ 112 w 140"/>
                <a:gd name="T15" fmla="*/ 33 h 193"/>
                <a:gd name="T16" fmla="*/ 105 w 140"/>
                <a:gd name="T17" fmla="*/ 27 h 193"/>
                <a:gd name="T18" fmla="*/ 97 w 140"/>
                <a:gd name="T19" fmla="*/ 21 h 193"/>
                <a:gd name="T20" fmla="*/ 84 w 140"/>
                <a:gd name="T21" fmla="*/ 15 h 193"/>
                <a:gd name="T22" fmla="*/ 70 w 140"/>
                <a:gd name="T23" fmla="*/ 13 h 193"/>
                <a:gd name="T24" fmla="*/ 50 w 140"/>
                <a:gd name="T25" fmla="*/ 16 h 193"/>
                <a:gd name="T26" fmla="*/ 35 w 140"/>
                <a:gd name="T27" fmla="*/ 26 h 193"/>
                <a:gd name="T28" fmla="*/ 23 w 140"/>
                <a:gd name="T29" fmla="*/ 39 h 193"/>
                <a:gd name="T30" fmla="*/ 18 w 140"/>
                <a:gd name="T31" fmla="*/ 50 h 193"/>
                <a:gd name="T32" fmla="*/ 15 w 140"/>
                <a:gd name="T33" fmla="*/ 60 h 193"/>
                <a:gd name="T34" fmla="*/ 14 w 140"/>
                <a:gd name="T35" fmla="*/ 73 h 193"/>
                <a:gd name="T36" fmla="*/ 14 w 140"/>
                <a:gd name="T37" fmla="*/ 88 h 193"/>
                <a:gd name="T38" fmla="*/ 14 w 140"/>
                <a:gd name="T39" fmla="*/ 193 h 193"/>
                <a:gd name="T40" fmla="*/ 0 w 140"/>
                <a:gd name="T41" fmla="*/ 193 h 193"/>
                <a:gd name="T42" fmla="*/ 0 w 140"/>
                <a:gd name="T43" fmla="*/ 86 h 193"/>
                <a:gd name="T44" fmla="*/ 2 w 140"/>
                <a:gd name="T45" fmla="*/ 65 h 193"/>
                <a:gd name="T46" fmla="*/ 5 w 140"/>
                <a:gd name="T47" fmla="*/ 47 h 193"/>
                <a:gd name="T48" fmla="*/ 11 w 140"/>
                <a:gd name="T49" fmla="*/ 33 h 193"/>
                <a:gd name="T50" fmla="*/ 21 w 140"/>
                <a:gd name="T51" fmla="*/ 19 h 193"/>
                <a:gd name="T52" fmla="*/ 35 w 140"/>
                <a:gd name="T53" fmla="*/ 9 h 193"/>
                <a:gd name="T54" fmla="*/ 52 w 140"/>
                <a:gd name="T55" fmla="*/ 3 h 193"/>
                <a:gd name="T56" fmla="*/ 70 w 140"/>
                <a:gd name="T57" fmla="*/ 0 h 193"/>
                <a:gd name="T58" fmla="*/ 93 w 140"/>
                <a:gd name="T59" fmla="*/ 4 h 193"/>
                <a:gd name="T60" fmla="*/ 112 w 140"/>
                <a:gd name="T61" fmla="*/ 15 h 193"/>
                <a:gd name="T62" fmla="*/ 126 w 140"/>
                <a:gd name="T63" fmla="*/ 29 h 193"/>
                <a:gd name="T64" fmla="*/ 134 w 140"/>
                <a:gd name="T65" fmla="*/ 44 h 193"/>
                <a:gd name="T66" fmla="*/ 138 w 140"/>
                <a:gd name="T67" fmla="*/ 62 h 193"/>
                <a:gd name="T68" fmla="*/ 140 w 140"/>
                <a:gd name="T69" fmla="*/ 89 h 193"/>
                <a:gd name="T70" fmla="*/ 140 w 140"/>
                <a:gd name="T7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0" h="193">
                  <a:moveTo>
                    <a:pt x="140" y="193"/>
                  </a:moveTo>
                  <a:lnTo>
                    <a:pt x="126" y="193"/>
                  </a:lnTo>
                  <a:lnTo>
                    <a:pt x="126" y="88"/>
                  </a:lnTo>
                  <a:lnTo>
                    <a:pt x="124" y="71"/>
                  </a:lnTo>
                  <a:lnTo>
                    <a:pt x="124" y="60"/>
                  </a:lnTo>
                  <a:lnTo>
                    <a:pt x="121" y="51"/>
                  </a:lnTo>
                  <a:lnTo>
                    <a:pt x="117" y="41"/>
                  </a:lnTo>
                  <a:lnTo>
                    <a:pt x="112" y="33"/>
                  </a:lnTo>
                  <a:lnTo>
                    <a:pt x="105" y="27"/>
                  </a:lnTo>
                  <a:lnTo>
                    <a:pt x="97" y="21"/>
                  </a:lnTo>
                  <a:lnTo>
                    <a:pt x="84" y="15"/>
                  </a:lnTo>
                  <a:lnTo>
                    <a:pt x="70" y="13"/>
                  </a:lnTo>
                  <a:lnTo>
                    <a:pt x="50" y="16"/>
                  </a:lnTo>
                  <a:lnTo>
                    <a:pt x="35" y="26"/>
                  </a:lnTo>
                  <a:lnTo>
                    <a:pt x="23" y="39"/>
                  </a:lnTo>
                  <a:lnTo>
                    <a:pt x="18" y="50"/>
                  </a:lnTo>
                  <a:lnTo>
                    <a:pt x="15" y="60"/>
                  </a:lnTo>
                  <a:lnTo>
                    <a:pt x="14" y="73"/>
                  </a:lnTo>
                  <a:lnTo>
                    <a:pt x="14" y="88"/>
                  </a:lnTo>
                  <a:lnTo>
                    <a:pt x="14" y="193"/>
                  </a:lnTo>
                  <a:lnTo>
                    <a:pt x="0" y="193"/>
                  </a:lnTo>
                  <a:lnTo>
                    <a:pt x="0" y="86"/>
                  </a:lnTo>
                  <a:lnTo>
                    <a:pt x="2" y="65"/>
                  </a:lnTo>
                  <a:lnTo>
                    <a:pt x="5" y="47"/>
                  </a:lnTo>
                  <a:lnTo>
                    <a:pt x="11" y="33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93" y="4"/>
                  </a:lnTo>
                  <a:lnTo>
                    <a:pt x="112" y="15"/>
                  </a:lnTo>
                  <a:lnTo>
                    <a:pt x="126" y="29"/>
                  </a:lnTo>
                  <a:lnTo>
                    <a:pt x="134" y="44"/>
                  </a:lnTo>
                  <a:lnTo>
                    <a:pt x="138" y="62"/>
                  </a:lnTo>
                  <a:lnTo>
                    <a:pt x="140" y="89"/>
                  </a:lnTo>
                  <a:lnTo>
                    <a:pt x="140" y="19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2888" y="2414"/>
              <a:ext cx="50" cy="99"/>
            </a:xfrm>
            <a:custGeom>
              <a:avLst/>
              <a:gdLst>
                <a:gd name="T0" fmla="*/ 93 w 100"/>
                <a:gd name="T1" fmla="*/ 24 h 197"/>
                <a:gd name="T2" fmla="*/ 71 w 100"/>
                <a:gd name="T3" fmla="*/ 16 h 197"/>
                <a:gd name="T4" fmla="*/ 55 w 100"/>
                <a:gd name="T5" fmla="*/ 13 h 197"/>
                <a:gd name="T6" fmla="*/ 40 w 100"/>
                <a:gd name="T7" fmla="*/ 16 h 197"/>
                <a:gd name="T8" fmla="*/ 26 w 100"/>
                <a:gd name="T9" fmla="*/ 24 h 197"/>
                <a:gd name="T10" fmla="*/ 17 w 100"/>
                <a:gd name="T11" fmla="*/ 35 h 197"/>
                <a:gd name="T12" fmla="*/ 14 w 100"/>
                <a:gd name="T13" fmla="*/ 48 h 197"/>
                <a:gd name="T14" fmla="*/ 15 w 100"/>
                <a:gd name="T15" fmla="*/ 57 h 197"/>
                <a:gd name="T16" fmla="*/ 17 w 100"/>
                <a:gd name="T17" fmla="*/ 65 h 197"/>
                <a:gd name="T18" fmla="*/ 21 w 100"/>
                <a:gd name="T19" fmla="*/ 71 h 197"/>
                <a:gd name="T20" fmla="*/ 32 w 100"/>
                <a:gd name="T21" fmla="*/ 79 h 197"/>
                <a:gd name="T22" fmla="*/ 47 w 100"/>
                <a:gd name="T23" fmla="*/ 86 h 197"/>
                <a:gd name="T24" fmla="*/ 71 w 100"/>
                <a:gd name="T25" fmla="*/ 98 h 197"/>
                <a:gd name="T26" fmla="*/ 87 w 100"/>
                <a:gd name="T27" fmla="*/ 108 h 197"/>
                <a:gd name="T28" fmla="*/ 97 w 100"/>
                <a:gd name="T29" fmla="*/ 123 h 197"/>
                <a:gd name="T30" fmla="*/ 100 w 100"/>
                <a:gd name="T31" fmla="*/ 141 h 197"/>
                <a:gd name="T32" fmla="*/ 99 w 100"/>
                <a:gd name="T33" fmla="*/ 158 h 197"/>
                <a:gd name="T34" fmla="*/ 93 w 100"/>
                <a:gd name="T35" fmla="*/ 171 h 197"/>
                <a:gd name="T36" fmla="*/ 82 w 100"/>
                <a:gd name="T37" fmla="*/ 182 h 197"/>
                <a:gd name="T38" fmla="*/ 64 w 100"/>
                <a:gd name="T39" fmla="*/ 193 h 197"/>
                <a:gd name="T40" fmla="*/ 41 w 100"/>
                <a:gd name="T41" fmla="*/ 197 h 197"/>
                <a:gd name="T42" fmla="*/ 21 w 100"/>
                <a:gd name="T43" fmla="*/ 194 h 197"/>
                <a:gd name="T44" fmla="*/ 0 w 100"/>
                <a:gd name="T45" fmla="*/ 185 h 197"/>
                <a:gd name="T46" fmla="*/ 0 w 100"/>
                <a:gd name="T47" fmla="*/ 171 h 197"/>
                <a:gd name="T48" fmla="*/ 18 w 100"/>
                <a:gd name="T49" fmla="*/ 178 h 197"/>
                <a:gd name="T50" fmla="*/ 32 w 100"/>
                <a:gd name="T51" fmla="*/ 182 h 197"/>
                <a:gd name="T52" fmla="*/ 44 w 100"/>
                <a:gd name="T53" fmla="*/ 184 h 197"/>
                <a:gd name="T54" fmla="*/ 62 w 100"/>
                <a:gd name="T55" fmla="*/ 181 h 197"/>
                <a:gd name="T56" fmla="*/ 77 w 100"/>
                <a:gd name="T57" fmla="*/ 168 h 197"/>
                <a:gd name="T58" fmla="*/ 84 w 100"/>
                <a:gd name="T59" fmla="*/ 156 h 197"/>
                <a:gd name="T60" fmla="*/ 87 w 100"/>
                <a:gd name="T61" fmla="*/ 143 h 197"/>
                <a:gd name="T62" fmla="*/ 85 w 100"/>
                <a:gd name="T63" fmla="*/ 130 h 197"/>
                <a:gd name="T64" fmla="*/ 79 w 100"/>
                <a:gd name="T65" fmla="*/ 120 h 197"/>
                <a:gd name="T66" fmla="*/ 70 w 100"/>
                <a:gd name="T67" fmla="*/ 112 h 197"/>
                <a:gd name="T68" fmla="*/ 64 w 100"/>
                <a:gd name="T69" fmla="*/ 109 h 197"/>
                <a:gd name="T70" fmla="*/ 53 w 100"/>
                <a:gd name="T71" fmla="*/ 105 h 197"/>
                <a:gd name="T72" fmla="*/ 37 w 100"/>
                <a:gd name="T73" fmla="*/ 97 h 197"/>
                <a:gd name="T74" fmla="*/ 21 w 100"/>
                <a:gd name="T75" fmla="*/ 89 h 197"/>
                <a:gd name="T76" fmla="*/ 11 w 100"/>
                <a:gd name="T77" fmla="*/ 80 h 197"/>
                <a:gd name="T78" fmla="*/ 3 w 100"/>
                <a:gd name="T79" fmla="*/ 67 h 197"/>
                <a:gd name="T80" fmla="*/ 0 w 100"/>
                <a:gd name="T81" fmla="*/ 50 h 197"/>
                <a:gd name="T82" fmla="*/ 3 w 100"/>
                <a:gd name="T83" fmla="*/ 33 h 197"/>
                <a:gd name="T84" fmla="*/ 11 w 100"/>
                <a:gd name="T85" fmla="*/ 21 h 197"/>
                <a:gd name="T86" fmla="*/ 23 w 100"/>
                <a:gd name="T87" fmla="*/ 10 h 197"/>
                <a:gd name="T88" fmla="*/ 38 w 100"/>
                <a:gd name="T89" fmla="*/ 3 h 197"/>
                <a:gd name="T90" fmla="*/ 58 w 100"/>
                <a:gd name="T91" fmla="*/ 0 h 197"/>
                <a:gd name="T92" fmla="*/ 74 w 100"/>
                <a:gd name="T93" fmla="*/ 3 h 197"/>
                <a:gd name="T94" fmla="*/ 93 w 100"/>
                <a:gd name="T95" fmla="*/ 9 h 197"/>
                <a:gd name="T96" fmla="*/ 93 w 100"/>
                <a:gd name="T97" fmla="*/ 2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97">
                  <a:moveTo>
                    <a:pt x="93" y="24"/>
                  </a:moveTo>
                  <a:lnTo>
                    <a:pt x="71" y="16"/>
                  </a:lnTo>
                  <a:lnTo>
                    <a:pt x="55" y="13"/>
                  </a:lnTo>
                  <a:lnTo>
                    <a:pt x="40" y="16"/>
                  </a:lnTo>
                  <a:lnTo>
                    <a:pt x="26" y="24"/>
                  </a:lnTo>
                  <a:lnTo>
                    <a:pt x="17" y="35"/>
                  </a:lnTo>
                  <a:lnTo>
                    <a:pt x="14" y="48"/>
                  </a:lnTo>
                  <a:lnTo>
                    <a:pt x="15" y="57"/>
                  </a:lnTo>
                  <a:lnTo>
                    <a:pt x="17" y="65"/>
                  </a:lnTo>
                  <a:lnTo>
                    <a:pt x="21" y="71"/>
                  </a:lnTo>
                  <a:lnTo>
                    <a:pt x="32" y="79"/>
                  </a:lnTo>
                  <a:lnTo>
                    <a:pt x="47" y="86"/>
                  </a:lnTo>
                  <a:lnTo>
                    <a:pt x="71" y="98"/>
                  </a:lnTo>
                  <a:lnTo>
                    <a:pt x="87" y="108"/>
                  </a:lnTo>
                  <a:lnTo>
                    <a:pt x="97" y="123"/>
                  </a:lnTo>
                  <a:lnTo>
                    <a:pt x="100" y="141"/>
                  </a:lnTo>
                  <a:lnTo>
                    <a:pt x="99" y="158"/>
                  </a:lnTo>
                  <a:lnTo>
                    <a:pt x="93" y="171"/>
                  </a:lnTo>
                  <a:lnTo>
                    <a:pt x="82" y="182"/>
                  </a:lnTo>
                  <a:lnTo>
                    <a:pt x="64" y="193"/>
                  </a:lnTo>
                  <a:lnTo>
                    <a:pt x="41" y="197"/>
                  </a:lnTo>
                  <a:lnTo>
                    <a:pt x="21" y="194"/>
                  </a:lnTo>
                  <a:lnTo>
                    <a:pt x="0" y="185"/>
                  </a:lnTo>
                  <a:lnTo>
                    <a:pt x="0" y="171"/>
                  </a:lnTo>
                  <a:lnTo>
                    <a:pt x="18" y="178"/>
                  </a:lnTo>
                  <a:lnTo>
                    <a:pt x="32" y="182"/>
                  </a:lnTo>
                  <a:lnTo>
                    <a:pt x="44" y="184"/>
                  </a:lnTo>
                  <a:lnTo>
                    <a:pt x="62" y="181"/>
                  </a:lnTo>
                  <a:lnTo>
                    <a:pt x="77" y="168"/>
                  </a:lnTo>
                  <a:lnTo>
                    <a:pt x="84" y="156"/>
                  </a:lnTo>
                  <a:lnTo>
                    <a:pt x="87" y="143"/>
                  </a:lnTo>
                  <a:lnTo>
                    <a:pt x="85" y="130"/>
                  </a:lnTo>
                  <a:lnTo>
                    <a:pt x="79" y="120"/>
                  </a:lnTo>
                  <a:lnTo>
                    <a:pt x="70" y="112"/>
                  </a:lnTo>
                  <a:lnTo>
                    <a:pt x="64" y="109"/>
                  </a:lnTo>
                  <a:lnTo>
                    <a:pt x="53" y="105"/>
                  </a:lnTo>
                  <a:lnTo>
                    <a:pt x="37" y="97"/>
                  </a:lnTo>
                  <a:lnTo>
                    <a:pt x="21" y="89"/>
                  </a:lnTo>
                  <a:lnTo>
                    <a:pt x="11" y="80"/>
                  </a:lnTo>
                  <a:lnTo>
                    <a:pt x="3" y="67"/>
                  </a:lnTo>
                  <a:lnTo>
                    <a:pt x="0" y="50"/>
                  </a:lnTo>
                  <a:lnTo>
                    <a:pt x="3" y="33"/>
                  </a:lnTo>
                  <a:lnTo>
                    <a:pt x="11" y="21"/>
                  </a:lnTo>
                  <a:lnTo>
                    <a:pt x="23" y="10"/>
                  </a:lnTo>
                  <a:lnTo>
                    <a:pt x="38" y="3"/>
                  </a:lnTo>
                  <a:lnTo>
                    <a:pt x="58" y="0"/>
                  </a:lnTo>
                  <a:lnTo>
                    <a:pt x="74" y="3"/>
                  </a:lnTo>
                  <a:lnTo>
                    <a:pt x="93" y="9"/>
                  </a:lnTo>
                  <a:lnTo>
                    <a:pt x="93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2960" y="2382"/>
              <a:ext cx="12" cy="129"/>
            </a:xfrm>
            <a:custGeom>
              <a:avLst/>
              <a:gdLst>
                <a:gd name="T0" fmla="*/ 12 w 22"/>
                <a:gd name="T1" fmla="*/ 0 h 257"/>
                <a:gd name="T2" fmla="*/ 16 w 22"/>
                <a:gd name="T3" fmla="*/ 0 h 257"/>
                <a:gd name="T4" fmla="*/ 19 w 22"/>
                <a:gd name="T5" fmla="*/ 3 h 257"/>
                <a:gd name="T6" fmla="*/ 21 w 22"/>
                <a:gd name="T7" fmla="*/ 6 h 257"/>
                <a:gd name="T8" fmla="*/ 22 w 22"/>
                <a:gd name="T9" fmla="*/ 10 h 257"/>
                <a:gd name="T10" fmla="*/ 21 w 22"/>
                <a:gd name="T11" fmla="*/ 15 h 257"/>
                <a:gd name="T12" fmla="*/ 19 w 22"/>
                <a:gd name="T13" fmla="*/ 18 h 257"/>
                <a:gd name="T14" fmla="*/ 16 w 22"/>
                <a:gd name="T15" fmla="*/ 21 h 257"/>
                <a:gd name="T16" fmla="*/ 12 w 22"/>
                <a:gd name="T17" fmla="*/ 21 h 257"/>
                <a:gd name="T18" fmla="*/ 7 w 22"/>
                <a:gd name="T19" fmla="*/ 21 h 257"/>
                <a:gd name="T20" fmla="*/ 4 w 22"/>
                <a:gd name="T21" fmla="*/ 18 h 257"/>
                <a:gd name="T22" fmla="*/ 1 w 22"/>
                <a:gd name="T23" fmla="*/ 15 h 257"/>
                <a:gd name="T24" fmla="*/ 0 w 22"/>
                <a:gd name="T25" fmla="*/ 10 h 257"/>
                <a:gd name="T26" fmla="*/ 1 w 22"/>
                <a:gd name="T27" fmla="*/ 6 h 257"/>
                <a:gd name="T28" fmla="*/ 4 w 22"/>
                <a:gd name="T29" fmla="*/ 3 h 257"/>
                <a:gd name="T30" fmla="*/ 7 w 22"/>
                <a:gd name="T31" fmla="*/ 0 h 257"/>
                <a:gd name="T32" fmla="*/ 12 w 22"/>
                <a:gd name="T33" fmla="*/ 0 h 257"/>
                <a:gd name="T34" fmla="*/ 18 w 22"/>
                <a:gd name="T35" fmla="*/ 68 h 257"/>
                <a:gd name="T36" fmla="*/ 18 w 22"/>
                <a:gd name="T37" fmla="*/ 257 h 257"/>
                <a:gd name="T38" fmla="*/ 4 w 22"/>
                <a:gd name="T39" fmla="*/ 257 h 257"/>
                <a:gd name="T40" fmla="*/ 4 w 22"/>
                <a:gd name="T41" fmla="*/ 68 h 257"/>
                <a:gd name="T42" fmla="*/ 18 w 22"/>
                <a:gd name="T43" fmla="*/ 6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57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8" y="68"/>
                  </a:moveTo>
                  <a:lnTo>
                    <a:pt x="18" y="257"/>
                  </a:lnTo>
                  <a:lnTo>
                    <a:pt x="4" y="257"/>
                  </a:lnTo>
                  <a:lnTo>
                    <a:pt x="4" y="68"/>
                  </a:lnTo>
                  <a:lnTo>
                    <a:pt x="18" y="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992" y="2414"/>
              <a:ext cx="97" cy="99"/>
            </a:xfrm>
            <a:custGeom>
              <a:avLst/>
              <a:gdLst>
                <a:gd name="T0" fmla="*/ 181 w 195"/>
                <a:gd name="T1" fmla="*/ 149 h 197"/>
                <a:gd name="T2" fmla="*/ 166 w 195"/>
                <a:gd name="T3" fmla="*/ 170 h 197"/>
                <a:gd name="T4" fmla="*/ 146 w 195"/>
                <a:gd name="T5" fmla="*/ 185 h 197"/>
                <a:gd name="T6" fmla="*/ 123 w 195"/>
                <a:gd name="T7" fmla="*/ 194 h 197"/>
                <a:gd name="T8" fmla="*/ 97 w 195"/>
                <a:gd name="T9" fmla="*/ 197 h 197"/>
                <a:gd name="T10" fmla="*/ 70 w 195"/>
                <a:gd name="T11" fmla="*/ 193 h 197"/>
                <a:gd name="T12" fmla="*/ 46 w 195"/>
                <a:gd name="T13" fmla="*/ 182 h 197"/>
                <a:gd name="T14" fmla="*/ 25 w 195"/>
                <a:gd name="T15" fmla="*/ 164 h 197"/>
                <a:gd name="T16" fmla="*/ 11 w 195"/>
                <a:gd name="T17" fmla="*/ 144 h 197"/>
                <a:gd name="T18" fmla="*/ 2 w 195"/>
                <a:gd name="T19" fmla="*/ 123 h 197"/>
                <a:gd name="T20" fmla="*/ 0 w 195"/>
                <a:gd name="T21" fmla="*/ 98 h 197"/>
                <a:gd name="T22" fmla="*/ 3 w 195"/>
                <a:gd name="T23" fmla="*/ 70 h 197"/>
                <a:gd name="T24" fmla="*/ 14 w 195"/>
                <a:gd name="T25" fmla="*/ 45 h 197"/>
                <a:gd name="T26" fmla="*/ 34 w 195"/>
                <a:gd name="T27" fmla="*/ 24 h 197"/>
                <a:gd name="T28" fmla="*/ 52 w 195"/>
                <a:gd name="T29" fmla="*/ 10 h 197"/>
                <a:gd name="T30" fmla="*/ 73 w 195"/>
                <a:gd name="T31" fmla="*/ 3 h 197"/>
                <a:gd name="T32" fmla="*/ 97 w 195"/>
                <a:gd name="T33" fmla="*/ 0 h 197"/>
                <a:gd name="T34" fmla="*/ 120 w 195"/>
                <a:gd name="T35" fmla="*/ 3 h 197"/>
                <a:gd name="T36" fmla="*/ 141 w 195"/>
                <a:gd name="T37" fmla="*/ 10 h 197"/>
                <a:gd name="T38" fmla="*/ 161 w 195"/>
                <a:gd name="T39" fmla="*/ 24 h 197"/>
                <a:gd name="T40" fmla="*/ 176 w 195"/>
                <a:gd name="T41" fmla="*/ 39 h 197"/>
                <a:gd name="T42" fmla="*/ 187 w 195"/>
                <a:gd name="T43" fmla="*/ 57 h 197"/>
                <a:gd name="T44" fmla="*/ 193 w 195"/>
                <a:gd name="T45" fmla="*/ 77 h 197"/>
                <a:gd name="T46" fmla="*/ 195 w 195"/>
                <a:gd name="T47" fmla="*/ 94 h 197"/>
                <a:gd name="T48" fmla="*/ 195 w 195"/>
                <a:gd name="T49" fmla="*/ 115 h 197"/>
                <a:gd name="T50" fmla="*/ 195 w 195"/>
                <a:gd name="T51" fmla="*/ 193 h 197"/>
                <a:gd name="T52" fmla="*/ 181 w 195"/>
                <a:gd name="T53" fmla="*/ 193 h 197"/>
                <a:gd name="T54" fmla="*/ 181 w 195"/>
                <a:gd name="T55" fmla="*/ 149 h 197"/>
                <a:gd name="T56" fmla="*/ 99 w 195"/>
                <a:gd name="T57" fmla="*/ 13 h 197"/>
                <a:gd name="T58" fmla="*/ 75 w 195"/>
                <a:gd name="T59" fmla="*/ 16 h 197"/>
                <a:gd name="T60" fmla="*/ 55 w 195"/>
                <a:gd name="T61" fmla="*/ 26 h 197"/>
                <a:gd name="T62" fmla="*/ 37 w 195"/>
                <a:gd name="T63" fmla="*/ 41 h 197"/>
                <a:gd name="T64" fmla="*/ 23 w 195"/>
                <a:gd name="T65" fmla="*/ 57 h 197"/>
                <a:gd name="T66" fmla="*/ 16 w 195"/>
                <a:gd name="T67" fmla="*/ 77 h 197"/>
                <a:gd name="T68" fmla="*/ 14 w 195"/>
                <a:gd name="T69" fmla="*/ 98 h 197"/>
                <a:gd name="T70" fmla="*/ 17 w 195"/>
                <a:gd name="T71" fmla="*/ 123 h 197"/>
                <a:gd name="T72" fmla="*/ 26 w 195"/>
                <a:gd name="T73" fmla="*/ 144 h 197"/>
                <a:gd name="T74" fmla="*/ 43 w 195"/>
                <a:gd name="T75" fmla="*/ 162 h 197"/>
                <a:gd name="T76" fmla="*/ 60 w 195"/>
                <a:gd name="T77" fmla="*/ 175 h 197"/>
                <a:gd name="T78" fmla="*/ 78 w 195"/>
                <a:gd name="T79" fmla="*/ 181 h 197"/>
                <a:gd name="T80" fmla="*/ 97 w 195"/>
                <a:gd name="T81" fmla="*/ 184 h 197"/>
                <a:gd name="T82" fmla="*/ 120 w 195"/>
                <a:gd name="T83" fmla="*/ 181 h 197"/>
                <a:gd name="T84" fmla="*/ 141 w 195"/>
                <a:gd name="T85" fmla="*/ 171 h 197"/>
                <a:gd name="T86" fmla="*/ 160 w 195"/>
                <a:gd name="T87" fmla="*/ 156 h 197"/>
                <a:gd name="T88" fmla="*/ 172 w 195"/>
                <a:gd name="T89" fmla="*/ 140 h 197"/>
                <a:gd name="T90" fmla="*/ 179 w 195"/>
                <a:gd name="T91" fmla="*/ 121 h 197"/>
                <a:gd name="T92" fmla="*/ 181 w 195"/>
                <a:gd name="T93" fmla="*/ 100 h 197"/>
                <a:gd name="T94" fmla="*/ 178 w 195"/>
                <a:gd name="T95" fmla="*/ 76 h 197"/>
                <a:gd name="T96" fmla="*/ 170 w 195"/>
                <a:gd name="T97" fmla="*/ 54 h 197"/>
                <a:gd name="T98" fmla="*/ 155 w 195"/>
                <a:gd name="T99" fmla="*/ 36 h 197"/>
                <a:gd name="T100" fmla="*/ 138 w 195"/>
                <a:gd name="T101" fmla="*/ 24 h 197"/>
                <a:gd name="T102" fmla="*/ 119 w 195"/>
                <a:gd name="T103" fmla="*/ 16 h 197"/>
                <a:gd name="T104" fmla="*/ 99 w 195"/>
                <a:gd name="T105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197">
                  <a:moveTo>
                    <a:pt x="181" y="149"/>
                  </a:moveTo>
                  <a:lnTo>
                    <a:pt x="166" y="170"/>
                  </a:lnTo>
                  <a:lnTo>
                    <a:pt x="146" y="185"/>
                  </a:lnTo>
                  <a:lnTo>
                    <a:pt x="123" y="194"/>
                  </a:lnTo>
                  <a:lnTo>
                    <a:pt x="97" y="197"/>
                  </a:lnTo>
                  <a:lnTo>
                    <a:pt x="70" y="193"/>
                  </a:lnTo>
                  <a:lnTo>
                    <a:pt x="46" y="182"/>
                  </a:lnTo>
                  <a:lnTo>
                    <a:pt x="25" y="164"/>
                  </a:lnTo>
                  <a:lnTo>
                    <a:pt x="11" y="144"/>
                  </a:lnTo>
                  <a:lnTo>
                    <a:pt x="2" y="123"/>
                  </a:lnTo>
                  <a:lnTo>
                    <a:pt x="0" y="98"/>
                  </a:lnTo>
                  <a:lnTo>
                    <a:pt x="3" y="70"/>
                  </a:lnTo>
                  <a:lnTo>
                    <a:pt x="14" y="45"/>
                  </a:lnTo>
                  <a:lnTo>
                    <a:pt x="34" y="24"/>
                  </a:lnTo>
                  <a:lnTo>
                    <a:pt x="52" y="10"/>
                  </a:lnTo>
                  <a:lnTo>
                    <a:pt x="73" y="3"/>
                  </a:lnTo>
                  <a:lnTo>
                    <a:pt x="97" y="0"/>
                  </a:lnTo>
                  <a:lnTo>
                    <a:pt x="120" y="3"/>
                  </a:lnTo>
                  <a:lnTo>
                    <a:pt x="141" y="10"/>
                  </a:lnTo>
                  <a:lnTo>
                    <a:pt x="161" y="24"/>
                  </a:lnTo>
                  <a:lnTo>
                    <a:pt x="176" y="39"/>
                  </a:lnTo>
                  <a:lnTo>
                    <a:pt x="187" y="57"/>
                  </a:lnTo>
                  <a:lnTo>
                    <a:pt x="193" y="77"/>
                  </a:lnTo>
                  <a:lnTo>
                    <a:pt x="195" y="94"/>
                  </a:lnTo>
                  <a:lnTo>
                    <a:pt x="195" y="115"/>
                  </a:lnTo>
                  <a:lnTo>
                    <a:pt x="195" y="193"/>
                  </a:lnTo>
                  <a:lnTo>
                    <a:pt x="181" y="193"/>
                  </a:lnTo>
                  <a:lnTo>
                    <a:pt x="181" y="149"/>
                  </a:lnTo>
                  <a:close/>
                  <a:moveTo>
                    <a:pt x="99" y="13"/>
                  </a:moveTo>
                  <a:lnTo>
                    <a:pt x="75" y="16"/>
                  </a:lnTo>
                  <a:lnTo>
                    <a:pt x="55" y="26"/>
                  </a:lnTo>
                  <a:lnTo>
                    <a:pt x="37" y="41"/>
                  </a:lnTo>
                  <a:lnTo>
                    <a:pt x="23" y="57"/>
                  </a:lnTo>
                  <a:lnTo>
                    <a:pt x="16" y="77"/>
                  </a:lnTo>
                  <a:lnTo>
                    <a:pt x="14" y="98"/>
                  </a:lnTo>
                  <a:lnTo>
                    <a:pt x="17" y="123"/>
                  </a:lnTo>
                  <a:lnTo>
                    <a:pt x="26" y="144"/>
                  </a:lnTo>
                  <a:lnTo>
                    <a:pt x="43" y="162"/>
                  </a:lnTo>
                  <a:lnTo>
                    <a:pt x="60" y="175"/>
                  </a:lnTo>
                  <a:lnTo>
                    <a:pt x="78" y="181"/>
                  </a:lnTo>
                  <a:lnTo>
                    <a:pt x="97" y="184"/>
                  </a:lnTo>
                  <a:lnTo>
                    <a:pt x="120" y="181"/>
                  </a:lnTo>
                  <a:lnTo>
                    <a:pt x="141" y="171"/>
                  </a:lnTo>
                  <a:lnTo>
                    <a:pt x="160" y="156"/>
                  </a:lnTo>
                  <a:lnTo>
                    <a:pt x="172" y="140"/>
                  </a:lnTo>
                  <a:lnTo>
                    <a:pt x="179" y="121"/>
                  </a:lnTo>
                  <a:lnTo>
                    <a:pt x="181" y="100"/>
                  </a:lnTo>
                  <a:lnTo>
                    <a:pt x="178" y="76"/>
                  </a:lnTo>
                  <a:lnTo>
                    <a:pt x="170" y="54"/>
                  </a:lnTo>
                  <a:lnTo>
                    <a:pt x="155" y="36"/>
                  </a:lnTo>
                  <a:lnTo>
                    <a:pt x="138" y="24"/>
                  </a:lnTo>
                  <a:lnTo>
                    <a:pt x="119" y="16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 noEditPoints="1"/>
            </p:cNvSpPr>
            <p:nvPr/>
          </p:nvSpPr>
          <p:spPr bwMode="auto">
            <a:xfrm>
              <a:off x="3173" y="2363"/>
              <a:ext cx="62" cy="148"/>
            </a:xfrm>
            <a:custGeom>
              <a:avLst/>
              <a:gdLst>
                <a:gd name="T0" fmla="*/ 14 w 125"/>
                <a:gd name="T1" fmla="*/ 0 h 295"/>
                <a:gd name="T2" fmla="*/ 14 w 125"/>
                <a:gd name="T3" fmla="*/ 295 h 295"/>
                <a:gd name="T4" fmla="*/ 0 w 125"/>
                <a:gd name="T5" fmla="*/ 295 h 295"/>
                <a:gd name="T6" fmla="*/ 0 w 125"/>
                <a:gd name="T7" fmla="*/ 0 h 295"/>
                <a:gd name="T8" fmla="*/ 14 w 125"/>
                <a:gd name="T9" fmla="*/ 0 h 295"/>
                <a:gd name="T10" fmla="*/ 116 w 125"/>
                <a:gd name="T11" fmla="*/ 106 h 295"/>
                <a:gd name="T12" fmla="*/ 31 w 125"/>
                <a:gd name="T13" fmla="*/ 193 h 295"/>
                <a:gd name="T14" fmla="*/ 125 w 125"/>
                <a:gd name="T15" fmla="*/ 295 h 295"/>
                <a:gd name="T16" fmla="*/ 106 w 125"/>
                <a:gd name="T17" fmla="*/ 295 h 295"/>
                <a:gd name="T18" fmla="*/ 22 w 125"/>
                <a:gd name="T19" fmla="*/ 204 h 295"/>
                <a:gd name="T20" fmla="*/ 19 w 125"/>
                <a:gd name="T21" fmla="*/ 199 h 295"/>
                <a:gd name="T22" fmla="*/ 15 w 125"/>
                <a:gd name="T23" fmla="*/ 196 h 295"/>
                <a:gd name="T24" fmla="*/ 15 w 125"/>
                <a:gd name="T25" fmla="*/ 193 h 295"/>
                <a:gd name="T26" fmla="*/ 15 w 125"/>
                <a:gd name="T27" fmla="*/ 190 h 295"/>
                <a:gd name="T28" fmla="*/ 19 w 125"/>
                <a:gd name="T29" fmla="*/ 187 h 295"/>
                <a:gd name="T30" fmla="*/ 22 w 125"/>
                <a:gd name="T31" fmla="*/ 184 h 295"/>
                <a:gd name="T32" fmla="*/ 97 w 125"/>
                <a:gd name="T33" fmla="*/ 106 h 295"/>
                <a:gd name="T34" fmla="*/ 116 w 125"/>
                <a:gd name="T35" fmla="*/ 10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295">
                  <a:moveTo>
                    <a:pt x="14" y="0"/>
                  </a:moveTo>
                  <a:lnTo>
                    <a:pt x="14" y="295"/>
                  </a:lnTo>
                  <a:lnTo>
                    <a:pt x="0" y="295"/>
                  </a:lnTo>
                  <a:lnTo>
                    <a:pt x="0" y="0"/>
                  </a:lnTo>
                  <a:lnTo>
                    <a:pt x="14" y="0"/>
                  </a:lnTo>
                  <a:close/>
                  <a:moveTo>
                    <a:pt x="116" y="106"/>
                  </a:moveTo>
                  <a:lnTo>
                    <a:pt x="31" y="193"/>
                  </a:lnTo>
                  <a:lnTo>
                    <a:pt x="125" y="295"/>
                  </a:lnTo>
                  <a:lnTo>
                    <a:pt x="106" y="295"/>
                  </a:lnTo>
                  <a:lnTo>
                    <a:pt x="22" y="204"/>
                  </a:lnTo>
                  <a:lnTo>
                    <a:pt x="19" y="199"/>
                  </a:lnTo>
                  <a:lnTo>
                    <a:pt x="15" y="196"/>
                  </a:lnTo>
                  <a:lnTo>
                    <a:pt x="15" y="193"/>
                  </a:lnTo>
                  <a:lnTo>
                    <a:pt x="15" y="190"/>
                  </a:lnTo>
                  <a:lnTo>
                    <a:pt x="19" y="187"/>
                  </a:lnTo>
                  <a:lnTo>
                    <a:pt x="22" y="184"/>
                  </a:lnTo>
                  <a:lnTo>
                    <a:pt x="97" y="106"/>
                  </a:lnTo>
                  <a:lnTo>
                    <a:pt x="116" y="10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 noEditPoints="1"/>
            </p:cNvSpPr>
            <p:nvPr/>
          </p:nvSpPr>
          <p:spPr bwMode="auto">
            <a:xfrm>
              <a:off x="3236" y="2414"/>
              <a:ext cx="97" cy="99"/>
            </a:xfrm>
            <a:custGeom>
              <a:avLst/>
              <a:gdLst>
                <a:gd name="T0" fmla="*/ 99 w 196"/>
                <a:gd name="T1" fmla="*/ 0 h 197"/>
                <a:gd name="T2" fmla="*/ 125 w 196"/>
                <a:gd name="T3" fmla="*/ 4 h 197"/>
                <a:gd name="T4" fmla="*/ 149 w 196"/>
                <a:gd name="T5" fmla="*/ 15 h 197"/>
                <a:gd name="T6" fmla="*/ 170 w 196"/>
                <a:gd name="T7" fmla="*/ 32 h 197"/>
                <a:gd name="T8" fmla="*/ 184 w 196"/>
                <a:gd name="T9" fmla="*/ 51 h 197"/>
                <a:gd name="T10" fmla="*/ 193 w 196"/>
                <a:gd name="T11" fmla="*/ 74 h 197"/>
                <a:gd name="T12" fmla="*/ 196 w 196"/>
                <a:gd name="T13" fmla="*/ 100 h 197"/>
                <a:gd name="T14" fmla="*/ 191 w 196"/>
                <a:gd name="T15" fmla="*/ 127 h 197"/>
                <a:gd name="T16" fmla="*/ 181 w 196"/>
                <a:gd name="T17" fmla="*/ 152 h 197"/>
                <a:gd name="T18" fmla="*/ 162 w 196"/>
                <a:gd name="T19" fmla="*/ 173 h 197"/>
                <a:gd name="T20" fmla="*/ 143 w 196"/>
                <a:gd name="T21" fmla="*/ 185 h 197"/>
                <a:gd name="T22" fmla="*/ 121 w 196"/>
                <a:gd name="T23" fmla="*/ 194 h 197"/>
                <a:gd name="T24" fmla="*/ 97 w 196"/>
                <a:gd name="T25" fmla="*/ 197 h 197"/>
                <a:gd name="T26" fmla="*/ 74 w 196"/>
                <a:gd name="T27" fmla="*/ 194 h 197"/>
                <a:gd name="T28" fmla="*/ 52 w 196"/>
                <a:gd name="T29" fmla="*/ 185 h 197"/>
                <a:gd name="T30" fmla="*/ 29 w 196"/>
                <a:gd name="T31" fmla="*/ 168 h 197"/>
                <a:gd name="T32" fmla="*/ 14 w 196"/>
                <a:gd name="T33" fmla="*/ 147 h 197"/>
                <a:gd name="T34" fmla="*/ 3 w 196"/>
                <a:gd name="T35" fmla="*/ 124 h 197"/>
                <a:gd name="T36" fmla="*/ 0 w 196"/>
                <a:gd name="T37" fmla="*/ 98 h 197"/>
                <a:gd name="T38" fmla="*/ 5 w 196"/>
                <a:gd name="T39" fmla="*/ 70 h 197"/>
                <a:gd name="T40" fmla="*/ 15 w 196"/>
                <a:gd name="T41" fmla="*/ 45 h 197"/>
                <a:gd name="T42" fmla="*/ 34 w 196"/>
                <a:gd name="T43" fmla="*/ 24 h 197"/>
                <a:gd name="T44" fmla="*/ 53 w 196"/>
                <a:gd name="T45" fmla="*/ 12 h 197"/>
                <a:gd name="T46" fmla="*/ 74 w 196"/>
                <a:gd name="T47" fmla="*/ 3 h 197"/>
                <a:gd name="T48" fmla="*/ 99 w 196"/>
                <a:gd name="T49" fmla="*/ 0 h 197"/>
                <a:gd name="T50" fmla="*/ 99 w 196"/>
                <a:gd name="T51" fmla="*/ 13 h 197"/>
                <a:gd name="T52" fmla="*/ 74 w 196"/>
                <a:gd name="T53" fmla="*/ 16 h 197"/>
                <a:gd name="T54" fmla="*/ 55 w 196"/>
                <a:gd name="T55" fmla="*/ 26 h 197"/>
                <a:gd name="T56" fmla="*/ 37 w 196"/>
                <a:gd name="T57" fmla="*/ 42 h 197"/>
                <a:gd name="T58" fmla="*/ 24 w 196"/>
                <a:gd name="T59" fmla="*/ 59 h 197"/>
                <a:gd name="T60" fmla="*/ 17 w 196"/>
                <a:gd name="T61" fmla="*/ 77 h 197"/>
                <a:gd name="T62" fmla="*/ 14 w 196"/>
                <a:gd name="T63" fmla="*/ 98 h 197"/>
                <a:gd name="T64" fmla="*/ 18 w 196"/>
                <a:gd name="T65" fmla="*/ 123 h 197"/>
                <a:gd name="T66" fmla="*/ 27 w 196"/>
                <a:gd name="T67" fmla="*/ 143 h 197"/>
                <a:gd name="T68" fmla="*/ 43 w 196"/>
                <a:gd name="T69" fmla="*/ 162 h 197"/>
                <a:gd name="T70" fmla="*/ 59 w 196"/>
                <a:gd name="T71" fmla="*/ 175 h 197"/>
                <a:gd name="T72" fmla="*/ 78 w 196"/>
                <a:gd name="T73" fmla="*/ 181 h 197"/>
                <a:gd name="T74" fmla="*/ 97 w 196"/>
                <a:gd name="T75" fmla="*/ 184 h 197"/>
                <a:gd name="T76" fmla="*/ 121 w 196"/>
                <a:gd name="T77" fmla="*/ 181 h 197"/>
                <a:gd name="T78" fmla="*/ 143 w 196"/>
                <a:gd name="T79" fmla="*/ 171 h 197"/>
                <a:gd name="T80" fmla="*/ 161 w 196"/>
                <a:gd name="T81" fmla="*/ 155 h 197"/>
                <a:gd name="T82" fmla="*/ 172 w 196"/>
                <a:gd name="T83" fmla="*/ 138 h 197"/>
                <a:gd name="T84" fmla="*/ 179 w 196"/>
                <a:gd name="T85" fmla="*/ 120 h 197"/>
                <a:gd name="T86" fmla="*/ 182 w 196"/>
                <a:gd name="T87" fmla="*/ 98 h 197"/>
                <a:gd name="T88" fmla="*/ 179 w 196"/>
                <a:gd name="T89" fmla="*/ 76 h 197"/>
                <a:gd name="T90" fmla="*/ 170 w 196"/>
                <a:gd name="T91" fmla="*/ 54 h 197"/>
                <a:gd name="T92" fmla="*/ 153 w 196"/>
                <a:gd name="T93" fmla="*/ 35 h 197"/>
                <a:gd name="T94" fmla="*/ 138 w 196"/>
                <a:gd name="T95" fmla="*/ 22 h 197"/>
                <a:gd name="T96" fmla="*/ 118 w 196"/>
                <a:gd name="T97" fmla="*/ 16 h 197"/>
                <a:gd name="T98" fmla="*/ 99 w 196"/>
                <a:gd name="T9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197">
                  <a:moveTo>
                    <a:pt x="99" y="0"/>
                  </a:moveTo>
                  <a:lnTo>
                    <a:pt x="125" y="4"/>
                  </a:lnTo>
                  <a:lnTo>
                    <a:pt x="149" y="15"/>
                  </a:lnTo>
                  <a:lnTo>
                    <a:pt x="170" y="32"/>
                  </a:lnTo>
                  <a:lnTo>
                    <a:pt x="184" y="51"/>
                  </a:lnTo>
                  <a:lnTo>
                    <a:pt x="193" y="74"/>
                  </a:lnTo>
                  <a:lnTo>
                    <a:pt x="196" y="100"/>
                  </a:lnTo>
                  <a:lnTo>
                    <a:pt x="191" y="127"/>
                  </a:lnTo>
                  <a:lnTo>
                    <a:pt x="181" y="152"/>
                  </a:lnTo>
                  <a:lnTo>
                    <a:pt x="162" y="173"/>
                  </a:lnTo>
                  <a:lnTo>
                    <a:pt x="143" y="185"/>
                  </a:lnTo>
                  <a:lnTo>
                    <a:pt x="121" y="194"/>
                  </a:lnTo>
                  <a:lnTo>
                    <a:pt x="97" y="197"/>
                  </a:lnTo>
                  <a:lnTo>
                    <a:pt x="74" y="194"/>
                  </a:lnTo>
                  <a:lnTo>
                    <a:pt x="52" y="185"/>
                  </a:lnTo>
                  <a:lnTo>
                    <a:pt x="29" y="168"/>
                  </a:lnTo>
                  <a:lnTo>
                    <a:pt x="14" y="147"/>
                  </a:lnTo>
                  <a:lnTo>
                    <a:pt x="3" y="124"/>
                  </a:lnTo>
                  <a:lnTo>
                    <a:pt x="0" y="98"/>
                  </a:lnTo>
                  <a:lnTo>
                    <a:pt x="5" y="70"/>
                  </a:lnTo>
                  <a:lnTo>
                    <a:pt x="15" y="45"/>
                  </a:lnTo>
                  <a:lnTo>
                    <a:pt x="34" y="24"/>
                  </a:lnTo>
                  <a:lnTo>
                    <a:pt x="53" y="12"/>
                  </a:lnTo>
                  <a:lnTo>
                    <a:pt x="74" y="3"/>
                  </a:lnTo>
                  <a:lnTo>
                    <a:pt x="99" y="0"/>
                  </a:lnTo>
                  <a:close/>
                  <a:moveTo>
                    <a:pt x="99" y="13"/>
                  </a:moveTo>
                  <a:lnTo>
                    <a:pt x="74" y="16"/>
                  </a:lnTo>
                  <a:lnTo>
                    <a:pt x="55" y="26"/>
                  </a:lnTo>
                  <a:lnTo>
                    <a:pt x="37" y="42"/>
                  </a:lnTo>
                  <a:lnTo>
                    <a:pt x="24" y="59"/>
                  </a:lnTo>
                  <a:lnTo>
                    <a:pt x="17" y="77"/>
                  </a:lnTo>
                  <a:lnTo>
                    <a:pt x="14" y="98"/>
                  </a:lnTo>
                  <a:lnTo>
                    <a:pt x="18" y="123"/>
                  </a:lnTo>
                  <a:lnTo>
                    <a:pt x="27" y="143"/>
                  </a:lnTo>
                  <a:lnTo>
                    <a:pt x="43" y="162"/>
                  </a:lnTo>
                  <a:lnTo>
                    <a:pt x="59" y="175"/>
                  </a:lnTo>
                  <a:lnTo>
                    <a:pt x="78" y="181"/>
                  </a:lnTo>
                  <a:lnTo>
                    <a:pt x="97" y="184"/>
                  </a:lnTo>
                  <a:lnTo>
                    <a:pt x="121" y="181"/>
                  </a:lnTo>
                  <a:lnTo>
                    <a:pt x="143" y="171"/>
                  </a:lnTo>
                  <a:lnTo>
                    <a:pt x="161" y="155"/>
                  </a:lnTo>
                  <a:lnTo>
                    <a:pt x="172" y="138"/>
                  </a:lnTo>
                  <a:lnTo>
                    <a:pt x="179" y="120"/>
                  </a:lnTo>
                  <a:lnTo>
                    <a:pt x="182" y="98"/>
                  </a:lnTo>
                  <a:lnTo>
                    <a:pt x="179" y="76"/>
                  </a:lnTo>
                  <a:lnTo>
                    <a:pt x="170" y="54"/>
                  </a:lnTo>
                  <a:lnTo>
                    <a:pt x="153" y="35"/>
                  </a:lnTo>
                  <a:lnTo>
                    <a:pt x="138" y="22"/>
                  </a:lnTo>
                  <a:lnTo>
                    <a:pt x="118" y="16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3355" y="2414"/>
              <a:ext cx="69" cy="97"/>
            </a:xfrm>
            <a:custGeom>
              <a:avLst/>
              <a:gdLst>
                <a:gd name="T0" fmla="*/ 140 w 140"/>
                <a:gd name="T1" fmla="*/ 193 h 193"/>
                <a:gd name="T2" fmla="*/ 126 w 140"/>
                <a:gd name="T3" fmla="*/ 193 h 193"/>
                <a:gd name="T4" fmla="*/ 126 w 140"/>
                <a:gd name="T5" fmla="*/ 88 h 193"/>
                <a:gd name="T6" fmla="*/ 126 w 140"/>
                <a:gd name="T7" fmla="*/ 71 h 193"/>
                <a:gd name="T8" fmla="*/ 125 w 140"/>
                <a:gd name="T9" fmla="*/ 60 h 193"/>
                <a:gd name="T10" fmla="*/ 122 w 140"/>
                <a:gd name="T11" fmla="*/ 51 h 193"/>
                <a:gd name="T12" fmla="*/ 117 w 140"/>
                <a:gd name="T13" fmla="*/ 41 h 193"/>
                <a:gd name="T14" fmla="*/ 112 w 140"/>
                <a:gd name="T15" fmla="*/ 33 h 193"/>
                <a:gd name="T16" fmla="*/ 106 w 140"/>
                <a:gd name="T17" fmla="*/ 27 h 193"/>
                <a:gd name="T18" fmla="*/ 97 w 140"/>
                <a:gd name="T19" fmla="*/ 21 h 193"/>
                <a:gd name="T20" fmla="*/ 85 w 140"/>
                <a:gd name="T21" fmla="*/ 15 h 193"/>
                <a:gd name="T22" fmla="*/ 70 w 140"/>
                <a:gd name="T23" fmla="*/ 13 h 193"/>
                <a:gd name="T24" fmla="*/ 50 w 140"/>
                <a:gd name="T25" fmla="*/ 16 h 193"/>
                <a:gd name="T26" fmla="*/ 35 w 140"/>
                <a:gd name="T27" fmla="*/ 26 h 193"/>
                <a:gd name="T28" fmla="*/ 23 w 140"/>
                <a:gd name="T29" fmla="*/ 39 h 193"/>
                <a:gd name="T30" fmla="*/ 18 w 140"/>
                <a:gd name="T31" fmla="*/ 50 h 193"/>
                <a:gd name="T32" fmla="*/ 15 w 140"/>
                <a:gd name="T33" fmla="*/ 60 h 193"/>
                <a:gd name="T34" fmla="*/ 14 w 140"/>
                <a:gd name="T35" fmla="*/ 73 h 193"/>
                <a:gd name="T36" fmla="*/ 14 w 140"/>
                <a:gd name="T37" fmla="*/ 88 h 193"/>
                <a:gd name="T38" fmla="*/ 14 w 140"/>
                <a:gd name="T39" fmla="*/ 193 h 193"/>
                <a:gd name="T40" fmla="*/ 0 w 140"/>
                <a:gd name="T41" fmla="*/ 193 h 193"/>
                <a:gd name="T42" fmla="*/ 0 w 140"/>
                <a:gd name="T43" fmla="*/ 86 h 193"/>
                <a:gd name="T44" fmla="*/ 2 w 140"/>
                <a:gd name="T45" fmla="*/ 65 h 193"/>
                <a:gd name="T46" fmla="*/ 5 w 140"/>
                <a:gd name="T47" fmla="*/ 47 h 193"/>
                <a:gd name="T48" fmla="*/ 11 w 140"/>
                <a:gd name="T49" fmla="*/ 33 h 193"/>
                <a:gd name="T50" fmla="*/ 21 w 140"/>
                <a:gd name="T51" fmla="*/ 19 h 193"/>
                <a:gd name="T52" fmla="*/ 35 w 140"/>
                <a:gd name="T53" fmla="*/ 9 h 193"/>
                <a:gd name="T54" fmla="*/ 53 w 140"/>
                <a:gd name="T55" fmla="*/ 3 h 193"/>
                <a:gd name="T56" fmla="*/ 70 w 140"/>
                <a:gd name="T57" fmla="*/ 0 h 193"/>
                <a:gd name="T58" fmla="*/ 93 w 140"/>
                <a:gd name="T59" fmla="*/ 4 h 193"/>
                <a:gd name="T60" fmla="*/ 114 w 140"/>
                <a:gd name="T61" fmla="*/ 15 h 193"/>
                <a:gd name="T62" fmla="*/ 126 w 140"/>
                <a:gd name="T63" fmla="*/ 29 h 193"/>
                <a:gd name="T64" fmla="*/ 134 w 140"/>
                <a:gd name="T65" fmla="*/ 44 h 193"/>
                <a:gd name="T66" fmla="*/ 138 w 140"/>
                <a:gd name="T67" fmla="*/ 62 h 193"/>
                <a:gd name="T68" fmla="*/ 140 w 140"/>
                <a:gd name="T69" fmla="*/ 89 h 193"/>
                <a:gd name="T70" fmla="*/ 140 w 140"/>
                <a:gd name="T7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0" h="193">
                  <a:moveTo>
                    <a:pt x="140" y="193"/>
                  </a:moveTo>
                  <a:lnTo>
                    <a:pt x="126" y="193"/>
                  </a:lnTo>
                  <a:lnTo>
                    <a:pt x="126" y="88"/>
                  </a:lnTo>
                  <a:lnTo>
                    <a:pt x="126" y="71"/>
                  </a:lnTo>
                  <a:lnTo>
                    <a:pt x="125" y="60"/>
                  </a:lnTo>
                  <a:lnTo>
                    <a:pt x="122" y="51"/>
                  </a:lnTo>
                  <a:lnTo>
                    <a:pt x="117" y="41"/>
                  </a:lnTo>
                  <a:lnTo>
                    <a:pt x="112" y="33"/>
                  </a:lnTo>
                  <a:lnTo>
                    <a:pt x="106" y="27"/>
                  </a:lnTo>
                  <a:lnTo>
                    <a:pt x="97" y="21"/>
                  </a:lnTo>
                  <a:lnTo>
                    <a:pt x="85" y="15"/>
                  </a:lnTo>
                  <a:lnTo>
                    <a:pt x="70" y="13"/>
                  </a:lnTo>
                  <a:lnTo>
                    <a:pt x="50" y="16"/>
                  </a:lnTo>
                  <a:lnTo>
                    <a:pt x="35" y="26"/>
                  </a:lnTo>
                  <a:lnTo>
                    <a:pt x="23" y="39"/>
                  </a:lnTo>
                  <a:lnTo>
                    <a:pt x="18" y="50"/>
                  </a:lnTo>
                  <a:lnTo>
                    <a:pt x="15" y="60"/>
                  </a:lnTo>
                  <a:lnTo>
                    <a:pt x="14" y="73"/>
                  </a:lnTo>
                  <a:lnTo>
                    <a:pt x="14" y="88"/>
                  </a:lnTo>
                  <a:lnTo>
                    <a:pt x="14" y="193"/>
                  </a:lnTo>
                  <a:lnTo>
                    <a:pt x="0" y="193"/>
                  </a:lnTo>
                  <a:lnTo>
                    <a:pt x="0" y="86"/>
                  </a:lnTo>
                  <a:lnTo>
                    <a:pt x="2" y="65"/>
                  </a:lnTo>
                  <a:lnTo>
                    <a:pt x="5" y="47"/>
                  </a:lnTo>
                  <a:lnTo>
                    <a:pt x="11" y="33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3" y="3"/>
                  </a:lnTo>
                  <a:lnTo>
                    <a:pt x="70" y="0"/>
                  </a:lnTo>
                  <a:lnTo>
                    <a:pt x="93" y="4"/>
                  </a:lnTo>
                  <a:lnTo>
                    <a:pt x="114" y="15"/>
                  </a:lnTo>
                  <a:lnTo>
                    <a:pt x="126" y="29"/>
                  </a:lnTo>
                  <a:lnTo>
                    <a:pt x="134" y="44"/>
                  </a:lnTo>
                  <a:lnTo>
                    <a:pt x="138" y="62"/>
                  </a:lnTo>
                  <a:lnTo>
                    <a:pt x="140" y="89"/>
                  </a:lnTo>
                  <a:lnTo>
                    <a:pt x="140" y="19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3440" y="2384"/>
              <a:ext cx="49" cy="127"/>
            </a:xfrm>
            <a:custGeom>
              <a:avLst/>
              <a:gdLst>
                <a:gd name="T0" fmla="*/ 32 w 99"/>
                <a:gd name="T1" fmla="*/ 65 h 254"/>
                <a:gd name="T2" fmla="*/ 32 w 99"/>
                <a:gd name="T3" fmla="*/ 0 h 254"/>
                <a:gd name="T4" fmla="*/ 46 w 99"/>
                <a:gd name="T5" fmla="*/ 0 h 254"/>
                <a:gd name="T6" fmla="*/ 46 w 99"/>
                <a:gd name="T7" fmla="*/ 65 h 254"/>
                <a:gd name="T8" fmla="*/ 99 w 99"/>
                <a:gd name="T9" fmla="*/ 65 h 254"/>
                <a:gd name="T10" fmla="*/ 99 w 99"/>
                <a:gd name="T11" fmla="*/ 79 h 254"/>
                <a:gd name="T12" fmla="*/ 46 w 99"/>
                <a:gd name="T13" fmla="*/ 79 h 254"/>
                <a:gd name="T14" fmla="*/ 46 w 99"/>
                <a:gd name="T15" fmla="*/ 176 h 254"/>
                <a:gd name="T16" fmla="*/ 46 w 99"/>
                <a:gd name="T17" fmla="*/ 198 h 254"/>
                <a:gd name="T18" fmla="*/ 50 w 99"/>
                <a:gd name="T19" fmla="*/ 214 h 254"/>
                <a:gd name="T20" fmla="*/ 56 w 99"/>
                <a:gd name="T21" fmla="*/ 226 h 254"/>
                <a:gd name="T22" fmla="*/ 67 w 99"/>
                <a:gd name="T23" fmla="*/ 234 h 254"/>
                <a:gd name="T24" fmla="*/ 80 w 99"/>
                <a:gd name="T25" fmla="*/ 239 h 254"/>
                <a:gd name="T26" fmla="*/ 99 w 99"/>
                <a:gd name="T27" fmla="*/ 242 h 254"/>
                <a:gd name="T28" fmla="*/ 99 w 99"/>
                <a:gd name="T29" fmla="*/ 254 h 254"/>
                <a:gd name="T30" fmla="*/ 73 w 99"/>
                <a:gd name="T31" fmla="*/ 251 h 254"/>
                <a:gd name="T32" fmla="*/ 55 w 99"/>
                <a:gd name="T33" fmla="*/ 242 h 254"/>
                <a:gd name="T34" fmla="*/ 41 w 99"/>
                <a:gd name="T35" fmla="*/ 226 h 254"/>
                <a:gd name="T36" fmla="*/ 33 w 99"/>
                <a:gd name="T37" fmla="*/ 205 h 254"/>
                <a:gd name="T38" fmla="*/ 32 w 99"/>
                <a:gd name="T39" fmla="*/ 178 h 254"/>
                <a:gd name="T40" fmla="*/ 32 w 99"/>
                <a:gd name="T41" fmla="*/ 79 h 254"/>
                <a:gd name="T42" fmla="*/ 0 w 99"/>
                <a:gd name="T43" fmla="*/ 79 h 254"/>
                <a:gd name="T44" fmla="*/ 0 w 99"/>
                <a:gd name="T45" fmla="*/ 65 h 254"/>
                <a:gd name="T46" fmla="*/ 32 w 99"/>
                <a:gd name="T47" fmla="*/ 6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254">
                  <a:moveTo>
                    <a:pt x="32" y="65"/>
                  </a:moveTo>
                  <a:lnTo>
                    <a:pt x="32" y="0"/>
                  </a:lnTo>
                  <a:lnTo>
                    <a:pt x="46" y="0"/>
                  </a:lnTo>
                  <a:lnTo>
                    <a:pt x="46" y="65"/>
                  </a:lnTo>
                  <a:lnTo>
                    <a:pt x="99" y="65"/>
                  </a:lnTo>
                  <a:lnTo>
                    <a:pt x="99" y="79"/>
                  </a:lnTo>
                  <a:lnTo>
                    <a:pt x="46" y="79"/>
                  </a:lnTo>
                  <a:lnTo>
                    <a:pt x="46" y="176"/>
                  </a:lnTo>
                  <a:lnTo>
                    <a:pt x="46" y="198"/>
                  </a:lnTo>
                  <a:lnTo>
                    <a:pt x="50" y="214"/>
                  </a:lnTo>
                  <a:lnTo>
                    <a:pt x="56" y="226"/>
                  </a:lnTo>
                  <a:lnTo>
                    <a:pt x="67" y="234"/>
                  </a:lnTo>
                  <a:lnTo>
                    <a:pt x="80" y="239"/>
                  </a:lnTo>
                  <a:lnTo>
                    <a:pt x="99" y="242"/>
                  </a:lnTo>
                  <a:lnTo>
                    <a:pt x="99" y="254"/>
                  </a:lnTo>
                  <a:lnTo>
                    <a:pt x="73" y="251"/>
                  </a:lnTo>
                  <a:lnTo>
                    <a:pt x="55" y="242"/>
                  </a:lnTo>
                  <a:lnTo>
                    <a:pt x="41" y="226"/>
                  </a:lnTo>
                  <a:lnTo>
                    <a:pt x="33" y="205"/>
                  </a:lnTo>
                  <a:lnTo>
                    <a:pt x="32" y="178"/>
                  </a:lnTo>
                  <a:lnTo>
                    <a:pt x="32" y="79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3507" y="2417"/>
              <a:ext cx="33" cy="94"/>
            </a:xfrm>
            <a:custGeom>
              <a:avLst/>
              <a:gdLst>
                <a:gd name="T0" fmla="*/ 67 w 67"/>
                <a:gd name="T1" fmla="*/ 0 h 189"/>
                <a:gd name="T2" fmla="*/ 67 w 67"/>
                <a:gd name="T3" fmla="*/ 12 h 189"/>
                <a:gd name="T4" fmla="*/ 49 w 67"/>
                <a:gd name="T5" fmla="*/ 15 h 189"/>
                <a:gd name="T6" fmla="*/ 35 w 67"/>
                <a:gd name="T7" fmla="*/ 20 h 189"/>
                <a:gd name="T8" fmla="*/ 26 w 67"/>
                <a:gd name="T9" fmla="*/ 29 h 189"/>
                <a:gd name="T10" fmla="*/ 20 w 67"/>
                <a:gd name="T11" fmla="*/ 40 h 189"/>
                <a:gd name="T12" fmla="*/ 15 w 67"/>
                <a:gd name="T13" fmla="*/ 56 h 189"/>
                <a:gd name="T14" fmla="*/ 14 w 67"/>
                <a:gd name="T15" fmla="*/ 78 h 189"/>
                <a:gd name="T16" fmla="*/ 14 w 67"/>
                <a:gd name="T17" fmla="*/ 189 h 189"/>
                <a:gd name="T18" fmla="*/ 0 w 67"/>
                <a:gd name="T19" fmla="*/ 189 h 189"/>
                <a:gd name="T20" fmla="*/ 0 w 67"/>
                <a:gd name="T21" fmla="*/ 76 h 189"/>
                <a:gd name="T22" fmla="*/ 2 w 67"/>
                <a:gd name="T23" fmla="*/ 49 h 189"/>
                <a:gd name="T24" fmla="*/ 9 w 67"/>
                <a:gd name="T25" fmla="*/ 28 h 189"/>
                <a:gd name="T26" fmla="*/ 23 w 67"/>
                <a:gd name="T27" fmla="*/ 12 h 189"/>
                <a:gd name="T28" fmla="*/ 42 w 67"/>
                <a:gd name="T29" fmla="*/ 3 h 189"/>
                <a:gd name="T30" fmla="*/ 67 w 67"/>
                <a:gd name="T3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89">
                  <a:moveTo>
                    <a:pt x="67" y="0"/>
                  </a:moveTo>
                  <a:lnTo>
                    <a:pt x="67" y="12"/>
                  </a:lnTo>
                  <a:lnTo>
                    <a:pt x="49" y="15"/>
                  </a:lnTo>
                  <a:lnTo>
                    <a:pt x="35" y="20"/>
                  </a:lnTo>
                  <a:lnTo>
                    <a:pt x="26" y="29"/>
                  </a:lnTo>
                  <a:lnTo>
                    <a:pt x="20" y="40"/>
                  </a:lnTo>
                  <a:lnTo>
                    <a:pt x="15" y="56"/>
                  </a:lnTo>
                  <a:lnTo>
                    <a:pt x="14" y="78"/>
                  </a:lnTo>
                  <a:lnTo>
                    <a:pt x="14" y="189"/>
                  </a:lnTo>
                  <a:lnTo>
                    <a:pt x="0" y="189"/>
                  </a:lnTo>
                  <a:lnTo>
                    <a:pt x="0" y="76"/>
                  </a:lnTo>
                  <a:lnTo>
                    <a:pt x="2" y="49"/>
                  </a:lnTo>
                  <a:lnTo>
                    <a:pt x="9" y="28"/>
                  </a:lnTo>
                  <a:lnTo>
                    <a:pt x="23" y="12"/>
                  </a:lnTo>
                  <a:lnTo>
                    <a:pt x="4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3543" y="2414"/>
              <a:ext cx="98" cy="99"/>
            </a:xfrm>
            <a:custGeom>
              <a:avLst/>
              <a:gdLst>
                <a:gd name="T0" fmla="*/ 182 w 195"/>
                <a:gd name="T1" fmla="*/ 149 h 197"/>
                <a:gd name="T2" fmla="*/ 165 w 195"/>
                <a:gd name="T3" fmla="*/ 170 h 197"/>
                <a:gd name="T4" fmla="*/ 145 w 195"/>
                <a:gd name="T5" fmla="*/ 185 h 197"/>
                <a:gd name="T6" fmla="*/ 123 w 195"/>
                <a:gd name="T7" fmla="*/ 194 h 197"/>
                <a:gd name="T8" fmla="*/ 97 w 195"/>
                <a:gd name="T9" fmla="*/ 197 h 197"/>
                <a:gd name="T10" fmla="*/ 70 w 195"/>
                <a:gd name="T11" fmla="*/ 193 h 197"/>
                <a:gd name="T12" fmla="*/ 45 w 195"/>
                <a:gd name="T13" fmla="*/ 182 h 197"/>
                <a:gd name="T14" fmla="*/ 26 w 195"/>
                <a:gd name="T15" fmla="*/ 164 h 197"/>
                <a:gd name="T16" fmla="*/ 10 w 195"/>
                <a:gd name="T17" fmla="*/ 144 h 197"/>
                <a:gd name="T18" fmla="*/ 3 w 195"/>
                <a:gd name="T19" fmla="*/ 123 h 197"/>
                <a:gd name="T20" fmla="*/ 0 w 195"/>
                <a:gd name="T21" fmla="*/ 98 h 197"/>
                <a:gd name="T22" fmla="*/ 4 w 195"/>
                <a:gd name="T23" fmla="*/ 70 h 197"/>
                <a:gd name="T24" fmla="*/ 15 w 195"/>
                <a:gd name="T25" fmla="*/ 45 h 197"/>
                <a:gd name="T26" fmla="*/ 33 w 195"/>
                <a:gd name="T27" fmla="*/ 24 h 197"/>
                <a:gd name="T28" fmla="*/ 53 w 195"/>
                <a:gd name="T29" fmla="*/ 10 h 197"/>
                <a:gd name="T30" fmla="*/ 74 w 195"/>
                <a:gd name="T31" fmla="*/ 3 h 197"/>
                <a:gd name="T32" fmla="*/ 98 w 195"/>
                <a:gd name="T33" fmla="*/ 0 h 197"/>
                <a:gd name="T34" fmla="*/ 121 w 195"/>
                <a:gd name="T35" fmla="*/ 3 h 197"/>
                <a:gd name="T36" fmla="*/ 142 w 195"/>
                <a:gd name="T37" fmla="*/ 10 h 197"/>
                <a:gd name="T38" fmla="*/ 162 w 195"/>
                <a:gd name="T39" fmla="*/ 24 h 197"/>
                <a:gd name="T40" fmla="*/ 176 w 195"/>
                <a:gd name="T41" fmla="*/ 39 h 197"/>
                <a:gd name="T42" fmla="*/ 186 w 195"/>
                <a:gd name="T43" fmla="*/ 57 h 197"/>
                <a:gd name="T44" fmla="*/ 192 w 195"/>
                <a:gd name="T45" fmla="*/ 77 h 197"/>
                <a:gd name="T46" fmla="*/ 195 w 195"/>
                <a:gd name="T47" fmla="*/ 94 h 197"/>
                <a:gd name="T48" fmla="*/ 195 w 195"/>
                <a:gd name="T49" fmla="*/ 115 h 197"/>
                <a:gd name="T50" fmla="*/ 195 w 195"/>
                <a:gd name="T51" fmla="*/ 193 h 197"/>
                <a:gd name="T52" fmla="*/ 182 w 195"/>
                <a:gd name="T53" fmla="*/ 193 h 197"/>
                <a:gd name="T54" fmla="*/ 182 w 195"/>
                <a:gd name="T55" fmla="*/ 149 h 197"/>
                <a:gd name="T56" fmla="*/ 98 w 195"/>
                <a:gd name="T57" fmla="*/ 13 h 197"/>
                <a:gd name="T58" fmla="*/ 76 w 195"/>
                <a:gd name="T59" fmla="*/ 16 h 197"/>
                <a:gd name="T60" fmla="*/ 54 w 195"/>
                <a:gd name="T61" fmla="*/ 26 h 197"/>
                <a:gd name="T62" fmla="*/ 36 w 195"/>
                <a:gd name="T63" fmla="*/ 41 h 197"/>
                <a:gd name="T64" fmla="*/ 24 w 195"/>
                <a:gd name="T65" fmla="*/ 57 h 197"/>
                <a:gd name="T66" fmla="*/ 16 w 195"/>
                <a:gd name="T67" fmla="*/ 77 h 197"/>
                <a:gd name="T68" fmla="*/ 13 w 195"/>
                <a:gd name="T69" fmla="*/ 98 h 197"/>
                <a:gd name="T70" fmla="*/ 16 w 195"/>
                <a:gd name="T71" fmla="*/ 123 h 197"/>
                <a:gd name="T72" fmla="*/ 27 w 195"/>
                <a:gd name="T73" fmla="*/ 144 h 197"/>
                <a:gd name="T74" fmla="*/ 42 w 195"/>
                <a:gd name="T75" fmla="*/ 162 h 197"/>
                <a:gd name="T76" fmla="*/ 59 w 195"/>
                <a:gd name="T77" fmla="*/ 175 h 197"/>
                <a:gd name="T78" fmla="*/ 77 w 195"/>
                <a:gd name="T79" fmla="*/ 181 h 197"/>
                <a:gd name="T80" fmla="*/ 98 w 195"/>
                <a:gd name="T81" fmla="*/ 184 h 197"/>
                <a:gd name="T82" fmla="*/ 121 w 195"/>
                <a:gd name="T83" fmla="*/ 181 h 197"/>
                <a:gd name="T84" fmla="*/ 141 w 195"/>
                <a:gd name="T85" fmla="*/ 171 h 197"/>
                <a:gd name="T86" fmla="*/ 159 w 195"/>
                <a:gd name="T87" fmla="*/ 156 h 197"/>
                <a:gd name="T88" fmla="*/ 171 w 195"/>
                <a:gd name="T89" fmla="*/ 140 h 197"/>
                <a:gd name="T90" fmla="*/ 179 w 195"/>
                <a:gd name="T91" fmla="*/ 121 h 197"/>
                <a:gd name="T92" fmla="*/ 182 w 195"/>
                <a:gd name="T93" fmla="*/ 100 h 197"/>
                <a:gd name="T94" fmla="*/ 179 w 195"/>
                <a:gd name="T95" fmla="*/ 76 h 197"/>
                <a:gd name="T96" fmla="*/ 170 w 195"/>
                <a:gd name="T97" fmla="*/ 54 h 197"/>
                <a:gd name="T98" fmla="*/ 154 w 195"/>
                <a:gd name="T99" fmla="*/ 36 h 197"/>
                <a:gd name="T100" fmla="*/ 138 w 195"/>
                <a:gd name="T101" fmla="*/ 24 h 197"/>
                <a:gd name="T102" fmla="*/ 120 w 195"/>
                <a:gd name="T103" fmla="*/ 16 h 197"/>
                <a:gd name="T104" fmla="*/ 98 w 195"/>
                <a:gd name="T105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197">
                  <a:moveTo>
                    <a:pt x="182" y="149"/>
                  </a:moveTo>
                  <a:lnTo>
                    <a:pt x="165" y="170"/>
                  </a:lnTo>
                  <a:lnTo>
                    <a:pt x="145" y="185"/>
                  </a:lnTo>
                  <a:lnTo>
                    <a:pt x="123" y="194"/>
                  </a:lnTo>
                  <a:lnTo>
                    <a:pt x="97" y="197"/>
                  </a:lnTo>
                  <a:lnTo>
                    <a:pt x="70" y="193"/>
                  </a:lnTo>
                  <a:lnTo>
                    <a:pt x="45" y="182"/>
                  </a:lnTo>
                  <a:lnTo>
                    <a:pt x="26" y="164"/>
                  </a:lnTo>
                  <a:lnTo>
                    <a:pt x="10" y="144"/>
                  </a:lnTo>
                  <a:lnTo>
                    <a:pt x="3" y="123"/>
                  </a:lnTo>
                  <a:lnTo>
                    <a:pt x="0" y="98"/>
                  </a:lnTo>
                  <a:lnTo>
                    <a:pt x="4" y="70"/>
                  </a:lnTo>
                  <a:lnTo>
                    <a:pt x="15" y="45"/>
                  </a:lnTo>
                  <a:lnTo>
                    <a:pt x="33" y="24"/>
                  </a:lnTo>
                  <a:lnTo>
                    <a:pt x="53" y="10"/>
                  </a:lnTo>
                  <a:lnTo>
                    <a:pt x="74" y="3"/>
                  </a:lnTo>
                  <a:lnTo>
                    <a:pt x="98" y="0"/>
                  </a:lnTo>
                  <a:lnTo>
                    <a:pt x="121" y="3"/>
                  </a:lnTo>
                  <a:lnTo>
                    <a:pt x="142" y="10"/>
                  </a:lnTo>
                  <a:lnTo>
                    <a:pt x="162" y="24"/>
                  </a:lnTo>
                  <a:lnTo>
                    <a:pt x="176" y="39"/>
                  </a:lnTo>
                  <a:lnTo>
                    <a:pt x="186" y="57"/>
                  </a:lnTo>
                  <a:lnTo>
                    <a:pt x="192" y="77"/>
                  </a:lnTo>
                  <a:lnTo>
                    <a:pt x="195" y="94"/>
                  </a:lnTo>
                  <a:lnTo>
                    <a:pt x="195" y="115"/>
                  </a:lnTo>
                  <a:lnTo>
                    <a:pt x="195" y="193"/>
                  </a:lnTo>
                  <a:lnTo>
                    <a:pt x="182" y="193"/>
                  </a:lnTo>
                  <a:lnTo>
                    <a:pt x="182" y="149"/>
                  </a:lnTo>
                  <a:close/>
                  <a:moveTo>
                    <a:pt x="98" y="13"/>
                  </a:moveTo>
                  <a:lnTo>
                    <a:pt x="76" y="16"/>
                  </a:lnTo>
                  <a:lnTo>
                    <a:pt x="54" y="26"/>
                  </a:lnTo>
                  <a:lnTo>
                    <a:pt x="36" y="41"/>
                  </a:lnTo>
                  <a:lnTo>
                    <a:pt x="24" y="57"/>
                  </a:lnTo>
                  <a:lnTo>
                    <a:pt x="16" y="77"/>
                  </a:lnTo>
                  <a:lnTo>
                    <a:pt x="13" y="98"/>
                  </a:lnTo>
                  <a:lnTo>
                    <a:pt x="16" y="123"/>
                  </a:lnTo>
                  <a:lnTo>
                    <a:pt x="27" y="144"/>
                  </a:lnTo>
                  <a:lnTo>
                    <a:pt x="42" y="162"/>
                  </a:lnTo>
                  <a:lnTo>
                    <a:pt x="59" y="175"/>
                  </a:lnTo>
                  <a:lnTo>
                    <a:pt x="77" y="181"/>
                  </a:lnTo>
                  <a:lnTo>
                    <a:pt x="98" y="184"/>
                  </a:lnTo>
                  <a:lnTo>
                    <a:pt x="121" y="181"/>
                  </a:lnTo>
                  <a:lnTo>
                    <a:pt x="141" y="171"/>
                  </a:lnTo>
                  <a:lnTo>
                    <a:pt x="159" y="156"/>
                  </a:lnTo>
                  <a:lnTo>
                    <a:pt x="171" y="140"/>
                  </a:lnTo>
                  <a:lnTo>
                    <a:pt x="179" y="121"/>
                  </a:lnTo>
                  <a:lnTo>
                    <a:pt x="182" y="100"/>
                  </a:lnTo>
                  <a:lnTo>
                    <a:pt x="179" y="76"/>
                  </a:lnTo>
                  <a:lnTo>
                    <a:pt x="170" y="54"/>
                  </a:lnTo>
                  <a:lnTo>
                    <a:pt x="154" y="36"/>
                  </a:lnTo>
                  <a:lnTo>
                    <a:pt x="138" y="24"/>
                  </a:lnTo>
                  <a:lnTo>
                    <a:pt x="120" y="16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3711" y="2363"/>
              <a:ext cx="49" cy="148"/>
            </a:xfrm>
            <a:custGeom>
              <a:avLst/>
              <a:gdLst>
                <a:gd name="T0" fmla="*/ 98 w 98"/>
                <a:gd name="T1" fmla="*/ 120 h 295"/>
                <a:gd name="T2" fmla="*/ 44 w 98"/>
                <a:gd name="T3" fmla="*/ 120 h 295"/>
                <a:gd name="T4" fmla="*/ 44 w 98"/>
                <a:gd name="T5" fmla="*/ 295 h 295"/>
                <a:gd name="T6" fmla="*/ 30 w 98"/>
                <a:gd name="T7" fmla="*/ 295 h 295"/>
                <a:gd name="T8" fmla="*/ 30 w 98"/>
                <a:gd name="T9" fmla="*/ 120 h 295"/>
                <a:gd name="T10" fmla="*/ 0 w 98"/>
                <a:gd name="T11" fmla="*/ 120 h 295"/>
                <a:gd name="T12" fmla="*/ 0 w 98"/>
                <a:gd name="T13" fmla="*/ 106 h 295"/>
                <a:gd name="T14" fmla="*/ 30 w 98"/>
                <a:gd name="T15" fmla="*/ 106 h 295"/>
                <a:gd name="T16" fmla="*/ 30 w 98"/>
                <a:gd name="T17" fmla="*/ 73 h 295"/>
                <a:gd name="T18" fmla="*/ 33 w 98"/>
                <a:gd name="T19" fmla="*/ 47 h 295"/>
                <a:gd name="T20" fmla="*/ 41 w 98"/>
                <a:gd name="T21" fmla="*/ 27 h 295"/>
                <a:gd name="T22" fmla="*/ 55 w 98"/>
                <a:gd name="T23" fmla="*/ 13 h 295"/>
                <a:gd name="T24" fmla="*/ 74 w 98"/>
                <a:gd name="T25" fmla="*/ 4 h 295"/>
                <a:gd name="T26" fmla="*/ 98 w 98"/>
                <a:gd name="T27" fmla="*/ 0 h 295"/>
                <a:gd name="T28" fmla="*/ 98 w 98"/>
                <a:gd name="T29" fmla="*/ 13 h 295"/>
                <a:gd name="T30" fmla="*/ 80 w 98"/>
                <a:gd name="T31" fmla="*/ 15 h 295"/>
                <a:gd name="T32" fmla="*/ 67 w 98"/>
                <a:gd name="T33" fmla="*/ 20 h 295"/>
                <a:gd name="T34" fmla="*/ 58 w 98"/>
                <a:gd name="T35" fmla="*/ 27 h 295"/>
                <a:gd name="T36" fmla="*/ 50 w 98"/>
                <a:gd name="T37" fmla="*/ 39 h 295"/>
                <a:gd name="T38" fmla="*/ 45 w 98"/>
                <a:gd name="T39" fmla="*/ 55 h 295"/>
                <a:gd name="T40" fmla="*/ 44 w 98"/>
                <a:gd name="T41" fmla="*/ 73 h 295"/>
                <a:gd name="T42" fmla="*/ 44 w 98"/>
                <a:gd name="T43" fmla="*/ 106 h 295"/>
                <a:gd name="T44" fmla="*/ 98 w 98"/>
                <a:gd name="T45" fmla="*/ 106 h 295"/>
                <a:gd name="T46" fmla="*/ 98 w 98"/>
                <a:gd name="T47" fmla="*/ 12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295">
                  <a:moveTo>
                    <a:pt x="98" y="120"/>
                  </a:moveTo>
                  <a:lnTo>
                    <a:pt x="44" y="120"/>
                  </a:lnTo>
                  <a:lnTo>
                    <a:pt x="44" y="295"/>
                  </a:lnTo>
                  <a:lnTo>
                    <a:pt x="30" y="295"/>
                  </a:lnTo>
                  <a:lnTo>
                    <a:pt x="30" y="120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30" y="106"/>
                  </a:lnTo>
                  <a:lnTo>
                    <a:pt x="30" y="73"/>
                  </a:lnTo>
                  <a:lnTo>
                    <a:pt x="33" y="47"/>
                  </a:lnTo>
                  <a:lnTo>
                    <a:pt x="41" y="27"/>
                  </a:lnTo>
                  <a:lnTo>
                    <a:pt x="55" y="13"/>
                  </a:lnTo>
                  <a:lnTo>
                    <a:pt x="74" y="4"/>
                  </a:lnTo>
                  <a:lnTo>
                    <a:pt x="98" y="0"/>
                  </a:lnTo>
                  <a:lnTo>
                    <a:pt x="98" y="13"/>
                  </a:lnTo>
                  <a:lnTo>
                    <a:pt x="80" y="15"/>
                  </a:lnTo>
                  <a:lnTo>
                    <a:pt x="67" y="20"/>
                  </a:lnTo>
                  <a:lnTo>
                    <a:pt x="58" y="27"/>
                  </a:lnTo>
                  <a:lnTo>
                    <a:pt x="50" y="39"/>
                  </a:lnTo>
                  <a:lnTo>
                    <a:pt x="45" y="55"/>
                  </a:lnTo>
                  <a:lnTo>
                    <a:pt x="44" y="73"/>
                  </a:lnTo>
                  <a:lnTo>
                    <a:pt x="44" y="106"/>
                  </a:lnTo>
                  <a:lnTo>
                    <a:pt x="98" y="106"/>
                  </a:lnTo>
                  <a:lnTo>
                    <a:pt x="98" y="12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 noEditPoints="1"/>
            </p:cNvSpPr>
            <p:nvPr/>
          </p:nvSpPr>
          <p:spPr bwMode="auto">
            <a:xfrm>
              <a:off x="3760" y="2414"/>
              <a:ext cx="99" cy="99"/>
            </a:xfrm>
            <a:custGeom>
              <a:avLst/>
              <a:gdLst>
                <a:gd name="T0" fmla="*/ 195 w 198"/>
                <a:gd name="T1" fmla="*/ 120 h 197"/>
                <a:gd name="T2" fmla="*/ 184 w 198"/>
                <a:gd name="T3" fmla="*/ 147 h 197"/>
                <a:gd name="T4" fmla="*/ 170 w 198"/>
                <a:gd name="T5" fmla="*/ 167 h 197"/>
                <a:gd name="T6" fmla="*/ 149 w 198"/>
                <a:gd name="T7" fmla="*/ 184 h 197"/>
                <a:gd name="T8" fmla="*/ 125 w 198"/>
                <a:gd name="T9" fmla="*/ 193 h 197"/>
                <a:gd name="T10" fmla="*/ 99 w 198"/>
                <a:gd name="T11" fmla="*/ 197 h 197"/>
                <a:gd name="T12" fmla="*/ 72 w 198"/>
                <a:gd name="T13" fmla="*/ 193 h 197"/>
                <a:gd name="T14" fmla="*/ 49 w 198"/>
                <a:gd name="T15" fmla="*/ 184 h 197"/>
                <a:gd name="T16" fmla="*/ 28 w 198"/>
                <a:gd name="T17" fmla="*/ 165 h 197"/>
                <a:gd name="T18" fmla="*/ 13 w 198"/>
                <a:gd name="T19" fmla="*/ 146 h 197"/>
                <a:gd name="T20" fmla="*/ 4 w 198"/>
                <a:gd name="T21" fmla="*/ 123 h 197"/>
                <a:gd name="T22" fmla="*/ 0 w 198"/>
                <a:gd name="T23" fmla="*/ 98 h 197"/>
                <a:gd name="T24" fmla="*/ 5 w 198"/>
                <a:gd name="T25" fmla="*/ 71 h 197"/>
                <a:gd name="T26" fmla="*/ 17 w 198"/>
                <a:gd name="T27" fmla="*/ 45 h 197"/>
                <a:gd name="T28" fmla="*/ 31 w 198"/>
                <a:gd name="T29" fmla="*/ 27 h 197"/>
                <a:gd name="T30" fmla="*/ 51 w 198"/>
                <a:gd name="T31" fmla="*/ 13 h 197"/>
                <a:gd name="T32" fmla="*/ 73 w 198"/>
                <a:gd name="T33" fmla="*/ 4 h 197"/>
                <a:gd name="T34" fmla="*/ 99 w 198"/>
                <a:gd name="T35" fmla="*/ 0 h 197"/>
                <a:gd name="T36" fmla="*/ 123 w 198"/>
                <a:gd name="T37" fmla="*/ 3 h 197"/>
                <a:gd name="T38" fmla="*/ 146 w 198"/>
                <a:gd name="T39" fmla="*/ 12 h 197"/>
                <a:gd name="T40" fmla="*/ 166 w 198"/>
                <a:gd name="T41" fmla="*/ 26 h 197"/>
                <a:gd name="T42" fmla="*/ 184 w 198"/>
                <a:gd name="T43" fmla="*/ 48 h 197"/>
                <a:gd name="T44" fmla="*/ 195 w 198"/>
                <a:gd name="T45" fmla="*/ 76 h 197"/>
                <a:gd name="T46" fmla="*/ 196 w 198"/>
                <a:gd name="T47" fmla="*/ 82 h 197"/>
                <a:gd name="T48" fmla="*/ 198 w 198"/>
                <a:gd name="T49" fmla="*/ 88 h 197"/>
                <a:gd name="T50" fmla="*/ 198 w 198"/>
                <a:gd name="T51" fmla="*/ 94 h 197"/>
                <a:gd name="T52" fmla="*/ 198 w 198"/>
                <a:gd name="T53" fmla="*/ 97 h 197"/>
                <a:gd name="T54" fmla="*/ 196 w 198"/>
                <a:gd name="T55" fmla="*/ 100 h 197"/>
                <a:gd name="T56" fmla="*/ 195 w 198"/>
                <a:gd name="T57" fmla="*/ 102 h 197"/>
                <a:gd name="T58" fmla="*/ 192 w 198"/>
                <a:gd name="T59" fmla="*/ 103 h 197"/>
                <a:gd name="T60" fmla="*/ 187 w 198"/>
                <a:gd name="T61" fmla="*/ 103 h 197"/>
                <a:gd name="T62" fmla="*/ 179 w 198"/>
                <a:gd name="T63" fmla="*/ 103 h 197"/>
                <a:gd name="T64" fmla="*/ 16 w 198"/>
                <a:gd name="T65" fmla="*/ 103 h 197"/>
                <a:gd name="T66" fmla="*/ 19 w 198"/>
                <a:gd name="T67" fmla="*/ 124 h 197"/>
                <a:gd name="T68" fmla="*/ 28 w 198"/>
                <a:gd name="T69" fmla="*/ 143 h 197"/>
                <a:gd name="T70" fmla="*/ 41 w 198"/>
                <a:gd name="T71" fmla="*/ 159 h 197"/>
                <a:gd name="T72" fmla="*/ 58 w 198"/>
                <a:gd name="T73" fmla="*/ 173 h 197"/>
                <a:gd name="T74" fmla="*/ 78 w 198"/>
                <a:gd name="T75" fmla="*/ 181 h 197"/>
                <a:gd name="T76" fmla="*/ 99 w 198"/>
                <a:gd name="T77" fmla="*/ 184 h 197"/>
                <a:gd name="T78" fmla="*/ 120 w 198"/>
                <a:gd name="T79" fmla="*/ 181 h 197"/>
                <a:gd name="T80" fmla="*/ 142 w 198"/>
                <a:gd name="T81" fmla="*/ 173 h 197"/>
                <a:gd name="T82" fmla="*/ 158 w 198"/>
                <a:gd name="T83" fmla="*/ 159 h 197"/>
                <a:gd name="T84" fmla="*/ 172 w 198"/>
                <a:gd name="T85" fmla="*/ 141 h 197"/>
                <a:gd name="T86" fmla="*/ 181 w 198"/>
                <a:gd name="T87" fmla="*/ 120 h 197"/>
                <a:gd name="T88" fmla="*/ 195 w 198"/>
                <a:gd name="T89" fmla="*/ 120 h 197"/>
                <a:gd name="T90" fmla="*/ 184 w 198"/>
                <a:gd name="T91" fmla="*/ 91 h 197"/>
                <a:gd name="T92" fmla="*/ 181 w 198"/>
                <a:gd name="T93" fmla="*/ 76 h 197"/>
                <a:gd name="T94" fmla="*/ 175 w 198"/>
                <a:gd name="T95" fmla="*/ 60 h 197"/>
                <a:gd name="T96" fmla="*/ 161 w 198"/>
                <a:gd name="T97" fmla="*/ 41 h 197"/>
                <a:gd name="T98" fmla="*/ 142 w 198"/>
                <a:gd name="T99" fmla="*/ 24 h 197"/>
                <a:gd name="T100" fmla="*/ 120 w 198"/>
                <a:gd name="T101" fmla="*/ 16 h 197"/>
                <a:gd name="T102" fmla="*/ 99 w 198"/>
                <a:gd name="T103" fmla="*/ 13 h 197"/>
                <a:gd name="T104" fmla="*/ 78 w 198"/>
                <a:gd name="T105" fmla="*/ 15 h 197"/>
                <a:gd name="T106" fmla="*/ 60 w 198"/>
                <a:gd name="T107" fmla="*/ 22 h 197"/>
                <a:gd name="T108" fmla="*/ 43 w 198"/>
                <a:gd name="T109" fmla="*/ 36 h 197"/>
                <a:gd name="T110" fmla="*/ 29 w 198"/>
                <a:gd name="T111" fmla="*/ 51 h 197"/>
                <a:gd name="T112" fmla="*/ 20 w 198"/>
                <a:gd name="T113" fmla="*/ 70 h 197"/>
                <a:gd name="T114" fmla="*/ 16 w 198"/>
                <a:gd name="T115" fmla="*/ 91 h 197"/>
                <a:gd name="T116" fmla="*/ 184 w 198"/>
                <a:gd name="T117" fmla="*/ 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197">
                  <a:moveTo>
                    <a:pt x="195" y="120"/>
                  </a:moveTo>
                  <a:lnTo>
                    <a:pt x="184" y="147"/>
                  </a:lnTo>
                  <a:lnTo>
                    <a:pt x="170" y="167"/>
                  </a:lnTo>
                  <a:lnTo>
                    <a:pt x="149" y="184"/>
                  </a:lnTo>
                  <a:lnTo>
                    <a:pt x="125" y="193"/>
                  </a:lnTo>
                  <a:lnTo>
                    <a:pt x="99" y="197"/>
                  </a:lnTo>
                  <a:lnTo>
                    <a:pt x="72" y="193"/>
                  </a:lnTo>
                  <a:lnTo>
                    <a:pt x="49" y="184"/>
                  </a:lnTo>
                  <a:lnTo>
                    <a:pt x="28" y="165"/>
                  </a:lnTo>
                  <a:lnTo>
                    <a:pt x="13" y="146"/>
                  </a:lnTo>
                  <a:lnTo>
                    <a:pt x="4" y="123"/>
                  </a:lnTo>
                  <a:lnTo>
                    <a:pt x="0" y="98"/>
                  </a:lnTo>
                  <a:lnTo>
                    <a:pt x="5" y="71"/>
                  </a:lnTo>
                  <a:lnTo>
                    <a:pt x="17" y="45"/>
                  </a:lnTo>
                  <a:lnTo>
                    <a:pt x="31" y="27"/>
                  </a:lnTo>
                  <a:lnTo>
                    <a:pt x="51" y="13"/>
                  </a:lnTo>
                  <a:lnTo>
                    <a:pt x="73" y="4"/>
                  </a:lnTo>
                  <a:lnTo>
                    <a:pt x="99" y="0"/>
                  </a:lnTo>
                  <a:lnTo>
                    <a:pt x="123" y="3"/>
                  </a:lnTo>
                  <a:lnTo>
                    <a:pt x="146" y="12"/>
                  </a:lnTo>
                  <a:lnTo>
                    <a:pt x="166" y="26"/>
                  </a:lnTo>
                  <a:lnTo>
                    <a:pt x="184" y="48"/>
                  </a:lnTo>
                  <a:lnTo>
                    <a:pt x="195" y="76"/>
                  </a:lnTo>
                  <a:lnTo>
                    <a:pt x="196" y="82"/>
                  </a:lnTo>
                  <a:lnTo>
                    <a:pt x="198" y="88"/>
                  </a:lnTo>
                  <a:lnTo>
                    <a:pt x="198" y="94"/>
                  </a:lnTo>
                  <a:lnTo>
                    <a:pt x="198" y="97"/>
                  </a:lnTo>
                  <a:lnTo>
                    <a:pt x="196" y="100"/>
                  </a:lnTo>
                  <a:lnTo>
                    <a:pt x="195" y="102"/>
                  </a:lnTo>
                  <a:lnTo>
                    <a:pt x="192" y="103"/>
                  </a:lnTo>
                  <a:lnTo>
                    <a:pt x="187" y="103"/>
                  </a:lnTo>
                  <a:lnTo>
                    <a:pt x="179" y="103"/>
                  </a:lnTo>
                  <a:lnTo>
                    <a:pt x="16" y="103"/>
                  </a:lnTo>
                  <a:lnTo>
                    <a:pt x="19" y="124"/>
                  </a:lnTo>
                  <a:lnTo>
                    <a:pt x="28" y="143"/>
                  </a:lnTo>
                  <a:lnTo>
                    <a:pt x="41" y="159"/>
                  </a:lnTo>
                  <a:lnTo>
                    <a:pt x="58" y="173"/>
                  </a:lnTo>
                  <a:lnTo>
                    <a:pt x="78" y="181"/>
                  </a:lnTo>
                  <a:lnTo>
                    <a:pt x="99" y="184"/>
                  </a:lnTo>
                  <a:lnTo>
                    <a:pt x="120" y="181"/>
                  </a:lnTo>
                  <a:lnTo>
                    <a:pt x="142" y="173"/>
                  </a:lnTo>
                  <a:lnTo>
                    <a:pt x="158" y="159"/>
                  </a:lnTo>
                  <a:lnTo>
                    <a:pt x="172" y="141"/>
                  </a:lnTo>
                  <a:lnTo>
                    <a:pt x="181" y="120"/>
                  </a:lnTo>
                  <a:lnTo>
                    <a:pt x="195" y="120"/>
                  </a:lnTo>
                  <a:close/>
                  <a:moveTo>
                    <a:pt x="184" y="91"/>
                  </a:moveTo>
                  <a:lnTo>
                    <a:pt x="181" y="76"/>
                  </a:lnTo>
                  <a:lnTo>
                    <a:pt x="175" y="60"/>
                  </a:lnTo>
                  <a:lnTo>
                    <a:pt x="161" y="41"/>
                  </a:lnTo>
                  <a:lnTo>
                    <a:pt x="142" y="24"/>
                  </a:lnTo>
                  <a:lnTo>
                    <a:pt x="120" y="16"/>
                  </a:lnTo>
                  <a:lnTo>
                    <a:pt x="99" y="13"/>
                  </a:lnTo>
                  <a:lnTo>
                    <a:pt x="78" y="15"/>
                  </a:lnTo>
                  <a:lnTo>
                    <a:pt x="60" y="22"/>
                  </a:lnTo>
                  <a:lnTo>
                    <a:pt x="43" y="36"/>
                  </a:lnTo>
                  <a:lnTo>
                    <a:pt x="29" y="51"/>
                  </a:lnTo>
                  <a:lnTo>
                    <a:pt x="20" y="70"/>
                  </a:lnTo>
                  <a:lnTo>
                    <a:pt x="16" y="91"/>
                  </a:lnTo>
                  <a:lnTo>
                    <a:pt x="184" y="9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3863" y="2384"/>
              <a:ext cx="50" cy="127"/>
            </a:xfrm>
            <a:custGeom>
              <a:avLst/>
              <a:gdLst>
                <a:gd name="T0" fmla="*/ 32 w 98"/>
                <a:gd name="T1" fmla="*/ 65 h 254"/>
                <a:gd name="T2" fmla="*/ 32 w 98"/>
                <a:gd name="T3" fmla="*/ 0 h 254"/>
                <a:gd name="T4" fmla="*/ 45 w 98"/>
                <a:gd name="T5" fmla="*/ 0 h 254"/>
                <a:gd name="T6" fmla="*/ 45 w 98"/>
                <a:gd name="T7" fmla="*/ 65 h 254"/>
                <a:gd name="T8" fmla="*/ 98 w 98"/>
                <a:gd name="T9" fmla="*/ 65 h 254"/>
                <a:gd name="T10" fmla="*/ 98 w 98"/>
                <a:gd name="T11" fmla="*/ 79 h 254"/>
                <a:gd name="T12" fmla="*/ 45 w 98"/>
                <a:gd name="T13" fmla="*/ 79 h 254"/>
                <a:gd name="T14" fmla="*/ 45 w 98"/>
                <a:gd name="T15" fmla="*/ 176 h 254"/>
                <a:gd name="T16" fmla="*/ 47 w 98"/>
                <a:gd name="T17" fmla="*/ 198 h 254"/>
                <a:gd name="T18" fmla="*/ 51 w 98"/>
                <a:gd name="T19" fmla="*/ 214 h 254"/>
                <a:gd name="T20" fmla="*/ 57 w 98"/>
                <a:gd name="T21" fmla="*/ 226 h 254"/>
                <a:gd name="T22" fmla="*/ 66 w 98"/>
                <a:gd name="T23" fmla="*/ 234 h 254"/>
                <a:gd name="T24" fmla="*/ 80 w 98"/>
                <a:gd name="T25" fmla="*/ 239 h 254"/>
                <a:gd name="T26" fmla="*/ 98 w 98"/>
                <a:gd name="T27" fmla="*/ 242 h 254"/>
                <a:gd name="T28" fmla="*/ 98 w 98"/>
                <a:gd name="T29" fmla="*/ 254 h 254"/>
                <a:gd name="T30" fmla="*/ 74 w 98"/>
                <a:gd name="T31" fmla="*/ 251 h 254"/>
                <a:gd name="T32" fmla="*/ 54 w 98"/>
                <a:gd name="T33" fmla="*/ 242 h 254"/>
                <a:gd name="T34" fmla="*/ 41 w 98"/>
                <a:gd name="T35" fmla="*/ 226 h 254"/>
                <a:gd name="T36" fmla="*/ 33 w 98"/>
                <a:gd name="T37" fmla="*/ 205 h 254"/>
                <a:gd name="T38" fmla="*/ 32 w 98"/>
                <a:gd name="T39" fmla="*/ 178 h 254"/>
                <a:gd name="T40" fmla="*/ 32 w 98"/>
                <a:gd name="T41" fmla="*/ 79 h 254"/>
                <a:gd name="T42" fmla="*/ 0 w 98"/>
                <a:gd name="T43" fmla="*/ 79 h 254"/>
                <a:gd name="T44" fmla="*/ 0 w 98"/>
                <a:gd name="T45" fmla="*/ 65 h 254"/>
                <a:gd name="T46" fmla="*/ 32 w 98"/>
                <a:gd name="T47" fmla="*/ 6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254">
                  <a:moveTo>
                    <a:pt x="32" y="65"/>
                  </a:moveTo>
                  <a:lnTo>
                    <a:pt x="32" y="0"/>
                  </a:lnTo>
                  <a:lnTo>
                    <a:pt x="45" y="0"/>
                  </a:lnTo>
                  <a:lnTo>
                    <a:pt x="45" y="65"/>
                  </a:lnTo>
                  <a:lnTo>
                    <a:pt x="98" y="65"/>
                  </a:lnTo>
                  <a:lnTo>
                    <a:pt x="98" y="79"/>
                  </a:lnTo>
                  <a:lnTo>
                    <a:pt x="45" y="79"/>
                  </a:lnTo>
                  <a:lnTo>
                    <a:pt x="45" y="176"/>
                  </a:lnTo>
                  <a:lnTo>
                    <a:pt x="47" y="198"/>
                  </a:lnTo>
                  <a:lnTo>
                    <a:pt x="51" y="214"/>
                  </a:lnTo>
                  <a:lnTo>
                    <a:pt x="57" y="226"/>
                  </a:lnTo>
                  <a:lnTo>
                    <a:pt x="66" y="234"/>
                  </a:lnTo>
                  <a:lnTo>
                    <a:pt x="80" y="239"/>
                  </a:lnTo>
                  <a:lnTo>
                    <a:pt x="98" y="242"/>
                  </a:lnTo>
                  <a:lnTo>
                    <a:pt x="98" y="254"/>
                  </a:lnTo>
                  <a:lnTo>
                    <a:pt x="74" y="251"/>
                  </a:lnTo>
                  <a:lnTo>
                    <a:pt x="54" y="242"/>
                  </a:lnTo>
                  <a:lnTo>
                    <a:pt x="41" y="226"/>
                  </a:lnTo>
                  <a:lnTo>
                    <a:pt x="33" y="205"/>
                  </a:lnTo>
                  <a:lnTo>
                    <a:pt x="32" y="178"/>
                  </a:lnTo>
                  <a:lnTo>
                    <a:pt x="32" y="79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 noEditPoints="1"/>
            </p:cNvSpPr>
            <p:nvPr/>
          </p:nvSpPr>
          <p:spPr bwMode="auto">
            <a:xfrm>
              <a:off x="3917" y="2414"/>
              <a:ext cx="97" cy="99"/>
            </a:xfrm>
            <a:custGeom>
              <a:avLst/>
              <a:gdLst>
                <a:gd name="T0" fmla="*/ 97 w 194"/>
                <a:gd name="T1" fmla="*/ 0 h 197"/>
                <a:gd name="T2" fmla="*/ 125 w 194"/>
                <a:gd name="T3" fmla="*/ 4 h 197"/>
                <a:gd name="T4" fmla="*/ 149 w 194"/>
                <a:gd name="T5" fmla="*/ 15 h 197"/>
                <a:gd name="T6" fmla="*/ 170 w 194"/>
                <a:gd name="T7" fmla="*/ 32 h 197"/>
                <a:gd name="T8" fmla="*/ 184 w 194"/>
                <a:gd name="T9" fmla="*/ 51 h 197"/>
                <a:gd name="T10" fmla="*/ 191 w 194"/>
                <a:gd name="T11" fmla="*/ 74 h 197"/>
                <a:gd name="T12" fmla="*/ 194 w 194"/>
                <a:gd name="T13" fmla="*/ 100 h 197"/>
                <a:gd name="T14" fmla="*/ 191 w 194"/>
                <a:gd name="T15" fmla="*/ 127 h 197"/>
                <a:gd name="T16" fmla="*/ 181 w 194"/>
                <a:gd name="T17" fmla="*/ 152 h 197"/>
                <a:gd name="T18" fmla="*/ 161 w 194"/>
                <a:gd name="T19" fmla="*/ 173 h 197"/>
                <a:gd name="T20" fmla="*/ 141 w 194"/>
                <a:gd name="T21" fmla="*/ 185 h 197"/>
                <a:gd name="T22" fmla="*/ 120 w 194"/>
                <a:gd name="T23" fmla="*/ 194 h 197"/>
                <a:gd name="T24" fmla="*/ 96 w 194"/>
                <a:gd name="T25" fmla="*/ 197 h 197"/>
                <a:gd name="T26" fmla="*/ 73 w 194"/>
                <a:gd name="T27" fmla="*/ 194 h 197"/>
                <a:gd name="T28" fmla="*/ 50 w 194"/>
                <a:gd name="T29" fmla="*/ 185 h 197"/>
                <a:gd name="T30" fmla="*/ 29 w 194"/>
                <a:gd name="T31" fmla="*/ 168 h 197"/>
                <a:gd name="T32" fmla="*/ 13 w 194"/>
                <a:gd name="T33" fmla="*/ 147 h 197"/>
                <a:gd name="T34" fmla="*/ 3 w 194"/>
                <a:gd name="T35" fmla="*/ 124 h 197"/>
                <a:gd name="T36" fmla="*/ 0 w 194"/>
                <a:gd name="T37" fmla="*/ 98 h 197"/>
                <a:gd name="T38" fmla="*/ 3 w 194"/>
                <a:gd name="T39" fmla="*/ 70 h 197"/>
                <a:gd name="T40" fmla="*/ 14 w 194"/>
                <a:gd name="T41" fmla="*/ 45 h 197"/>
                <a:gd name="T42" fmla="*/ 34 w 194"/>
                <a:gd name="T43" fmla="*/ 24 h 197"/>
                <a:gd name="T44" fmla="*/ 52 w 194"/>
                <a:gd name="T45" fmla="*/ 12 h 197"/>
                <a:gd name="T46" fmla="*/ 73 w 194"/>
                <a:gd name="T47" fmla="*/ 3 h 197"/>
                <a:gd name="T48" fmla="*/ 97 w 194"/>
                <a:gd name="T49" fmla="*/ 0 h 197"/>
                <a:gd name="T50" fmla="*/ 97 w 194"/>
                <a:gd name="T51" fmla="*/ 13 h 197"/>
                <a:gd name="T52" fmla="*/ 75 w 194"/>
                <a:gd name="T53" fmla="*/ 16 h 197"/>
                <a:gd name="T54" fmla="*/ 53 w 194"/>
                <a:gd name="T55" fmla="*/ 26 h 197"/>
                <a:gd name="T56" fmla="*/ 35 w 194"/>
                <a:gd name="T57" fmla="*/ 42 h 197"/>
                <a:gd name="T58" fmla="*/ 23 w 194"/>
                <a:gd name="T59" fmla="*/ 59 h 197"/>
                <a:gd name="T60" fmla="*/ 16 w 194"/>
                <a:gd name="T61" fmla="*/ 77 h 197"/>
                <a:gd name="T62" fmla="*/ 14 w 194"/>
                <a:gd name="T63" fmla="*/ 98 h 197"/>
                <a:gd name="T64" fmla="*/ 17 w 194"/>
                <a:gd name="T65" fmla="*/ 123 h 197"/>
                <a:gd name="T66" fmla="*/ 26 w 194"/>
                <a:gd name="T67" fmla="*/ 143 h 197"/>
                <a:gd name="T68" fmla="*/ 41 w 194"/>
                <a:gd name="T69" fmla="*/ 162 h 197"/>
                <a:gd name="T70" fmla="*/ 58 w 194"/>
                <a:gd name="T71" fmla="*/ 175 h 197"/>
                <a:gd name="T72" fmla="*/ 76 w 194"/>
                <a:gd name="T73" fmla="*/ 181 h 197"/>
                <a:gd name="T74" fmla="*/ 96 w 194"/>
                <a:gd name="T75" fmla="*/ 184 h 197"/>
                <a:gd name="T76" fmla="*/ 120 w 194"/>
                <a:gd name="T77" fmla="*/ 181 h 197"/>
                <a:gd name="T78" fmla="*/ 141 w 194"/>
                <a:gd name="T79" fmla="*/ 171 h 197"/>
                <a:gd name="T80" fmla="*/ 160 w 194"/>
                <a:gd name="T81" fmla="*/ 155 h 197"/>
                <a:gd name="T82" fmla="*/ 172 w 194"/>
                <a:gd name="T83" fmla="*/ 138 h 197"/>
                <a:gd name="T84" fmla="*/ 179 w 194"/>
                <a:gd name="T85" fmla="*/ 120 h 197"/>
                <a:gd name="T86" fmla="*/ 181 w 194"/>
                <a:gd name="T87" fmla="*/ 98 h 197"/>
                <a:gd name="T88" fmla="*/ 178 w 194"/>
                <a:gd name="T89" fmla="*/ 76 h 197"/>
                <a:gd name="T90" fmla="*/ 169 w 194"/>
                <a:gd name="T91" fmla="*/ 54 h 197"/>
                <a:gd name="T92" fmla="*/ 154 w 194"/>
                <a:gd name="T93" fmla="*/ 35 h 197"/>
                <a:gd name="T94" fmla="*/ 137 w 194"/>
                <a:gd name="T95" fmla="*/ 22 h 197"/>
                <a:gd name="T96" fmla="*/ 119 w 194"/>
                <a:gd name="T97" fmla="*/ 16 h 197"/>
                <a:gd name="T98" fmla="*/ 97 w 194"/>
                <a:gd name="T9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4" h="197">
                  <a:moveTo>
                    <a:pt x="97" y="0"/>
                  </a:moveTo>
                  <a:lnTo>
                    <a:pt x="125" y="4"/>
                  </a:lnTo>
                  <a:lnTo>
                    <a:pt x="149" y="15"/>
                  </a:lnTo>
                  <a:lnTo>
                    <a:pt x="170" y="32"/>
                  </a:lnTo>
                  <a:lnTo>
                    <a:pt x="184" y="51"/>
                  </a:lnTo>
                  <a:lnTo>
                    <a:pt x="191" y="74"/>
                  </a:lnTo>
                  <a:lnTo>
                    <a:pt x="194" y="100"/>
                  </a:lnTo>
                  <a:lnTo>
                    <a:pt x="191" y="127"/>
                  </a:lnTo>
                  <a:lnTo>
                    <a:pt x="181" y="152"/>
                  </a:lnTo>
                  <a:lnTo>
                    <a:pt x="161" y="173"/>
                  </a:lnTo>
                  <a:lnTo>
                    <a:pt x="141" y="185"/>
                  </a:lnTo>
                  <a:lnTo>
                    <a:pt x="120" y="194"/>
                  </a:lnTo>
                  <a:lnTo>
                    <a:pt x="96" y="197"/>
                  </a:lnTo>
                  <a:lnTo>
                    <a:pt x="73" y="194"/>
                  </a:lnTo>
                  <a:lnTo>
                    <a:pt x="50" y="185"/>
                  </a:lnTo>
                  <a:lnTo>
                    <a:pt x="29" y="168"/>
                  </a:lnTo>
                  <a:lnTo>
                    <a:pt x="13" y="147"/>
                  </a:lnTo>
                  <a:lnTo>
                    <a:pt x="3" y="124"/>
                  </a:lnTo>
                  <a:lnTo>
                    <a:pt x="0" y="98"/>
                  </a:lnTo>
                  <a:lnTo>
                    <a:pt x="3" y="70"/>
                  </a:lnTo>
                  <a:lnTo>
                    <a:pt x="14" y="45"/>
                  </a:lnTo>
                  <a:lnTo>
                    <a:pt x="34" y="24"/>
                  </a:lnTo>
                  <a:lnTo>
                    <a:pt x="52" y="12"/>
                  </a:lnTo>
                  <a:lnTo>
                    <a:pt x="73" y="3"/>
                  </a:lnTo>
                  <a:lnTo>
                    <a:pt x="97" y="0"/>
                  </a:lnTo>
                  <a:close/>
                  <a:moveTo>
                    <a:pt x="97" y="13"/>
                  </a:moveTo>
                  <a:lnTo>
                    <a:pt x="75" y="16"/>
                  </a:lnTo>
                  <a:lnTo>
                    <a:pt x="53" y="26"/>
                  </a:lnTo>
                  <a:lnTo>
                    <a:pt x="35" y="42"/>
                  </a:lnTo>
                  <a:lnTo>
                    <a:pt x="23" y="59"/>
                  </a:lnTo>
                  <a:lnTo>
                    <a:pt x="16" y="77"/>
                  </a:lnTo>
                  <a:lnTo>
                    <a:pt x="14" y="98"/>
                  </a:lnTo>
                  <a:lnTo>
                    <a:pt x="17" y="123"/>
                  </a:lnTo>
                  <a:lnTo>
                    <a:pt x="26" y="143"/>
                  </a:lnTo>
                  <a:lnTo>
                    <a:pt x="41" y="162"/>
                  </a:lnTo>
                  <a:lnTo>
                    <a:pt x="58" y="175"/>
                  </a:lnTo>
                  <a:lnTo>
                    <a:pt x="76" y="181"/>
                  </a:lnTo>
                  <a:lnTo>
                    <a:pt x="96" y="184"/>
                  </a:lnTo>
                  <a:lnTo>
                    <a:pt x="120" y="181"/>
                  </a:lnTo>
                  <a:lnTo>
                    <a:pt x="141" y="171"/>
                  </a:lnTo>
                  <a:lnTo>
                    <a:pt x="160" y="155"/>
                  </a:lnTo>
                  <a:lnTo>
                    <a:pt x="172" y="138"/>
                  </a:lnTo>
                  <a:lnTo>
                    <a:pt x="179" y="120"/>
                  </a:lnTo>
                  <a:lnTo>
                    <a:pt x="181" y="98"/>
                  </a:lnTo>
                  <a:lnTo>
                    <a:pt x="178" y="76"/>
                  </a:lnTo>
                  <a:lnTo>
                    <a:pt x="169" y="54"/>
                  </a:lnTo>
                  <a:lnTo>
                    <a:pt x="154" y="35"/>
                  </a:lnTo>
                  <a:lnTo>
                    <a:pt x="137" y="22"/>
                  </a:lnTo>
                  <a:lnTo>
                    <a:pt x="119" y="1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2853" y="1748"/>
              <a:ext cx="261" cy="262"/>
            </a:xfrm>
            <a:custGeom>
              <a:avLst/>
              <a:gdLst>
                <a:gd name="T0" fmla="*/ 370 w 522"/>
                <a:gd name="T1" fmla="*/ 197 h 523"/>
                <a:gd name="T2" fmla="*/ 522 w 522"/>
                <a:gd name="T3" fmla="*/ 0 h 523"/>
                <a:gd name="T4" fmla="*/ 323 w 522"/>
                <a:gd name="T5" fmla="*/ 153 h 523"/>
                <a:gd name="T6" fmla="*/ 301 w 522"/>
                <a:gd name="T7" fmla="*/ 44 h 523"/>
                <a:gd name="T8" fmla="*/ 279 w 522"/>
                <a:gd name="T9" fmla="*/ 153 h 523"/>
                <a:gd name="T10" fmla="*/ 96 w 522"/>
                <a:gd name="T11" fmla="*/ 15 h 523"/>
                <a:gd name="T12" fmla="*/ 232 w 522"/>
                <a:gd name="T13" fmla="*/ 197 h 523"/>
                <a:gd name="T14" fmla="*/ 99 w 522"/>
                <a:gd name="T15" fmla="*/ 220 h 523"/>
                <a:gd name="T16" fmla="*/ 231 w 522"/>
                <a:gd name="T17" fmla="*/ 243 h 523"/>
                <a:gd name="T18" fmla="*/ 0 w 522"/>
                <a:gd name="T19" fmla="*/ 523 h 523"/>
                <a:gd name="T20" fmla="*/ 279 w 522"/>
                <a:gd name="T21" fmla="*/ 290 h 523"/>
                <a:gd name="T22" fmla="*/ 301 w 522"/>
                <a:gd name="T23" fmla="*/ 398 h 523"/>
                <a:gd name="T24" fmla="*/ 323 w 522"/>
                <a:gd name="T25" fmla="*/ 288 h 523"/>
                <a:gd name="T26" fmla="*/ 483 w 522"/>
                <a:gd name="T27" fmla="*/ 403 h 523"/>
                <a:gd name="T28" fmla="*/ 369 w 522"/>
                <a:gd name="T29" fmla="*/ 244 h 523"/>
                <a:gd name="T30" fmla="*/ 504 w 522"/>
                <a:gd name="T31" fmla="*/ 220 h 523"/>
                <a:gd name="T32" fmla="*/ 370 w 522"/>
                <a:gd name="T33" fmla="*/ 19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2" h="523">
                  <a:moveTo>
                    <a:pt x="370" y="197"/>
                  </a:moveTo>
                  <a:lnTo>
                    <a:pt x="522" y="0"/>
                  </a:lnTo>
                  <a:lnTo>
                    <a:pt x="323" y="153"/>
                  </a:lnTo>
                  <a:lnTo>
                    <a:pt x="301" y="44"/>
                  </a:lnTo>
                  <a:lnTo>
                    <a:pt x="279" y="153"/>
                  </a:lnTo>
                  <a:lnTo>
                    <a:pt x="96" y="15"/>
                  </a:lnTo>
                  <a:lnTo>
                    <a:pt x="232" y="197"/>
                  </a:lnTo>
                  <a:lnTo>
                    <a:pt x="99" y="220"/>
                  </a:lnTo>
                  <a:lnTo>
                    <a:pt x="231" y="243"/>
                  </a:lnTo>
                  <a:lnTo>
                    <a:pt x="0" y="523"/>
                  </a:lnTo>
                  <a:lnTo>
                    <a:pt x="279" y="290"/>
                  </a:lnTo>
                  <a:lnTo>
                    <a:pt x="301" y="398"/>
                  </a:lnTo>
                  <a:lnTo>
                    <a:pt x="323" y="288"/>
                  </a:lnTo>
                  <a:lnTo>
                    <a:pt x="483" y="403"/>
                  </a:lnTo>
                  <a:lnTo>
                    <a:pt x="369" y="244"/>
                  </a:lnTo>
                  <a:lnTo>
                    <a:pt x="504" y="220"/>
                  </a:lnTo>
                  <a:lnTo>
                    <a:pt x="370" y="197"/>
                  </a:lnTo>
                  <a:close/>
                </a:path>
              </a:pathLst>
            </a:custGeom>
            <a:solidFill>
              <a:srgbClr val="FF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37138" y="1710465"/>
            <a:ext cx="3759200" cy="1861409"/>
          </a:xfrm>
        </p:spPr>
        <p:txBody>
          <a:bodyPr>
            <a:normAutofit/>
          </a:bodyPr>
          <a:lstStyle>
            <a:lvl1pPr marL="0" indent="0" algn="ctr">
              <a:buNone/>
              <a:defRPr sz="35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/>
              <a:t>Titulu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topiku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aprezentasaun</a:t>
            </a:r>
            <a:r>
              <a:rPr lang="en-US" dirty="0"/>
              <a:t> </a:t>
            </a:r>
            <a:r>
              <a:rPr lang="en-US" dirty="0" err="1"/>
              <a:t>ida</a:t>
            </a:r>
            <a:r>
              <a:rPr lang="en-US" dirty="0"/>
              <a:t> </a:t>
            </a:r>
            <a:r>
              <a:rPr lang="en-US" dirty="0" err="1"/>
              <a:t>ne’e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5847484" y="4072008"/>
            <a:ext cx="2157412" cy="796925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err="1"/>
              <a:t>Data</a:t>
            </a:r>
            <a:r>
              <a:rPr lang="en-US" dirty="0"/>
              <a:t> </a:t>
            </a:r>
            <a:r>
              <a:rPr lang="en-US" dirty="0" err="1"/>
              <a:t>aprezentasaun</a:t>
            </a:r>
            <a:endParaRPr lang="en-US" dirty="0"/>
          </a:p>
        </p:txBody>
      </p:sp>
      <p:sp>
        <p:nvSpPr>
          <p:cNvPr id="89" name="Picture Placeholder 8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49788" cy="6858000"/>
          </a:xfrm>
        </p:spPr>
        <p:txBody>
          <a:bodyPr anchor="ctr"/>
          <a:lstStyle>
            <a:lvl1pPr marL="0" indent="0" algn="ctr">
              <a:spcBef>
                <a:spcPts val="3000"/>
              </a:spcBef>
              <a:buNone/>
              <a:defRPr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err="1"/>
              <a:t>Tau</a:t>
            </a:r>
            <a:r>
              <a:rPr lang="en-US" dirty="0"/>
              <a:t> </a:t>
            </a:r>
            <a:r>
              <a:rPr lang="en-US" dirty="0" err="1"/>
              <a:t>fotu</a:t>
            </a:r>
            <a:r>
              <a:rPr lang="en-US" dirty="0"/>
              <a:t>/</a:t>
            </a:r>
            <a:r>
              <a:rPr lang="en-US" dirty="0" err="1"/>
              <a:t>imajen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B8BF7C-3F8D-4313-A93B-7F8F414C79C6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74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D2C92-BE2F-43BC-8939-D77A1037249D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551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6522D0-6470-4D44-8059-676FA576F87B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77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A0878-1F02-4D19-A5B2-8A0B4319C613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33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EED8A-F2D5-42F7-9792-D66B790A52F5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93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3D9A2-7E84-49F3-8AD4-34399C09EA67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34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49844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1720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80649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53759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u no Hake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FE99-1B74-4AD9-88C5-90ABED5BD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1"/>
            <a:ext cx="9144001" cy="1278082"/>
          </a:xfrm>
          <a:prstGeom prst="rect">
            <a:avLst/>
          </a:prstGeom>
          <a:solidFill>
            <a:srgbClr val="822B6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" y="6330195"/>
            <a:ext cx="1000461" cy="41743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506538"/>
            <a:ext cx="8502650" cy="4518025"/>
          </a:xfrm>
        </p:spPr>
        <p:txBody>
          <a:bodyPr/>
          <a:lstStyle>
            <a:lvl1pPr marL="457200" indent="-457200"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Pontu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primeiru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96141" y="344488"/>
            <a:ext cx="8503372" cy="623700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/>
              <a:t>Titulu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slide </a:t>
            </a:r>
            <a:r>
              <a:rPr lang="en-US" dirty="0" err="1"/>
              <a:t>ne’e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8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7320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6532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43270-EAF3-4B87-BF47-136CA4D37767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3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6FE128-3DC1-4CDD-B67D-6F76BDE8797F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591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u no Hake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BFE99-1B74-4AD9-88C5-90ABED5BD8B6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1"/>
            <a:ext cx="9144001" cy="1278082"/>
          </a:xfrm>
          <a:prstGeom prst="rect">
            <a:avLst/>
          </a:prstGeom>
          <a:solidFill>
            <a:srgbClr val="822B6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" y="6330195"/>
            <a:ext cx="1000461" cy="41743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506538"/>
            <a:ext cx="8502650" cy="4518025"/>
          </a:xfrm>
        </p:spPr>
        <p:txBody>
          <a:bodyPr/>
          <a:lstStyle>
            <a:lvl1pPr marL="457200" indent="-457200"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Pontu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primeiru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96141" y="344488"/>
            <a:ext cx="8503372" cy="623700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/>
              <a:t>Titulu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slide </a:t>
            </a:r>
            <a:r>
              <a:rPr lang="en-US" dirty="0" err="1"/>
              <a:t>ne’e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62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AB493-EDF8-4402-8560-2A5716F12BEE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093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ADC14-2EB5-4900-91EF-05EA994181F1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52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618AF-E12B-4A42-9B8C-CE370D58ABD5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72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B8BF7C-3F8D-4313-A93B-7F8F414C79C6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83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D2C92-BE2F-43BC-8939-D77A1037249D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9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u no Komparasa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FE99-1B74-4AD9-88C5-90ABED5BD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1"/>
            <a:ext cx="9144001" cy="1278082"/>
          </a:xfrm>
          <a:prstGeom prst="rect">
            <a:avLst/>
          </a:prstGeom>
          <a:solidFill>
            <a:srgbClr val="822B6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" y="6330195"/>
            <a:ext cx="1000461" cy="417436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506538"/>
            <a:ext cx="4006196" cy="4518025"/>
          </a:xfrm>
        </p:spPr>
        <p:txBody>
          <a:bodyPr/>
          <a:lstStyle>
            <a:lvl1pPr marL="457200" indent="-457200"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6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Estudu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kazu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primeiru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41564" y="1506537"/>
            <a:ext cx="4006196" cy="4518025"/>
          </a:xfrm>
        </p:spPr>
        <p:txBody>
          <a:bodyPr>
            <a:normAutofit/>
          </a:bodyPr>
          <a:lstStyle>
            <a:lvl1pPr marL="457200" indent="-457200"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6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Estudu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kazu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segundu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96141" y="344488"/>
            <a:ext cx="8451619" cy="645216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/>
              <a:t>Titulu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slide </a:t>
            </a:r>
            <a:r>
              <a:rPr lang="en-US" dirty="0" err="1"/>
              <a:t>ne’e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32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6522D0-6470-4D44-8059-676FA576F87B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539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A0878-1F02-4D19-A5B2-8A0B4319C613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098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EED8A-F2D5-42F7-9792-D66B790A52F5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072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3D9A2-7E84-49F3-8AD4-34399C09EA67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4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5195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49894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1669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85370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8347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420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u no Fig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FE99-1B74-4AD9-88C5-90ABED5BD8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1"/>
            <a:ext cx="9144001" cy="1278082"/>
          </a:xfrm>
          <a:prstGeom prst="rect">
            <a:avLst/>
          </a:prstGeom>
          <a:solidFill>
            <a:srgbClr val="822B6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" y="6330195"/>
            <a:ext cx="1000461" cy="417436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46113" y="1635125"/>
            <a:ext cx="7648575" cy="4432300"/>
          </a:xfrm>
        </p:spPr>
        <p:txBody>
          <a:bodyPr/>
          <a:lstStyle>
            <a:lvl1pPr>
              <a:defRPr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err="1"/>
              <a:t>Tau</a:t>
            </a:r>
            <a:r>
              <a:rPr lang="en-US" dirty="0"/>
              <a:t> </a:t>
            </a:r>
            <a:r>
              <a:rPr lang="en-US" dirty="0" err="1"/>
              <a:t>imajen</a:t>
            </a:r>
            <a:r>
              <a:rPr lang="en-US" dirty="0"/>
              <a:t>, 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fotu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96141" y="344488"/>
            <a:ext cx="8428311" cy="655973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/>
              <a:t>Titulu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slide </a:t>
            </a:r>
            <a:r>
              <a:rPr lang="en-US" dirty="0" err="1"/>
              <a:t>ne’e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28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43270-EAF3-4B87-BF47-136CA4D37767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67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6FE128-3DC1-4CDD-B67D-6F76BDE8797F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960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u no Hake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8BFE99-1B74-4AD9-88C5-90ABED5BD8B6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1"/>
            <a:ext cx="9144001" cy="1278082"/>
          </a:xfrm>
          <a:prstGeom prst="rect">
            <a:avLst/>
          </a:prstGeom>
          <a:solidFill>
            <a:srgbClr val="822B6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" y="6330195"/>
            <a:ext cx="1000461" cy="41743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506538"/>
            <a:ext cx="8502650" cy="4518025"/>
          </a:xfrm>
        </p:spPr>
        <p:txBody>
          <a:bodyPr/>
          <a:lstStyle>
            <a:lvl1pPr marL="457200" indent="-457200"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Pontu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primeiru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96141" y="344488"/>
            <a:ext cx="8503372" cy="623700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/>
              <a:t>Titulu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slide </a:t>
            </a:r>
            <a:r>
              <a:rPr lang="en-US" dirty="0" err="1"/>
              <a:t>ne’e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4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a ka Imajen Boot De'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FE99-1B74-4AD9-88C5-90ABED5BD8B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" y="6330195"/>
            <a:ext cx="1000461" cy="417436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96141" y="268941"/>
            <a:ext cx="8535887" cy="5798484"/>
          </a:xfrm>
        </p:spPr>
        <p:txBody>
          <a:bodyPr/>
          <a:lstStyle>
            <a:lvl1pPr>
              <a:defRPr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err="1"/>
              <a:t>Tau</a:t>
            </a:r>
            <a:r>
              <a:rPr lang="en-US" dirty="0"/>
              <a:t> </a:t>
            </a:r>
            <a:r>
              <a:rPr lang="en-US" dirty="0" err="1"/>
              <a:t>imajen</a:t>
            </a:r>
            <a:r>
              <a:rPr lang="en-US" dirty="0"/>
              <a:t>, 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fotu</a:t>
            </a:r>
            <a:r>
              <a:rPr lang="en-US" dirty="0"/>
              <a:t> </a:t>
            </a:r>
            <a:r>
              <a:rPr lang="en-US" dirty="0" err="1"/>
              <a:t>boot</a:t>
            </a:r>
            <a:r>
              <a:rPr lang="en-US" dirty="0"/>
              <a:t> </a:t>
            </a:r>
            <a:r>
              <a:rPr lang="en-US" dirty="0" err="1"/>
              <a:t>liu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" y="3291840"/>
            <a:ext cx="9144001" cy="3566160"/>
          </a:xfrm>
          <a:prstGeom prst="rect">
            <a:avLst/>
          </a:prstGeom>
          <a:solidFill>
            <a:srgbClr val="822B6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46"/>
          <p:cNvGrpSpPr>
            <a:grpSpLocks noChangeAspect="1"/>
          </p:cNvGrpSpPr>
          <p:nvPr userDrawn="1"/>
        </p:nvGrpSpPr>
        <p:grpSpPr bwMode="auto">
          <a:xfrm>
            <a:off x="3681531" y="5834941"/>
            <a:ext cx="1780936" cy="747396"/>
            <a:chOff x="1629" y="1635"/>
            <a:chExt cx="2502" cy="1050"/>
          </a:xfrm>
        </p:grpSpPr>
        <p:sp>
          <p:nvSpPr>
            <p:cNvPr id="10" name="AutoShape 45"/>
            <p:cNvSpPr>
              <a:spLocks noChangeAspect="1" noChangeArrowheads="1" noTextEdit="1"/>
            </p:cNvSpPr>
            <p:nvPr/>
          </p:nvSpPr>
          <p:spPr bwMode="auto">
            <a:xfrm>
              <a:off x="1629" y="1635"/>
              <a:ext cx="2502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47"/>
            <p:cNvSpPr>
              <a:spLocks noChangeArrowheads="1"/>
            </p:cNvSpPr>
            <p:nvPr/>
          </p:nvSpPr>
          <p:spPr bwMode="auto">
            <a:xfrm>
              <a:off x="1629" y="1635"/>
              <a:ext cx="2502" cy="1049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8"/>
            <p:cNvSpPr>
              <a:spLocks/>
            </p:cNvSpPr>
            <p:nvPr/>
          </p:nvSpPr>
          <p:spPr bwMode="auto">
            <a:xfrm>
              <a:off x="1749" y="1962"/>
              <a:ext cx="294" cy="354"/>
            </a:xfrm>
            <a:custGeom>
              <a:avLst/>
              <a:gdLst>
                <a:gd name="T0" fmla="*/ 585 w 588"/>
                <a:gd name="T1" fmla="*/ 649 h 708"/>
                <a:gd name="T2" fmla="*/ 564 w 588"/>
                <a:gd name="T3" fmla="*/ 686 h 708"/>
                <a:gd name="T4" fmla="*/ 527 w 588"/>
                <a:gd name="T5" fmla="*/ 707 h 708"/>
                <a:gd name="T6" fmla="*/ 488 w 588"/>
                <a:gd name="T7" fmla="*/ 707 h 708"/>
                <a:gd name="T8" fmla="*/ 451 w 588"/>
                <a:gd name="T9" fmla="*/ 686 h 708"/>
                <a:gd name="T10" fmla="*/ 430 w 588"/>
                <a:gd name="T11" fmla="*/ 649 h 708"/>
                <a:gd name="T12" fmla="*/ 427 w 588"/>
                <a:gd name="T13" fmla="*/ 371 h 708"/>
                <a:gd name="T14" fmla="*/ 421 w 588"/>
                <a:gd name="T15" fmla="*/ 278 h 708"/>
                <a:gd name="T16" fmla="*/ 401 w 588"/>
                <a:gd name="T17" fmla="*/ 216 h 708"/>
                <a:gd name="T18" fmla="*/ 357 w 588"/>
                <a:gd name="T19" fmla="*/ 175 h 708"/>
                <a:gd name="T20" fmla="*/ 294 w 588"/>
                <a:gd name="T21" fmla="*/ 158 h 708"/>
                <a:gd name="T22" fmla="*/ 232 w 588"/>
                <a:gd name="T23" fmla="*/ 173 h 708"/>
                <a:gd name="T24" fmla="*/ 186 w 588"/>
                <a:gd name="T25" fmla="*/ 216 h 708"/>
                <a:gd name="T26" fmla="*/ 166 w 588"/>
                <a:gd name="T27" fmla="*/ 272 h 708"/>
                <a:gd name="T28" fmla="*/ 159 w 588"/>
                <a:gd name="T29" fmla="*/ 359 h 708"/>
                <a:gd name="T30" fmla="*/ 157 w 588"/>
                <a:gd name="T31" fmla="*/ 649 h 708"/>
                <a:gd name="T32" fmla="*/ 136 w 588"/>
                <a:gd name="T33" fmla="*/ 686 h 708"/>
                <a:gd name="T34" fmla="*/ 100 w 588"/>
                <a:gd name="T35" fmla="*/ 707 h 708"/>
                <a:gd name="T36" fmla="*/ 59 w 588"/>
                <a:gd name="T37" fmla="*/ 707 h 708"/>
                <a:gd name="T38" fmla="*/ 22 w 588"/>
                <a:gd name="T39" fmla="*/ 686 h 708"/>
                <a:gd name="T40" fmla="*/ 1 w 588"/>
                <a:gd name="T41" fmla="*/ 649 h 708"/>
                <a:gd name="T42" fmla="*/ 0 w 588"/>
                <a:gd name="T43" fmla="*/ 80 h 708"/>
                <a:gd name="T44" fmla="*/ 10 w 588"/>
                <a:gd name="T45" fmla="*/ 41 h 708"/>
                <a:gd name="T46" fmla="*/ 39 w 588"/>
                <a:gd name="T47" fmla="*/ 11 h 708"/>
                <a:gd name="T48" fmla="*/ 80 w 588"/>
                <a:gd name="T49" fmla="*/ 0 h 708"/>
                <a:gd name="T50" fmla="*/ 339 w 588"/>
                <a:gd name="T51" fmla="*/ 3 h 708"/>
                <a:gd name="T52" fmla="*/ 421 w 588"/>
                <a:gd name="T53" fmla="*/ 26 h 708"/>
                <a:gd name="T54" fmla="*/ 491 w 588"/>
                <a:gd name="T55" fmla="*/ 73 h 708"/>
                <a:gd name="T56" fmla="*/ 544 w 588"/>
                <a:gd name="T57" fmla="*/ 135 h 708"/>
                <a:gd name="T58" fmla="*/ 573 w 588"/>
                <a:gd name="T59" fmla="*/ 198 h 708"/>
                <a:gd name="T60" fmla="*/ 586 w 588"/>
                <a:gd name="T61" fmla="*/ 275 h 708"/>
                <a:gd name="T62" fmla="*/ 588 w 588"/>
                <a:gd name="T63" fmla="*/ 6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8" h="708">
                  <a:moveTo>
                    <a:pt x="588" y="628"/>
                  </a:moveTo>
                  <a:lnTo>
                    <a:pt x="585" y="649"/>
                  </a:lnTo>
                  <a:lnTo>
                    <a:pt x="577" y="669"/>
                  </a:lnTo>
                  <a:lnTo>
                    <a:pt x="564" y="686"/>
                  </a:lnTo>
                  <a:lnTo>
                    <a:pt x="547" y="698"/>
                  </a:lnTo>
                  <a:lnTo>
                    <a:pt x="527" y="707"/>
                  </a:lnTo>
                  <a:lnTo>
                    <a:pt x="508" y="708"/>
                  </a:lnTo>
                  <a:lnTo>
                    <a:pt x="488" y="707"/>
                  </a:lnTo>
                  <a:lnTo>
                    <a:pt x="468" y="698"/>
                  </a:lnTo>
                  <a:lnTo>
                    <a:pt x="451" y="686"/>
                  </a:lnTo>
                  <a:lnTo>
                    <a:pt x="438" y="669"/>
                  </a:lnTo>
                  <a:lnTo>
                    <a:pt x="430" y="649"/>
                  </a:lnTo>
                  <a:lnTo>
                    <a:pt x="427" y="628"/>
                  </a:lnTo>
                  <a:lnTo>
                    <a:pt x="427" y="371"/>
                  </a:lnTo>
                  <a:lnTo>
                    <a:pt x="426" y="321"/>
                  </a:lnTo>
                  <a:lnTo>
                    <a:pt x="421" y="278"/>
                  </a:lnTo>
                  <a:lnTo>
                    <a:pt x="414" y="243"/>
                  </a:lnTo>
                  <a:lnTo>
                    <a:pt x="401" y="216"/>
                  </a:lnTo>
                  <a:lnTo>
                    <a:pt x="383" y="193"/>
                  </a:lnTo>
                  <a:lnTo>
                    <a:pt x="357" y="175"/>
                  </a:lnTo>
                  <a:lnTo>
                    <a:pt x="326" y="163"/>
                  </a:lnTo>
                  <a:lnTo>
                    <a:pt x="294" y="158"/>
                  </a:lnTo>
                  <a:lnTo>
                    <a:pt x="262" y="161"/>
                  </a:lnTo>
                  <a:lnTo>
                    <a:pt x="232" y="173"/>
                  </a:lnTo>
                  <a:lnTo>
                    <a:pt x="206" y="191"/>
                  </a:lnTo>
                  <a:lnTo>
                    <a:pt x="186" y="216"/>
                  </a:lnTo>
                  <a:lnTo>
                    <a:pt x="174" y="240"/>
                  </a:lnTo>
                  <a:lnTo>
                    <a:pt x="166" y="272"/>
                  </a:lnTo>
                  <a:lnTo>
                    <a:pt x="162" y="312"/>
                  </a:lnTo>
                  <a:lnTo>
                    <a:pt x="159" y="359"/>
                  </a:lnTo>
                  <a:lnTo>
                    <a:pt x="159" y="628"/>
                  </a:lnTo>
                  <a:lnTo>
                    <a:pt x="157" y="649"/>
                  </a:lnTo>
                  <a:lnTo>
                    <a:pt x="150" y="669"/>
                  </a:lnTo>
                  <a:lnTo>
                    <a:pt x="136" y="686"/>
                  </a:lnTo>
                  <a:lnTo>
                    <a:pt x="119" y="698"/>
                  </a:lnTo>
                  <a:lnTo>
                    <a:pt x="100" y="707"/>
                  </a:lnTo>
                  <a:lnTo>
                    <a:pt x="80" y="708"/>
                  </a:lnTo>
                  <a:lnTo>
                    <a:pt x="59" y="707"/>
                  </a:lnTo>
                  <a:lnTo>
                    <a:pt x="39" y="698"/>
                  </a:lnTo>
                  <a:lnTo>
                    <a:pt x="22" y="686"/>
                  </a:lnTo>
                  <a:lnTo>
                    <a:pt x="10" y="669"/>
                  </a:lnTo>
                  <a:lnTo>
                    <a:pt x="1" y="649"/>
                  </a:lnTo>
                  <a:lnTo>
                    <a:pt x="0" y="628"/>
                  </a:lnTo>
                  <a:lnTo>
                    <a:pt x="0" y="80"/>
                  </a:lnTo>
                  <a:lnTo>
                    <a:pt x="1" y="61"/>
                  </a:lnTo>
                  <a:lnTo>
                    <a:pt x="10" y="41"/>
                  </a:lnTo>
                  <a:lnTo>
                    <a:pt x="22" y="24"/>
                  </a:lnTo>
                  <a:lnTo>
                    <a:pt x="39" y="11"/>
                  </a:lnTo>
                  <a:lnTo>
                    <a:pt x="59" y="3"/>
                  </a:lnTo>
                  <a:lnTo>
                    <a:pt x="80" y="0"/>
                  </a:lnTo>
                  <a:lnTo>
                    <a:pt x="294" y="0"/>
                  </a:lnTo>
                  <a:lnTo>
                    <a:pt x="339" y="3"/>
                  </a:lnTo>
                  <a:lnTo>
                    <a:pt x="382" y="12"/>
                  </a:lnTo>
                  <a:lnTo>
                    <a:pt x="421" y="26"/>
                  </a:lnTo>
                  <a:lnTo>
                    <a:pt x="458" y="47"/>
                  </a:lnTo>
                  <a:lnTo>
                    <a:pt x="491" y="73"/>
                  </a:lnTo>
                  <a:lnTo>
                    <a:pt x="521" y="105"/>
                  </a:lnTo>
                  <a:lnTo>
                    <a:pt x="544" y="135"/>
                  </a:lnTo>
                  <a:lnTo>
                    <a:pt x="561" y="166"/>
                  </a:lnTo>
                  <a:lnTo>
                    <a:pt x="573" y="198"/>
                  </a:lnTo>
                  <a:lnTo>
                    <a:pt x="582" y="233"/>
                  </a:lnTo>
                  <a:lnTo>
                    <a:pt x="586" y="275"/>
                  </a:lnTo>
                  <a:lnTo>
                    <a:pt x="588" y="324"/>
                  </a:lnTo>
                  <a:lnTo>
                    <a:pt x="588" y="6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>
              <a:off x="2107" y="1962"/>
              <a:ext cx="359" cy="360"/>
            </a:xfrm>
            <a:custGeom>
              <a:avLst/>
              <a:gdLst>
                <a:gd name="T0" fmla="*/ 714 w 717"/>
                <a:gd name="T1" fmla="*/ 649 h 719"/>
                <a:gd name="T2" fmla="*/ 693 w 717"/>
                <a:gd name="T3" fmla="*/ 686 h 719"/>
                <a:gd name="T4" fmla="*/ 656 w 717"/>
                <a:gd name="T5" fmla="*/ 707 h 719"/>
                <a:gd name="T6" fmla="*/ 556 w 717"/>
                <a:gd name="T7" fmla="*/ 708 h 719"/>
                <a:gd name="T8" fmla="*/ 508 w 717"/>
                <a:gd name="T9" fmla="*/ 677 h 719"/>
                <a:gd name="T10" fmla="*/ 406 w 717"/>
                <a:gd name="T11" fmla="*/ 715 h 719"/>
                <a:gd name="T12" fmla="*/ 305 w 717"/>
                <a:gd name="T13" fmla="*/ 715 h 719"/>
                <a:gd name="T14" fmla="*/ 214 w 717"/>
                <a:gd name="T15" fmla="*/ 689 h 719"/>
                <a:gd name="T16" fmla="*/ 130 w 717"/>
                <a:gd name="T17" fmla="*/ 636 h 719"/>
                <a:gd name="T18" fmla="*/ 64 w 717"/>
                <a:gd name="T19" fmla="*/ 563 h 719"/>
                <a:gd name="T20" fmla="*/ 17 w 717"/>
                <a:gd name="T21" fmla="*/ 467 h 719"/>
                <a:gd name="T22" fmla="*/ 0 w 717"/>
                <a:gd name="T23" fmla="*/ 360 h 719"/>
                <a:gd name="T24" fmla="*/ 15 w 717"/>
                <a:gd name="T25" fmla="*/ 260 h 719"/>
                <a:gd name="T26" fmla="*/ 59 w 717"/>
                <a:gd name="T27" fmla="*/ 166 h 719"/>
                <a:gd name="T28" fmla="*/ 123 w 717"/>
                <a:gd name="T29" fmla="*/ 91 h 719"/>
                <a:gd name="T30" fmla="*/ 205 w 717"/>
                <a:gd name="T31" fmla="*/ 36 h 719"/>
                <a:gd name="T32" fmla="*/ 308 w 717"/>
                <a:gd name="T33" fmla="*/ 4 h 719"/>
                <a:gd name="T34" fmla="*/ 409 w 717"/>
                <a:gd name="T35" fmla="*/ 3 h 719"/>
                <a:gd name="T36" fmla="*/ 500 w 717"/>
                <a:gd name="T37" fmla="*/ 27 h 719"/>
                <a:gd name="T38" fmla="*/ 584 w 717"/>
                <a:gd name="T39" fmla="*/ 76 h 719"/>
                <a:gd name="T40" fmla="*/ 653 w 717"/>
                <a:gd name="T41" fmla="*/ 149 h 719"/>
                <a:gd name="T42" fmla="*/ 697 w 717"/>
                <a:gd name="T43" fmla="*/ 237 h 719"/>
                <a:gd name="T44" fmla="*/ 713 w 717"/>
                <a:gd name="T45" fmla="*/ 313 h 719"/>
                <a:gd name="T46" fmla="*/ 716 w 717"/>
                <a:gd name="T47" fmla="*/ 382 h 719"/>
                <a:gd name="T48" fmla="*/ 717 w 717"/>
                <a:gd name="T49" fmla="*/ 628 h 719"/>
                <a:gd name="T50" fmla="*/ 323 w 717"/>
                <a:gd name="T51" fmla="*/ 161 h 719"/>
                <a:gd name="T52" fmla="*/ 247 w 717"/>
                <a:gd name="T53" fmla="*/ 193 h 719"/>
                <a:gd name="T54" fmla="*/ 191 w 717"/>
                <a:gd name="T55" fmla="*/ 251 h 719"/>
                <a:gd name="T56" fmla="*/ 164 w 717"/>
                <a:gd name="T57" fmla="*/ 321 h 719"/>
                <a:gd name="T58" fmla="*/ 165 w 717"/>
                <a:gd name="T59" fmla="*/ 403 h 719"/>
                <a:gd name="T60" fmla="*/ 197 w 717"/>
                <a:gd name="T61" fmla="*/ 477 h 719"/>
                <a:gd name="T62" fmla="*/ 255 w 717"/>
                <a:gd name="T63" fmla="*/ 532 h 719"/>
                <a:gd name="T64" fmla="*/ 323 w 717"/>
                <a:gd name="T65" fmla="*/ 558 h 719"/>
                <a:gd name="T66" fmla="*/ 406 w 717"/>
                <a:gd name="T67" fmla="*/ 556 h 719"/>
                <a:gd name="T68" fmla="*/ 481 w 717"/>
                <a:gd name="T69" fmla="*/ 524 h 719"/>
                <a:gd name="T70" fmla="*/ 534 w 717"/>
                <a:gd name="T71" fmla="*/ 467 h 719"/>
                <a:gd name="T72" fmla="*/ 558 w 717"/>
                <a:gd name="T73" fmla="*/ 401 h 719"/>
                <a:gd name="T74" fmla="*/ 559 w 717"/>
                <a:gd name="T75" fmla="*/ 327 h 719"/>
                <a:gd name="T76" fmla="*/ 537 w 717"/>
                <a:gd name="T77" fmla="*/ 260 h 719"/>
                <a:gd name="T78" fmla="*/ 493 w 717"/>
                <a:gd name="T79" fmla="*/ 205 h 719"/>
                <a:gd name="T80" fmla="*/ 434 w 717"/>
                <a:gd name="T81" fmla="*/ 170 h 719"/>
                <a:gd name="T82" fmla="*/ 365 w 717"/>
                <a:gd name="T83" fmla="*/ 15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7" h="719">
                  <a:moveTo>
                    <a:pt x="717" y="628"/>
                  </a:moveTo>
                  <a:lnTo>
                    <a:pt x="714" y="649"/>
                  </a:lnTo>
                  <a:lnTo>
                    <a:pt x="706" y="669"/>
                  </a:lnTo>
                  <a:lnTo>
                    <a:pt x="693" y="686"/>
                  </a:lnTo>
                  <a:lnTo>
                    <a:pt x="676" y="698"/>
                  </a:lnTo>
                  <a:lnTo>
                    <a:pt x="656" y="707"/>
                  </a:lnTo>
                  <a:lnTo>
                    <a:pt x="637" y="708"/>
                  </a:lnTo>
                  <a:lnTo>
                    <a:pt x="556" y="708"/>
                  </a:lnTo>
                  <a:lnTo>
                    <a:pt x="556" y="645"/>
                  </a:lnTo>
                  <a:lnTo>
                    <a:pt x="508" y="677"/>
                  </a:lnTo>
                  <a:lnTo>
                    <a:pt x="458" y="701"/>
                  </a:lnTo>
                  <a:lnTo>
                    <a:pt x="406" y="715"/>
                  </a:lnTo>
                  <a:lnTo>
                    <a:pt x="353" y="719"/>
                  </a:lnTo>
                  <a:lnTo>
                    <a:pt x="305" y="715"/>
                  </a:lnTo>
                  <a:lnTo>
                    <a:pt x="258" y="705"/>
                  </a:lnTo>
                  <a:lnTo>
                    <a:pt x="214" y="689"/>
                  </a:lnTo>
                  <a:lnTo>
                    <a:pt x="171" y="666"/>
                  </a:lnTo>
                  <a:lnTo>
                    <a:pt x="130" y="636"/>
                  </a:lnTo>
                  <a:lnTo>
                    <a:pt x="94" y="602"/>
                  </a:lnTo>
                  <a:lnTo>
                    <a:pt x="64" y="563"/>
                  </a:lnTo>
                  <a:lnTo>
                    <a:pt x="38" y="518"/>
                  </a:lnTo>
                  <a:lnTo>
                    <a:pt x="17" y="467"/>
                  </a:lnTo>
                  <a:lnTo>
                    <a:pt x="4" y="413"/>
                  </a:lnTo>
                  <a:lnTo>
                    <a:pt x="0" y="360"/>
                  </a:lnTo>
                  <a:lnTo>
                    <a:pt x="4" y="309"/>
                  </a:lnTo>
                  <a:lnTo>
                    <a:pt x="15" y="260"/>
                  </a:lnTo>
                  <a:lnTo>
                    <a:pt x="33" y="211"/>
                  </a:lnTo>
                  <a:lnTo>
                    <a:pt x="59" y="166"/>
                  </a:lnTo>
                  <a:lnTo>
                    <a:pt x="88" y="126"/>
                  </a:lnTo>
                  <a:lnTo>
                    <a:pt x="123" y="91"/>
                  </a:lnTo>
                  <a:lnTo>
                    <a:pt x="161" y="62"/>
                  </a:lnTo>
                  <a:lnTo>
                    <a:pt x="205" y="36"/>
                  </a:lnTo>
                  <a:lnTo>
                    <a:pt x="255" y="17"/>
                  </a:lnTo>
                  <a:lnTo>
                    <a:pt x="308" y="4"/>
                  </a:lnTo>
                  <a:lnTo>
                    <a:pt x="361" y="0"/>
                  </a:lnTo>
                  <a:lnTo>
                    <a:pt x="409" y="3"/>
                  </a:lnTo>
                  <a:lnTo>
                    <a:pt x="456" y="12"/>
                  </a:lnTo>
                  <a:lnTo>
                    <a:pt x="500" y="27"/>
                  </a:lnTo>
                  <a:lnTo>
                    <a:pt x="543" y="49"/>
                  </a:lnTo>
                  <a:lnTo>
                    <a:pt x="584" y="76"/>
                  </a:lnTo>
                  <a:lnTo>
                    <a:pt x="622" y="111"/>
                  </a:lnTo>
                  <a:lnTo>
                    <a:pt x="653" y="149"/>
                  </a:lnTo>
                  <a:lnTo>
                    <a:pt x="678" y="191"/>
                  </a:lnTo>
                  <a:lnTo>
                    <a:pt x="697" y="237"/>
                  </a:lnTo>
                  <a:lnTo>
                    <a:pt x="709" y="289"/>
                  </a:lnTo>
                  <a:lnTo>
                    <a:pt x="713" y="313"/>
                  </a:lnTo>
                  <a:lnTo>
                    <a:pt x="714" y="344"/>
                  </a:lnTo>
                  <a:lnTo>
                    <a:pt x="716" y="382"/>
                  </a:lnTo>
                  <a:lnTo>
                    <a:pt x="717" y="426"/>
                  </a:lnTo>
                  <a:lnTo>
                    <a:pt x="717" y="628"/>
                  </a:lnTo>
                  <a:close/>
                  <a:moveTo>
                    <a:pt x="365" y="158"/>
                  </a:moveTo>
                  <a:lnTo>
                    <a:pt x="323" y="161"/>
                  </a:lnTo>
                  <a:lnTo>
                    <a:pt x="283" y="173"/>
                  </a:lnTo>
                  <a:lnTo>
                    <a:pt x="247" y="193"/>
                  </a:lnTo>
                  <a:lnTo>
                    <a:pt x="215" y="220"/>
                  </a:lnTo>
                  <a:lnTo>
                    <a:pt x="191" y="251"/>
                  </a:lnTo>
                  <a:lnTo>
                    <a:pt x="174" y="284"/>
                  </a:lnTo>
                  <a:lnTo>
                    <a:pt x="164" y="321"/>
                  </a:lnTo>
                  <a:lnTo>
                    <a:pt x="161" y="360"/>
                  </a:lnTo>
                  <a:lnTo>
                    <a:pt x="165" y="403"/>
                  </a:lnTo>
                  <a:lnTo>
                    <a:pt x="177" y="442"/>
                  </a:lnTo>
                  <a:lnTo>
                    <a:pt x="197" y="477"/>
                  </a:lnTo>
                  <a:lnTo>
                    <a:pt x="226" y="509"/>
                  </a:lnTo>
                  <a:lnTo>
                    <a:pt x="255" y="532"/>
                  </a:lnTo>
                  <a:lnTo>
                    <a:pt x="288" y="547"/>
                  </a:lnTo>
                  <a:lnTo>
                    <a:pt x="323" y="558"/>
                  </a:lnTo>
                  <a:lnTo>
                    <a:pt x="362" y="561"/>
                  </a:lnTo>
                  <a:lnTo>
                    <a:pt x="406" y="556"/>
                  </a:lnTo>
                  <a:lnTo>
                    <a:pt x="446" y="544"/>
                  </a:lnTo>
                  <a:lnTo>
                    <a:pt x="481" y="524"/>
                  </a:lnTo>
                  <a:lnTo>
                    <a:pt x="512" y="496"/>
                  </a:lnTo>
                  <a:lnTo>
                    <a:pt x="534" y="467"/>
                  </a:lnTo>
                  <a:lnTo>
                    <a:pt x="549" y="436"/>
                  </a:lnTo>
                  <a:lnTo>
                    <a:pt x="558" y="401"/>
                  </a:lnTo>
                  <a:lnTo>
                    <a:pt x="562" y="365"/>
                  </a:lnTo>
                  <a:lnTo>
                    <a:pt x="559" y="327"/>
                  </a:lnTo>
                  <a:lnTo>
                    <a:pt x="550" y="292"/>
                  </a:lnTo>
                  <a:lnTo>
                    <a:pt x="537" y="260"/>
                  </a:lnTo>
                  <a:lnTo>
                    <a:pt x="517" y="231"/>
                  </a:lnTo>
                  <a:lnTo>
                    <a:pt x="493" y="205"/>
                  </a:lnTo>
                  <a:lnTo>
                    <a:pt x="464" y="185"/>
                  </a:lnTo>
                  <a:lnTo>
                    <a:pt x="434" y="170"/>
                  </a:lnTo>
                  <a:lnTo>
                    <a:pt x="400" y="161"/>
                  </a:lnTo>
                  <a:lnTo>
                    <a:pt x="365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>
              <a:off x="2537" y="1770"/>
              <a:ext cx="357" cy="552"/>
            </a:xfrm>
            <a:custGeom>
              <a:avLst/>
              <a:gdLst>
                <a:gd name="T0" fmla="*/ 2 w 716"/>
                <a:gd name="T1" fmla="*/ 60 h 1102"/>
                <a:gd name="T2" fmla="*/ 23 w 716"/>
                <a:gd name="T3" fmla="*/ 24 h 1102"/>
                <a:gd name="T4" fmla="*/ 59 w 716"/>
                <a:gd name="T5" fmla="*/ 3 h 1102"/>
                <a:gd name="T6" fmla="*/ 100 w 716"/>
                <a:gd name="T7" fmla="*/ 3 h 1102"/>
                <a:gd name="T8" fmla="*/ 137 w 716"/>
                <a:gd name="T9" fmla="*/ 24 h 1102"/>
                <a:gd name="T10" fmla="*/ 158 w 716"/>
                <a:gd name="T11" fmla="*/ 60 h 1102"/>
                <a:gd name="T12" fmla="*/ 159 w 716"/>
                <a:gd name="T13" fmla="*/ 457 h 1102"/>
                <a:gd name="T14" fmla="*/ 259 w 716"/>
                <a:gd name="T15" fmla="*/ 401 h 1102"/>
                <a:gd name="T16" fmla="*/ 364 w 716"/>
                <a:gd name="T17" fmla="*/ 383 h 1102"/>
                <a:gd name="T18" fmla="*/ 458 w 716"/>
                <a:gd name="T19" fmla="*/ 397 h 1102"/>
                <a:gd name="T20" fmla="*/ 546 w 716"/>
                <a:gd name="T21" fmla="*/ 436 h 1102"/>
                <a:gd name="T22" fmla="*/ 622 w 716"/>
                <a:gd name="T23" fmla="*/ 500 h 1102"/>
                <a:gd name="T24" fmla="*/ 678 w 716"/>
                <a:gd name="T25" fmla="*/ 584 h 1102"/>
                <a:gd name="T26" fmla="*/ 711 w 716"/>
                <a:gd name="T27" fmla="*/ 689 h 1102"/>
                <a:gd name="T28" fmla="*/ 713 w 716"/>
                <a:gd name="T29" fmla="*/ 793 h 1102"/>
                <a:gd name="T30" fmla="*/ 682 w 716"/>
                <a:gd name="T31" fmla="*/ 891 h 1102"/>
                <a:gd name="T32" fmla="*/ 628 w 716"/>
                <a:gd name="T33" fmla="*/ 976 h 1102"/>
                <a:gd name="T34" fmla="*/ 555 w 716"/>
                <a:gd name="T35" fmla="*/ 1040 h 1102"/>
                <a:gd name="T36" fmla="*/ 461 w 716"/>
                <a:gd name="T37" fmla="*/ 1085 h 1102"/>
                <a:gd name="T38" fmla="*/ 355 w 716"/>
                <a:gd name="T39" fmla="*/ 1102 h 1102"/>
                <a:gd name="T40" fmla="*/ 261 w 716"/>
                <a:gd name="T41" fmla="*/ 1090 h 1102"/>
                <a:gd name="T42" fmla="*/ 173 w 716"/>
                <a:gd name="T43" fmla="*/ 1053 h 1102"/>
                <a:gd name="T44" fmla="*/ 94 w 716"/>
                <a:gd name="T45" fmla="*/ 991 h 1102"/>
                <a:gd name="T46" fmla="*/ 38 w 716"/>
                <a:gd name="T47" fmla="*/ 911 h 1102"/>
                <a:gd name="T48" fmla="*/ 6 w 716"/>
                <a:gd name="T49" fmla="*/ 813 h 1102"/>
                <a:gd name="T50" fmla="*/ 2 w 716"/>
                <a:gd name="T51" fmla="*/ 758 h 1102"/>
                <a:gd name="T52" fmla="*/ 0 w 716"/>
                <a:gd name="T53" fmla="*/ 676 h 1102"/>
                <a:gd name="T54" fmla="*/ 353 w 716"/>
                <a:gd name="T55" fmla="*/ 541 h 1102"/>
                <a:gd name="T56" fmla="*/ 287 w 716"/>
                <a:gd name="T57" fmla="*/ 552 h 1102"/>
                <a:gd name="T58" fmla="*/ 229 w 716"/>
                <a:gd name="T59" fmla="*/ 582 h 1102"/>
                <a:gd name="T60" fmla="*/ 182 w 716"/>
                <a:gd name="T61" fmla="*/ 635 h 1102"/>
                <a:gd name="T62" fmla="*/ 158 w 716"/>
                <a:gd name="T63" fmla="*/ 701 h 1102"/>
                <a:gd name="T64" fmla="*/ 158 w 716"/>
                <a:gd name="T65" fmla="*/ 775 h 1102"/>
                <a:gd name="T66" fmla="*/ 179 w 716"/>
                <a:gd name="T67" fmla="*/ 842 h 1102"/>
                <a:gd name="T68" fmla="*/ 225 w 716"/>
                <a:gd name="T69" fmla="*/ 897 h 1102"/>
                <a:gd name="T70" fmla="*/ 284 w 716"/>
                <a:gd name="T71" fmla="*/ 932 h 1102"/>
                <a:gd name="T72" fmla="*/ 352 w 716"/>
                <a:gd name="T73" fmla="*/ 944 h 1102"/>
                <a:gd name="T74" fmla="*/ 432 w 716"/>
                <a:gd name="T75" fmla="*/ 929 h 1102"/>
                <a:gd name="T76" fmla="*/ 500 w 716"/>
                <a:gd name="T77" fmla="*/ 880 h 1102"/>
                <a:gd name="T78" fmla="*/ 541 w 716"/>
                <a:gd name="T79" fmla="*/ 818 h 1102"/>
                <a:gd name="T80" fmla="*/ 555 w 716"/>
                <a:gd name="T81" fmla="*/ 742 h 1102"/>
                <a:gd name="T82" fmla="*/ 540 w 716"/>
                <a:gd name="T83" fmla="*/ 660 h 1102"/>
                <a:gd name="T84" fmla="*/ 491 w 716"/>
                <a:gd name="T85" fmla="*/ 593 h 1102"/>
                <a:gd name="T86" fmla="*/ 429 w 716"/>
                <a:gd name="T87" fmla="*/ 555 h 1102"/>
                <a:gd name="T88" fmla="*/ 353 w 716"/>
                <a:gd name="T89" fmla="*/ 541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1102">
                  <a:moveTo>
                    <a:pt x="0" y="80"/>
                  </a:moveTo>
                  <a:lnTo>
                    <a:pt x="2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0"/>
                  </a:lnTo>
                  <a:lnTo>
                    <a:pt x="59" y="3"/>
                  </a:lnTo>
                  <a:lnTo>
                    <a:pt x="80" y="0"/>
                  </a:lnTo>
                  <a:lnTo>
                    <a:pt x="100" y="3"/>
                  </a:lnTo>
                  <a:lnTo>
                    <a:pt x="120" y="10"/>
                  </a:lnTo>
                  <a:lnTo>
                    <a:pt x="137" y="24"/>
                  </a:lnTo>
                  <a:lnTo>
                    <a:pt x="150" y="41"/>
                  </a:lnTo>
                  <a:lnTo>
                    <a:pt x="158" y="60"/>
                  </a:lnTo>
                  <a:lnTo>
                    <a:pt x="159" y="80"/>
                  </a:lnTo>
                  <a:lnTo>
                    <a:pt x="159" y="457"/>
                  </a:lnTo>
                  <a:lnTo>
                    <a:pt x="208" y="424"/>
                  </a:lnTo>
                  <a:lnTo>
                    <a:pt x="259" y="401"/>
                  </a:lnTo>
                  <a:lnTo>
                    <a:pt x="311" y="387"/>
                  </a:lnTo>
                  <a:lnTo>
                    <a:pt x="364" y="383"/>
                  </a:lnTo>
                  <a:lnTo>
                    <a:pt x="413" y="386"/>
                  </a:lnTo>
                  <a:lnTo>
                    <a:pt x="458" y="397"/>
                  </a:lnTo>
                  <a:lnTo>
                    <a:pt x="504" y="413"/>
                  </a:lnTo>
                  <a:lnTo>
                    <a:pt x="546" y="436"/>
                  </a:lnTo>
                  <a:lnTo>
                    <a:pt x="585" y="465"/>
                  </a:lnTo>
                  <a:lnTo>
                    <a:pt x="622" y="500"/>
                  </a:lnTo>
                  <a:lnTo>
                    <a:pt x="654" y="539"/>
                  </a:lnTo>
                  <a:lnTo>
                    <a:pt x="678" y="584"/>
                  </a:lnTo>
                  <a:lnTo>
                    <a:pt x="699" y="635"/>
                  </a:lnTo>
                  <a:lnTo>
                    <a:pt x="711" y="689"/>
                  </a:lnTo>
                  <a:lnTo>
                    <a:pt x="716" y="742"/>
                  </a:lnTo>
                  <a:lnTo>
                    <a:pt x="713" y="793"/>
                  </a:lnTo>
                  <a:lnTo>
                    <a:pt x="702" y="842"/>
                  </a:lnTo>
                  <a:lnTo>
                    <a:pt x="682" y="891"/>
                  </a:lnTo>
                  <a:lnTo>
                    <a:pt x="658" y="936"/>
                  </a:lnTo>
                  <a:lnTo>
                    <a:pt x="628" y="976"/>
                  </a:lnTo>
                  <a:lnTo>
                    <a:pt x="593" y="1011"/>
                  </a:lnTo>
                  <a:lnTo>
                    <a:pt x="555" y="1040"/>
                  </a:lnTo>
                  <a:lnTo>
                    <a:pt x="511" y="1064"/>
                  </a:lnTo>
                  <a:lnTo>
                    <a:pt x="461" y="1085"/>
                  </a:lnTo>
                  <a:lnTo>
                    <a:pt x="408" y="1098"/>
                  </a:lnTo>
                  <a:lnTo>
                    <a:pt x="355" y="1102"/>
                  </a:lnTo>
                  <a:lnTo>
                    <a:pt x="306" y="1099"/>
                  </a:lnTo>
                  <a:lnTo>
                    <a:pt x="261" y="1090"/>
                  </a:lnTo>
                  <a:lnTo>
                    <a:pt x="217" y="1075"/>
                  </a:lnTo>
                  <a:lnTo>
                    <a:pt x="173" y="1053"/>
                  </a:lnTo>
                  <a:lnTo>
                    <a:pt x="134" y="1026"/>
                  </a:lnTo>
                  <a:lnTo>
                    <a:pt x="94" y="991"/>
                  </a:lnTo>
                  <a:lnTo>
                    <a:pt x="62" y="953"/>
                  </a:lnTo>
                  <a:lnTo>
                    <a:pt x="38" y="911"/>
                  </a:lnTo>
                  <a:lnTo>
                    <a:pt x="18" y="865"/>
                  </a:lnTo>
                  <a:lnTo>
                    <a:pt x="6" y="813"/>
                  </a:lnTo>
                  <a:lnTo>
                    <a:pt x="3" y="789"/>
                  </a:lnTo>
                  <a:lnTo>
                    <a:pt x="2" y="758"/>
                  </a:lnTo>
                  <a:lnTo>
                    <a:pt x="0" y="720"/>
                  </a:lnTo>
                  <a:lnTo>
                    <a:pt x="0" y="676"/>
                  </a:lnTo>
                  <a:lnTo>
                    <a:pt x="0" y="80"/>
                  </a:lnTo>
                  <a:close/>
                  <a:moveTo>
                    <a:pt x="353" y="541"/>
                  </a:moveTo>
                  <a:lnTo>
                    <a:pt x="319" y="544"/>
                  </a:lnTo>
                  <a:lnTo>
                    <a:pt x="287" y="552"/>
                  </a:lnTo>
                  <a:lnTo>
                    <a:pt x="256" y="564"/>
                  </a:lnTo>
                  <a:lnTo>
                    <a:pt x="229" y="582"/>
                  </a:lnTo>
                  <a:lnTo>
                    <a:pt x="203" y="606"/>
                  </a:lnTo>
                  <a:lnTo>
                    <a:pt x="182" y="635"/>
                  </a:lnTo>
                  <a:lnTo>
                    <a:pt x="167" y="666"/>
                  </a:lnTo>
                  <a:lnTo>
                    <a:pt x="158" y="701"/>
                  </a:lnTo>
                  <a:lnTo>
                    <a:pt x="155" y="737"/>
                  </a:lnTo>
                  <a:lnTo>
                    <a:pt x="158" y="775"/>
                  </a:lnTo>
                  <a:lnTo>
                    <a:pt x="165" y="810"/>
                  </a:lnTo>
                  <a:lnTo>
                    <a:pt x="179" y="842"/>
                  </a:lnTo>
                  <a:lnTo>
                    <a:pt x="199" y="871"/>
                  </a:lnTo>
                  <a:lnTo>
                    <a:pt x="225" y="897"/>
                  </a:lnTo>
                  <a:lnTo>
                    <a:pt x="253" y="918"/>
                  </a:lnTo>
                  <a:lnTo>
                    <a:pt x="284" y="932"/>
                  </a:lnTo>
                  <a:lnTo>
                    <a:pt x="317" y="941"/>
                  </a:lnTo>
                  <a:lnTo>
                    <a:pt x="352" y="944"/>
                  </a:lnTo>
                  <a:lnTo>
                    <a:pt x="394" y="939"/>
                  </a:lnTo>
                  <a:lnTo>
                    <a:pt x="432" y="929"/>
                  </a:lnTo>
                  <a:lnTo>
                    <a:pt x="469" y="909"/>
                  </a:lnTo>
                  <a:lnTo>
                    <a:pt x="500" y="880"/>
                  </a:lnTo>
                  <a:lnTo>
                    <a:pt x="525" y="851"/>
                  </a:lnTo>
                  <a:lnTo>
                    <a:pt x="541" y="818"/>
                  </a:lnTo>
                  <a:lnTo>
                    <a:pt x="552" y="781"/>
                  </a:lnTo>
                  <a:lnTo>
                    <a:pt x="555" y="742"/>
                  </a:lnTo>
                  <a:lnTo>
                    <a:pt x="552" y="699"/>
                  </a:lnTo>
                  <a:lnTo>
                    <a:pt x="540" y="660"/>
                  </a:lnTo>
                  <a:lnTo>
                    <a:pt x="519" y="625"/>
                  </a:lnTo>
                  <a:lnTo>
                    <a:pt x="491" y="593"/>
                  </a:lnTo>
                  <a:lnTo>
                    <a:pt x="461" y="570"/>
                  </a:lnTo>
                  <a:lnTo>
                    <a:pt x="429" y="555"/>
                  </a:lnTo>
                  <a:lnTo>
                    <a:pt x="393" y="544"/>
                  </a:lnTo>
                  <a:lnTo>
                    <a:pt x="353" y="54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1"/>
            <p:cNvSpPr>
              <a:spLocks/>
            </p:cNvSpPr>
            <p:nvPr/>
          </p:nvSpPr>
          <p:spPr bwMode="auto">
            <a:xfrm>
              <a:off x="3136" y="1770"/>
              <a:ext cx="81" cy="546"/>
            </a:xfrm>
            <a:custGeom>
              <a:avLst/>
              <a:gdLst>
                <a:gd name="T0" fmla="*/ 160 w 160"/>
                <a:gd name="T1" fmla="*/ 1011 h 1091"/>
                <a:gd name="T2" fmla="*/ 157 w 160"/>
                <a:gd name="T3" fmla="*/ 1032 h 1091"/>
                <a:gd name="T4" fmla="*/ 150 w 160"/>
                <a:gd name="T5" fmla="*/ 1052 h 1091"/>
                <a:gd name="T6" fmla="*/ 136 w 160"/>
                <a:gd name="T7" fmla="*/ 1069 h 1091"/>
                <a:gd name="T8" fmla="*/ 119 w 160"/>
                <a:gd name="T9" fmla="*/ 1081 h 1091"/>
                <a:gd name="T10" fmla="*/ 100 w 160"/>
                <a:gd name="T11" fmla="*/ 1090 h 1091"/>
                <a:gd name="T12" fmla="*/ 80 w 160"/>
                <a:gd name="T13" fmla="*/ 1091 h 1091"/>
                <a:gd name="T14" fmla="*/ 59 w 160"/>
                <a:gd name="T15" fmla="*/ 1090 h 1091"/>
                <a:gd name="T16" fmla="*/ 40 w 160"/>
                <a:gd name="T17" fmla="*/ 1081 h 1091"/>
                <a:gd name="T18" fmla="*/ 22 w 160"/>
                <a:gd name="T19" fmla="*/ 1069 h 1091"/>
                <a:gd name="T20" fmla="*/ 10 w 160"/>
                <a:gd name="T21" fmla="*/ 1052 h 1091"/>
                <a:gd name="T22" fmla="*/ 3 w 160"/>
                <a:gd name="T23" fmla="*/ 1032 h 1091"/>
                <a:gd name="T24" fmla="*/ 0 w 160"/>
                <a:gd name="T25" fmla="*/ 1011 h 1091"/>
                <a:gd name="T26" fmla="*/ 0 w 160"/>
                <a:gd name="T27" fmla="*/ 80 h 1091"/>
                <a:gd name="T28" fmla="*/ 3 w 160"/>
                <a:gd name="T29" fmla="*/ 60 h 1091"/>
                <a:gd name="T30" fmla="*/ 10 w 160"/>
                <a:gd name="T31" fmla="*/ 41 h 1091"/>
                <a:gd name="T32" fmla="*/ 22 w 160"/>
                <a:gd name="T33" fmla="*/ 24 h 1091"/>
                <a:gd name="T34" fmla="*/ 40 w 160"/>
                <a:gd name="T35" fmla="*/ 10 h 1091"/>
                <a:gd name="T36" fmla="*/ 59 w 160"/>
                <a:gd name="T37" fmla="*/ 3 h 1091"/>
                <a:gd name="T38" fmla="*/ 80 w 160"/>
                <a:gd name="T39" fmla="*/ 0 h 1091"/>
                <a:gd name="T40" fmla="*/ 100 w 160"/>
                <a:gd name="T41" fmla="*/ 3 h 1091"/>
                <a:gd name="T42" fmla="*/ 119 w 160"/>
                <a:gd name="T43" fmla="*/ 10 h 1091"/>
                <a:gd name="T44" fmla="*/ 136 w 160"/>
                <a:gd name="T45" fmla="*/ 24 h 1091"/>
                <a:gd name="T46" fmla="*/ 150 w 160"/>
                <a:gd name="T47" fmla="*/ 41 h 1091"/>
                <a:gd name="T48" fmla="*/ 157 w 160"/>
                <a:gd name="T49" fmla="*/ 60 h 1091"/>
                <a:gd name="T50" fmla="*/ 160 w 160"/>
                <a:gd name="T51" fmla="*/ 80 h 1091"/>
                <a:gd name="T52" fmla="*/ 160 w 160"/>
                <a:gd name="T53" fmla="*/ 1011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1091">
                  <a:moveTo>
                    <a:pt x="160" y="1011"/>
                  </a:moveTo>
                  <a:lnTo>
                    <a:pt x="157" y="1032"/>
                  </a:lnTo>
                  <a:lnTo>
                    <a:pt x="150" y="1052"/>
                  </a:lnTo>
                  <a:lnTo>
                    <a:pt x="136" y="1069"/>
                  </a:lnTo>
                  <a:lnTo>
                    <a:pt x="119" y="1081"/>
                  </a:lnTo>
                  <a:lnTo>
                    <a:pt x="100" y="1090"/>
                  </a:lnTo>
                  <a:lnTo>
                    <a:pt x="80" y="1091"/>
                  </a:lnTo>
                  <a:lnTo>
                    <a:pt x="59" y="1090"/>
                  </a:lnTo>
                  <a:lnTo>
                    <a:pt x="40" y="1081"/>
                  </a:lnTo>
                  <a:lnTo>
                    <a:pt x="22" y="1069"/>
                  </a:lnTo>
                  <a:lnTo>
                    <a:pt x="10" y="1052"/>
                  </a:lnTo>
                  <a:lnTo>
                    <a:pt x="3" y="1032"/>
                  </a:lnTo>
                  <a:lnTo>
                    <a:pt x="0" y="10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0" y="41"/>
                  </a:lnTo>
                  <a:lnTo>
                    <a:pt x="22" y="24"/>
                  </a:lnTo>
                  <a:lnTo>
                    <a:pt x="40" y="10"/>
                  </a:lnTo>
                  <a:lnTo>
                    <a:pt x="59" y="3"/>
                  </a:lnTo>
                  <a:lnTo>
                    <a:pt x="80" y="0"/>
                  </a:lnTo>
                  <a:lnTo>
                    <a:pt x="100" y="3"/>
                  </a:lnTo>
                  <a:lnTo>
                    <a:pt x="119" y="10"/>
                  </a:lnTo>
                  <a:lnTo>
                    <a:pt x="136" y="24"/>
                  </a:lnTo>
                  <a:lnTo>
                    <a:pt x="150" y="41"/>
                  </a:lnTo>
                  <a:lnTo>
                    <a:pt x="157" y="60"/>
                  </a:lnTo>
                  <a:lnTo>
                    <a:pt x="160" y="80"/>
                  </a:lnTo>
                  <a:lnTo>
                    <a:pt x="160" y="10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>
              <a:off x="3285" y="1962"/>
              <a:ext cx="358" cy="360"/>
            </a:xfrm>
            <a:custGeom>
              <a:avLst/>
              <a:gdLst>
                <a:gd name="T0" fmla="*/ 712 w 715"/>
                <a:gd name="T1" fmla="*/ 649 h 719"/>
                <a:gd name="T2" fmla="*/ 693 w 715"/>
                <a:gd name="T3" fmla="*/ 686 h 719"/>
                <a:gd name="T4" fmla="*/ 656 w 715"/>
                <a:gd name="T5" fmla="*/ 707 h 719"/>
                <a:gd name="T6" fmla="*/ 555 w 715"/>
                <a:gd name="T7" fmla="*/ 708 h 719"/>
                <a:gd name="T8" fmla="*/ 506 w 715"/>
                <a:gd name="T9" fmla="*/ 677 h 719"/>
                <a:gd name="T10" fmla="*/ 405 w 715"/>
                <a:gd name="T11" fmla="*/ 715 h 719"/>
                <a:gd name="T12" fmla="*/ 303 w 715"/>
                <a:gd name="T13" fmla="*/ 715 h 719"/>
                <a:gd name="T14" fmla="*/ 212 w 715"/>
                <a:gd name="T15" fmla="*/ 689 h 719"/>
                <a:gd name="T16" fmla="*/ 129 w 715"/>
                <a:gd name="T17" fmla="*/ 636 h 719"/>
                <a:gd name="T18" fmla="*/ 62 w 715"/>
                <a:gd name="T19" fmla="*/ 563 h 719"/>
                <a:gd name="T20" fmla="*/ 16 w 715"/>
                <a:gd name="T21" fmla="*/ 467 h 719"/>
                <a:gd name="T22" fmla="*/ 0 w 715"/>
                <a:gd name="T23" fmla="*/ 360 h 719"/>
                <a:gd name="T24" fmla="*/ 13 w 715"/>
                <a:gd name="T25" fmla="*/ 260 h 719"/>
                <a:gd name="T26" fmla="*/ 57 w 715"/>
                <a:gd name="T27" fmla="*/ 166 h 719"/>
                <a:gd name="T28" fmla="*/ 121 w 715"/>
                <a:gd name="T29" fmla="*/ 91 h 719"/>
                <a:gd name="T30" fmla="*/ 203 w 715"/>
                <a:gd name="T31" fmla="*/ 36 h 719"/>
                <a:gd name="T32" fmla="*/ 306 w 715"/>
                <a:gd name="T33" fmla="*/ 4 h 719"/>
                <a:gd name="T34" fmla="*/ 409 w 715"/>
                <a:gd name="T35" fmla="*/ 3 h 719"/>
                <a:gd name="T36" fmla="*/ 499 w 715"/>
                <a:gd name="T37" fmla="*/ 27 h 719"/>
                <a:gd name="T38" fmla="*/ 582 w 715"/>
                <a:gd name="T39" fmla="*/ 76 h 719"/>
                <a:gd name="T40" fmla="*/ 652 w 715"/>
                <a:gd name="T41" fmla="*/ 149 h 719"/>
                <a:gd name="T42" fmla="*/ 696 w 715"/>
                <a:gd name="T43" fmla="*/ 237 h 719"/>
                <a:gd name="T44" fmla="*/ 711 w 715"/>
                <a:gd name="T45" fmla="*/ 313 h 719"/>
                <a:gd name="T46" fmla="*/ 715 w 715"/>
                <a:gd name="T47" fmla="*/ 382 h 719"/>
                <a:gd name="T48" fmla="*/ 715 w 715"/>
                <a:gd name="T49" fmla="*/ 628 h 719"/>
                <a:gd name="T50" fmla="*/ 321 w 715"/>
                <a:gd name="T51" fmla="*/ 161 h 719"/>
                <a:gd name="T52" fmla="*/ 247 w 715"/>
                <a:gd name="T53" fmla="*/ 193 h 719"/>
                <a:gd name="T54" fmla="*/ 191 w 715"/>
                <a:gd name="T55" fmla="*/ 251 h 719"/>
                <a:gd name="T56" fmla="*/ 164 w 715"/>
                <a:gd name="T57" fmla="*/ 321 h 719"/>
                <a:gd name="T58" fmla="*/ 164 w 715"/>
                <a:gd name="T59" fmla="*/ 403 h 719"/>
                <a:gd name="T60" fmla="*/ 195 w 715"/>
                <a:gd name="T61" fmla="*/ 477 h 719"/>
                <a:gd name="T62" fmla="*/ 254 w 715"/>
                <a:gd name="T63" fmla="*/ 532 h 719"/>
                <a:gd name="T64" fmla="*/ 323 w 715"/>
                <a:gd name="T65" fmla="*/ 558 h 719"/>
                <a:gd name="T66" fmla="*/ 405 w 715"/>
                <a:gd name="T67" fmla="*/ 556 h 719"/>
                <a:gd name="T68" fmla="*/ 480 w 715"/>
                <a:gd name="T69" fmla="*/ 524 h 719"/>
                <a:gd name="T70" fmla="*/ 533 w 715"/>
                <a:gd name="T71" fmla="*/ 467 h 719"/>
                <a:gd name="T72" fmla="*/ 558 w 715"/>
                <a:gd name="T73" fmla="*/ 401 h 719"/>
                <a:gd name="T74" fmla="*/ 558 w 715"/>
                <a:gd name="T75" fmla="*/ 327 h 719"/>
                <a:gd name="T76" fmla="*/ 535 w 715"/>
                <a:gd name="T77" fmla="*/ 260 h 719"/>
                <a:gd name="T78" fmla="*/ 491 w 715"/>
                <a:gd name="T79" fmla="*/ 205 h 719"/>
                <a:gd name="T80" fmla="*/ 433 w 715"/>
                <a:gd name="T81" fmla="*/ 170 h 719"/>
                <a:gd name="T82" fmla="*/ 364 w 715"/>
                <a:gd name="T83" fmla="*/ 15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5" h="719">
                  <a:moveTo>
                    <a:pt x="715" y="628"/>
                  </a:moveTo>
                  <a:lnTo>
                    <a:pt x="712" y="649"/>
                  </a:lnTo>
                  <a:lnTo>
                    <a:pt x="705" y="669"/>
                  </a:lnTo>
                  <a:lnTo>
                    <a:pt x="693" y="686"/>
                  </a:lnTo>
                  <a:lnTo>
                    <a:pt x="675" y="698"/>
                  </a:lnTo>
                  <a:lnTo>
                    <a:pt x="656" y="707"/>
                  </a:lnTo>
                  <a:lnTo>
                    <a:pt x="635" y="708"/>
                  </a:lnTo>
                  <a:lnTo>
                    <a:pt x="555" y="708"/>
                  </a:lnTo>
                  <a:lnTo>
                    <a:pt x="555" y="645"/>
                  </a:lnTo>
                  <a:lnTo>
                    <a:pt x="506" y="677"/>
                  </a:lnTo>
                  <a:lnTo>
                    <a:pt x="456" y="701"/>
                  </a:lnTo>
                  <a:lnTo>
                    <a:pt x="405" y="715"/>
                  </a:lnTo>
                  <a:lnTo>
                    <a:pt x="352" y="719"/>
                  </a:lnTo>
                  <a:lnTo>
                    <a:pt x="303" y="715"/>
                  </a:lnTo>
                  <a:lnTo>
                    <a:pt x="256" y="705"/>
                  </a:lnTo>
                  <a:lnTo>
                    <a:pt x="212" y="689"/>
                  </a:lnTo>
                  <a:lnTo>
                    <a:pt x="170" y="666"/>
                  </a:lnTo>
                  <a:lnTo>
                    <a:pt x="129" y="636"/>
                  </a:lnTo>
                  <a:lnTo>
                    <a:pt x="92" y="602"/>
                  </a:lnTo>
                  <a:lnTo>
                    <a:pt x="62" y="563"/>
                  </a:lnTo>
                  <a:lnTo>
                    <a:pt x="36" y="518"/>
                  </a:lnTo>
                  <a:lnTo>
                    <a:pt x="16" y="467"/>
                  </a:lnTo>
                  <a:lnTo>
                    <a:pt x="3" y="413"/>
                  </a:lnTo>
                  <a:lnTo>
                    <a:pt x="0" y="360"/>
                  </a:lnTo>
                  <a:lnTo>
                    <a:pt x="3" y="309"/>
                  </a:lnTo>
                  <a:lnTo>
                    <a:pt x="13" y="260"/>
                  </a:lnTo>
                  <a:lnTo>
                    <a:pt x="32" y="211"/>
                  </a:lnTo>
                  <a:lnTo>
                    <a:pt x="57" y="166"/>
                  </a:lnTo>
                  <a:lnTo>
                    <a:pt x="88" y="126"/>
                  </a:lnTo>
                  <a:lnTo>
                    <a:pt x="121" y="91"/>
                  </a:lnTo>
                  <a:lnTo>
                    <a:pt x="160" y="62"/>
                  </a:lnTo>
                  <a:lnTo>
                    <a:pt x="203" y="36"/>
                  </a:lnTo>
                  <a:lnTo>
                    <a:pt x="254" y="17"/>
                  </a:lnTo>
                  <a:lnTo>
                    <a:pt x="306" y="4"/>
                  </a:lnTo>
                  <a:lnTo>
                    <a:pt x="361" y="0"/>
                  </a:lnTo>
                  <a:lnTo>
                    <a:pt x="409" y="3"/>
                  </a:lnTo>
                  <a:lnTo>
                    <a:pt x="455" y="12"/>
                  </a:lnTo>
                  <a:lnTo>
                    <a:pt x="499" y="27"/>
                  </a:lnTo>
                  <a:lnTo>
                    <a:pt x="541" y="49"/>
                  </a:lnTo>
                  <a:lnTo>
                    <a:pt x="582" y="76"/>
                  </a:lnTo>
                  <a:lnTo>
                    <a:pt x="620" y="111"/>
                  </a:lnTo>
                  <a:lnTo>
                    <a:pt x="652" y="149"/>
                  </a:lnTo>
                  <a:lnTo>
                    <a:pt x="678" y="191"/>
                  </a:lnTo>
                  <a:lnTo>
                    <a:pt x="696" y="237"/>
                  </a:lnTo>
                  <a:lnTo>
                    <a:pt x="708" y="289"/>
                  </a:lnTo>
                  <a:lnTo>
                    <a:pt x="711" y="313"/>
                  </a:lnTo>
                  <a:lnTo>
                    <a:pt x="714" y="344"/>
                  </a:lnTo>
                  <a:lnTo>
                    <a:pt x="715" y="382"/>
                  </a:lnTo>
                  <a:lnTo>
                    <a:pt x="715" y="426"/>
                  </a:lnTo>
                  <a:lnTo>
                    <a:pt x="715" y="628"/>
                  </a:lnTo>
                  <a:close/>
                  <a:moveTo>
                    <a:pt x="364" y="158"/>
                  </a:moveTo>
                  <a:lnTo>
                    <a:pt x="321" y="161"/>
                  </a:lnTo>
                  <a:lnTo>
                    <a:pt x="282" y="173"/>
                  </a:lnTo>
                  <a:lnTo>
                    <a:pt x="247" y="193"/>
                  </a:lnTo>
                  <a:lnTo>
                    <a:pt x="215" y="220"/>
                  </a:lnTo>
                  <a:lnTo>
                    <a:pt x="191" y="251"/>
                  </a:lnTo>
                  <a:lnTo>
                    <a:pt x="173" y="284"/>
                  </a:lnTo>
                  <a:lnTo>
                    <a:pt x="164" y="321"/>
                  </a:lnTo>
                  <a:lnTo>
                    <a:pt x="159" y="360"/>
                  </a:lnTo>
                  <a:lnTo>
                    <a:pt x="164" y="403"/>
                  </a:lnTo>
                  <a:lnTo>
                    <a:pt x="176" y="442"/>
                  </a:lnTo>
                  <a:lnTo>
                    <a:pt x="195" y="477"/>
                  </a:lnTo>
                  <a:lnTo>
                    <a:pt x="224" y="509"/>
                  </a:lnTo>
                  <a:lnTo>
                    <a:pt x="254" y="532"/>
                  </a:lnTo>
                  <a:lnTo>
                    <a:pt x="286" y="547"/>
                  </a:lnTo>
                  <a:lnTo>
                    <a:pt x="323" y="558"/>
                  </a:lnTo>
                  <a:lnTo>
                    <a:pt x="361" y="561"/>
                  </a:lnTo>
                  <a:lnTo>
                    <a:pt x="405" y="556"/>
                  </a:lnTo>
                  <a:lnTo>
                    <a:pt x="444" y="544"/>
                  </a:lnTo>
                  <a:lnTo>
                    <a:pt x="480" y="524"/>
                  </a:lnTo>
                  <a:lnTo>
                    <a:pt x="511" y="496"/>
                  </a:lnTo>
                  <a:lnTo>
                    <a:pt x="533" y="467"/>
                  </a:lnTo>
                  <a:lnTo>
                    <a:pt x="549" y="436"/>
                  </a:lnTo>
                  <a:lnTo>
                    <a:pt x="558" y="401"/>
                  </a:lnTo>
                  <a:lnTo>
                    <a:pt x="561" y="365"/>
                  </a:lnTo>
                  <a:lnTo>
                    <a:pt x="558" y="327"/>
                  </a:lnTo>
                  <a:lnTo>
                    <a:pt x="550" y="292"/>
                  </a:lnTo>
                  <a:lnTo>
                    <a:pt x="535" y="260"/>
                  </a:lnTo>
                  <a:lnTo>
                    <a:pt x="517" y="231"/>
                  </a:lnTo>
                  <a:lnTo>
                    <a:pt x="491" y="205"/>
                  </a:lnTo>
                  <a:lnTo>
                    <a:pt x="464" y="185"/>
                  </a:lnTo>
                  <a:lnTo>
                    <a:pt x="433" y="170"/>
                  </a:lnTo>
                  <a:lnTo>
                    <a:pt x="400" y="161"/>
                  </a:lnTo>
                  <a:lnTo>
                    <a:pt x="364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3"/>
            <p:cNvSpPr>
              <a:spLocks/>
            </p:cNvSpPr>
            <p:nvPr/>
          </p:nvSpPr>
          <p:spPr bwMode="auto">
            <a:xfrm>
              <a:off x="3720" y="1962"/>
              <a:ext cx="294" cy="354"/>
            </a:xfrm>
            <a:custGeom>
              <a:avLst/>
              <a:gdLst>
                <a:gd name="T0" fmla="*/ 587 w 588"/>
                <a:gd name="T1" fmla="*/ 649 h 708"/>
                <a:gd name="T2" fmla="*/ 566 w 588"/>
                <a:gd name="T3" fmla="*/ 686 h 708"/>
                <a:gd name="T4" fmla="*/ 529 w 588"/>
                <a:gd name="T5" fmla="*/ 707 h 708"/>
                <a:gd name="T6" fmla="*/ 488 w 588"/>
                <a:gd name="T7" fmla="*/ 707 h 708"/>
                <a:gd name="T8" fmla="*/ 452 w 588"/>
                <a:gd name="T9" fmla="*/ 686 h 708"/>
                <a:gd name="T10" fmla="*/ 431 w 588"/>
                <a:gd name="T11" fmla="*/ 649 h 708"/>
                <a:gd name="T12" fmla="*/ 429 w 588"/>
                <a:gd name="T13" fmla="*/ 371 h 708"/>
                <a:gd name="T14" fmla="*/ 422 w 588"/>
                <a:gd name="T15" fmla="*/ 278 h 708"/>
                <a:gd name="T16" fmla="*/ 403 w 588"/>
                <a:gd name="T17" fmla="*/ 216 h 708"/>
                <a:gd name="T18" fmla="*/ 358 w 588"/>
                <a:gd name="T19" fmla="*/ 175 h 708"/>
                <a:gd name="T20" fmla="*/ 296 w 588"/>
                <a:gd name="T21" fmla="*/ 158 h 708"/>
                <a:gd name="T22" fmla="*/ 232 w 588"/>
                <a:gd name="T23" fmla="*/ 173 h 708"/>
                <a:gd name="T24" fmla="*/ 187 w 588"/>
                <a:gd name="T25" fmla="*/ 216 h 708"/>
                <a:gd name="T26" fmla="*/ 167 w 588"/>
                <a:gd name="T27" fmla="*/ 272 h 708"/>
                <a:gd name="T28" fmla="*/ 161 w 588"/>
                <a:gd name="T29" fmla="*/ 359 h 708"/>
                <a:gd name="T30" fmla="*/ 158 w 588"/>
                <a:gd name="T31" fmla="*/ 649 h 708"/>
                <a:gd name="T32" fmla="*/ 137 w 588"/>
                <a:gd name="T33" fmla="*/ 686 h 708"/>
                <a:gd name="T34" fmla="*/ 100 w 588"/>
                <a:gd name="T35" fmla="*/ 707 h 708"/>
                <a:gd name="T36" fmla="*/ 61 w 588"/>
                <a:gd name="T37" fmla="*/ 707 h 708"/>
                <a:gd name="T38" fmla="*/ 24 w 588"/>
                <a:gd name="T39" fmla="*/ 686 h 708"/>
                <a:gd name="T40" fmla="*/ 3 w 588"/>
                <a:gd name="T41" fmla="*/ 649 h 708"/>
                <a:gd name="T42" fmla="*/ 0 w 588"/>
                <a:gd name="T43" fmla="*/ 313 h 708"/>
                <a:gd name="T44" fmla="*/ 11 w 588"/>
                <a:gd name="T45" fmla="*/ 220 h 708"/>
                <a:gd name="T46" fmla="*/ 41 w 588"/>
                <a:gd name="T47" fmla="*/ 141 h 708"/>
                <a:gd name="T48" fmla="*/ 94 w 588"/>
                <a:gd name="T49" fmla="*/ 76 h 708"/>
                <a:gd name="T50" fmla="*/ 167 w 588"/>
                <a:gd name="T51" fmla="*/ 29 h 708"/>
                <a:gd name="T52" fmla="*/ 252 w 588"/>
                <a:gd name="T53" fmla="*/ 3 h 708"/>
                <a:gd name="T54" fmla="*/ 340 w 588"/>
                <a:gd name="T55" fmla="*/ 3 h 708"/>
                <a:gd name="T56" fmla="*/ 422 w 588"/>
                <a:gd name="T57" fmla="*/ 26 h 708"/>
                <a:gd name="T58" fmla="*/ 491 w 588"/>
                <a:gd name="T59" fmla="*/ 73 h 708"/>
                <a:gd name="T60" fmla="*/ 545 w 588"/>
                <a:gd name="T61" fmla="*/ 135 h 708"/>
                <a:gd name="T62" fmla="*/ 575 w 588"/>
                <a:gd name="T63" fmla="*/ 198 h 708"/>
                <a:gd name="T64" fmla="*/ 587 w 588"/>
                <a:gd name="T65" fmla="*/ 275 h 708"/>
                <a:gd name="T66" fmla="*/ 588 w 588"/>
                <a:gd name="T67" fmla="*/ 6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8" h="708">
                  <a:moveTo>
                    <a:pt x="588" y="628"/>
                  </a:moveTo>
                  <a:lnTo>
                    <a:pt x="587" y="649"/>
                  </a:lnTo>
                  <a:lnTo>
                    <a:pt x="578" y="669"/>
                  </a:lnTo>
                  <a:lnTo>
                    <a:pt x="566" y="686"/>
                  </a:lnTo>
                  <a:lnTo>
                    <a:pt x="549" y="698"/>
                  </a:lnTo>
                  <a:lnTo>
                    <a:pt x="529" y="707"/>
                  </a:lnTo>
                  <a:lnTo>
                    <a:pt x="508" y="708"/>
                  </a:lnTo>
                  <a:lnTo>
                    <a:pt x="488" y="707"/>
                  </a:lnTo>
                  <a:lnTo>
                    <a:pt x="469" y="698"/>
                  </a:lnTo>
                  <a:lnTo>
                    <a:pt x="452" y="686"/>
                  </a:lnTo>
                  <a:lnTo>
                    <a:pt x="438" y="669"/>
                  </a:lnTo>
                  <a:lnTo>
                    <a:pt x="431" y="649"/>
                  </a:lnTo>
                  <a:lnTo>
                    <a:pt x="429" y="628"/>
                  </a:lnTo>
                  <a:lnTo>
                    <a:pt x="429" y="371"/>
                  </a:lnTo>
                  <a:lnTo>
                    <a:pt x="428" y="321"/>
                  </a:lnTo>
                  <a:lnTo>
                    <a:pt x="422" y="278"/>
                  </a:lnTo>
                  <a:lnTo>
                    <a:pt x="414" y="243"/>
                  </a:lnTo>
                  <a:lnTo>
                    <a:pt x="403" y="216"/>
                  </a:lnTo>
                  <a:lnTo>
                    <a:pt x="384" y="193"/>
                  </a:lnTo>
                  <a:lnTo>
                    <a:pt x="358" y="175"/>
                  </a:lnTo>
                  <a:lnTo>
                    <a:pt x="328" y="163"/>
                  </a:lnTo>
                  <a:lnTo>
                    <a:pt x="296" y="158"/>
                  </a:lnTo>
                  <a:lnTo>
                    <a:pt x="264" y="161"/>
                  </a:lnTo>
                  <a:lnTo>
                    <a:pt x="232" y="173"/>
                  </a:lnTo>
                  <a:lnTo>
                    <a:pt x="206" y="191"/>
                  </a:lnTo>
                  <a:lnTo>
                    <a:pt x="187" y="216"/>
                  </a:lnTo>
                  <a:lnTo>
                    <a:pt x="176" y="240"/>
                  </a:lnTo>
                  <a:lnTo>
                    <a:pt x="167" y="272"/>
                  </a:lnTo>
                  <a:lnTo>
                    <a:pt x="162" y="312"/>
                  </a:lnTo>
                  <a:lnTo>
                    <a:pt x="161" y="359"/>
                  </a:lnTo>
                  <a:lnTo>
                    <a:pt x="161" y="628"/>
                  </a:lnTo>
                  <a:lnTo>
                    <a:pt x="158" y="649"/>
                  </a:lnTo>
                  <a:lnTo>
                    <a:pt x="150" y="669"/>
                  </a:lnTo>
                  <a:lnTo>
                    <a:pt x="137" y="686"/>
                  </a:lnTo>
                  <a:lnTo>
                    <a:pt x="120" y="698"/>
                  </a:lnTo>
                  <a:lnTo>
                    <a:pt x="100" y="707"/>
                  </a:lnTo>
                  <a:lnTo>
                    <a:pt x="80" y="708"/>
                  </a:lnTo>
                  <a:lnTo>
                    <a:pt x="61" y="707"/>
                  </a:lnTo>
                  <a:lnTo>
                    <a:pt x="41" y="698"/>
                  </a:lnTo>
                  <a:lnTo>
                    <a:pt x="24" y="686"/>
                  </a:lnTo>
                  <a:lnTo>
                    <a:pt x="11" y="669"/>
                  </a:lnTo>
                  <a:lnTo>
                    <a:pt x="3" y="649"/>
                  </a:lnTo>
                  <a:lnTo>
                    <a:pt x="0" y="628"/>
                  </a:lnTo>
                  <a:lnTo>
                    <a:pt x="0" y="313"/>
                  </a:lnTo>
                  <a:lnTo>
                    <a:pt x="3" y="264"/>
                  </a:lnTo>
                  <a:lnTo>
                    <a:pt x="11" y="220"/>
                  </a:lnTo>
                  <a:lnTo>
                    <a:pt x="23" y="179"/>
                  </a:lnTo>
                  <a:lnTo>
                    <a:pt x="41" y="141"/>
                  </a:lnTo>
                  <a:lnTo>
                    <a:pt x="65" y="108"/>
                  </a:lnTo>
                  <a:lnTo>
                    <a:pt x="94" y="76"/>
                  </a:lnTo>
                  <a:lnTo>
                    <a:pt x="129" y="50"/>
                  </a:lnTo>
                  <a:lnTo>
                    <a:pt x="167" y="29"/>
                  </a:lnTo>
                  <a:lnTo>
                    <a:pt x="209" y="14"/>
                  </a:lnTo>
                  <a:lnTo>
                    <a:pt x="252" y="3"/>
                  </a:lnTo>
                  <a:lnTo>
                    <a:pt x="296" y="0"/>
                  </a:lnTo>
                  <a:lnTo>
                    <a:pt x="340" y="3"/>
                  </a:lnTo>
                  <a:lnTo>
                    <a:pt x="382" y="12"/>
                  </a:lnTo>
                  <a:lnTo>
                    <a:pt x="422" y="26"/>
                  </a:lnTo>
                  <a:lnTo>
                    <a:pt x="458" y="47"/>
                  </a:lnTo>
                  <a:lnTo>
                    <a:pt x="491" y="73"/>
                  </a:lnTo>
                  <a:lnTo>
                    <a:pt x="523" y="105"/>
                  </a:lnTo>
                  <a:lnTo>
                    <a:pt x="545" y="135"/>
                  </a:lnTo>
                  <a:lnTo>
                    <a:pt x="563" y="166"/>
                  </a:lnTo>
                  <a:lnTo>
                    <a:pt x="575" y="198"/>
                  </a:lnTo>
                  <a:lnTo>
                    <a:pt x="582" y="233"/>
                  </a:lnTo>
                  <a:lnTo>
                    <a:pt x="587" y="275"/>
                  </a:lnTo>
                  <a:lnTo>
                    <a:pt x="588" y="324"/>
                  </a:lnTo>
                  <a:lnTo>
                    <a:pt x="588" y="62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2963" y="1967"/>
              <a:ext cx="80" cy="349"/>
            </a:xfrm>
            <a:custGeom>
              <a:avLst/>
              <a:gdLst>
                <a:gd name="T0" fmla="*/ 79 w 159"/>
                <a:gd name="T1" fmla="*/ 0 h 697"/>
                <a:gd name="T2" fmla="*/ 54 w 159"/>
                <a:gd name="T3" fmla="*/ 3 h 697"/>
                <a:gd name="T4" fmla="*/ 32 w 159"/>
                <a:gd name="T5" fmla="*/ 15 h 697"/>
                <a:gd name="T6" fmla="*/ 15 w 159"/>
                <a:gd name="T7" fmla="*/ 31 h 697"/>
                <a:gd name="T8" fmla="*/ 3 w 159"/>
                <a:gd name="T9" fmla="*/ 54 h 697"/>
                <a:gd name="T10" fmla="*/ 0 w 159"/>
                <a:gd name="T11" fmla="*/ 79 h 697"/>
                <a:gd name="T12" fmla="*/ 0 w 159"/>
                <a:gd name="T13" fmla="*/ 617 h 697"/>
                <a:gd name="T14" fmla="*/ 1 w 159"/>
                <a:gd name="T15" fmla="*/ 638 h 697"/>
                <a:gd name="T16" fmla="*/ 9 w 159"/>
                <a:gd name="T17" fmla="*/ 658 h 697"/>
                <a:gd name="T18" fmla="*/ 23 w 159"/>
                <a:gd name="T19" fmla="*/ 675 h 697"/>
                <a:gd name="T20" fmla="*/ 39 w 159"/>
                <a:gd name="T21" fmla="*/ 687 h 697"/>
                <a:gd name="T22" fmla="*/ 59 w 159"/>
                <a:gd name="T23" fmla="*/ 696 h 697"/>
                <a:gd name="T24" fmla="*/ 79 w 159"/>
                <a:gd name="T25" fmla="*/ 697 h 697"/>
                <a:gd name="T26" fmla="*/ 100 w 159"/>
                <a:gd name="T27" fmla="*/ 696 h 697"/>
                <a:gd name="T28" fmla="*/ 120 w 159"/>
                <a:gd name="T29" fmla="*/ 687 h 697"/>
                <a:gd name="T30" fmla="*/ 136 w 159"/>
                <a:gd name="T31" fmla="*/ 675 h 697"/>
                <a:gd name="T32" fmla="*/ 148 w 159"/>
                <a:gd name="T33" fmla="*/ 658 h 697"/>
                <a:gd name="T34" fmla="*/ 158 w 159"/>
                <a:gd name="T35" fmla="*/ 638 h 697"/>
                <a:gd name="T36" fmla="*/ 159 w 159"/>
                <a:gd name="T37" fmla="*/ 617 h 697"/>
                <a:gd name="T38" fmla="*/ 159 w 159"/>
                <a:gd name="T39" fmla="*/ 79 h 697"/>
                <a:gd name="T40" fmla="*/ 156 w 159"/>
                <a:gd name="T41" fmla="*/ 54 h 697"/>
                <a:gd name="T42" fmla="*/ 144 w 159"/>
                <a:gd name="T43" fmla="*/ 31 h 697"/>
                <a:gd name="T44" fmla="*/ 127 w 159"/>
                <a:gd name="T45" fmla="*/ 15 h 697"/>
                <a:gd name="T46" fmla="*/ 104 w 159"/>
                <a:gd name="T47" fmla="*/ 3 h 697"/>
                <a:gd name="T48" fmla="*/ 79 w 159"/>
                <a:gd name="T49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697">
                  <a:moveTo>
                    <a:pt x="79" y="0"/>
                  </a:moveTo>
                  <a:lnTo>
                    <a:pt x="54" y="3"/>
                  </a:lnTo>
                  <a:lnTo>
                    <a:pt x="32" y="15"/>
                  </a:lnTo>
                  <a:lnTo>
                    <a:pt x="15" y="31"/>
                  </a:lnTo>
                  <a:lnTo>
                    <a:pt x="3" y="54"/>
                  </a:lnTo>
                  <a:lnTo>
                    <a:pt x="0" y="79"/>
                  </a:lnTo>
                  <a:lnTo>
                    <a:pt x="0" y="617"/>
                  </a:lnTo>
                  <a:lnTo>
                    <a:pt x="1" y="638"/>
                  </a:lnTo>
                  <a:lnTo>
                    <a:pt x="9" y="658"/>
                  </a:lnTo>
                  <a:lnTo>
                    <a:pt x="23" y="675"/>
                  </a:lnTo>
                  <a:lnTo>
                    <a:pt x="39" y="687"/>
                  </a:lnTo>
                  <a:lnTo>
                    <a:pt x="59" y="696"/>
                  </a:lnTo>
                  <a:lnTo>
                    <a:pt x="79" y="697"/>
                  </a:lnTo>
                  <a:lnTo>
                    <a:pt x="100" y="696"/>
                  </a:lnTo>
                  <a:lnTo>
                    <a:pt x="120" y="687"/>
                  </a:lnTo>
                  <a:lnTo>
                    <a:pt x="136" y="675"/>
                  </a:lnTo>
                  <a:lnTo>
                    <a:pt x="148" y="658"/>
                  </a:lnTo>
                  <a:lnTo>
                    <a:pt x="158" y="638"/>
                  </a:lnTo>
                  <a:lnTo>
                    <a:pt x="159" y="617"/>
                  </a:lnTo>
                  <a:lnTo>
                    <a:pt x="159" y="79"/>
                  </a:lnTo>
                  <a:lnTo>
                    <a:pt x="156" y="54"/>
                  </a:lnTo>
                  <a:lnTo>
                    <a:pt x="144" y="31"/>
                  </a:lnTo>
                  <a:lnTo>
                    <a:pt x="127" y="15"/>
                  </a:lnTo>
                  <a:lnTo>
                    <a:pt x="104" y="3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/>
            <p:cNvSpPr>
              <a:spLocks/>
            </p:cNvSpPr>
            <p:nvPr/>
          </p:nvSpPr>
          <p:spPr bwMode="auto">
            <a:xfrm>
              <a:off x="1749" y="2363"/>
              <a:ext cx="69" cy="148"/>
            </a:xfrm>
            <a:custGeom>
              <a:avLst/>
              <a:gdLst>
                <a:gd name="T0" fmla="*/ 13 w 138"/>
                <a:gd name="T1" fmla="*/ 0 h 295"/>
                <a:gd name="T2" fmla="*/ 13 w 138"/>
                <a:gd name="T3" fmla="*/ 131 h 295"/>
                <a:gd name="T4" fmla="*/ 30 w 138"/>
                <a:gd name="T5" fmla="*/ 115 h 295"/>
                <a:gd name="T6" fmla="*/ 48 w 138"/>
                <a:gd name="T7" fmla="*/ 105 h 295"/>
                <a:gd name="T8" fmla="*/ 69 w 138"/>
                <a:gd name="T9" fmla="*/ 102 h 295"/>
                <a:gd name="T10" fmla="*/ 92 w 138"/>
                <a:gd name="T11" fmla="*/ 106 h 295"/>
                <a:gd name="T12" fmla="*/ 113 w 138"/>
                <a:gd name="T13" fmla="*/ 118 h 295"/>
                <a:gd name="T14" fmla="*/ 125 w 138"/>
                <a:gd name="T15" fmla="*/ 131 h 295"/>
                <a:gd name="T16" fmla="*/ 133 w 138"/>
                <a:gd name="T17" fmla="*/ 144 h 295"/>
                <a:gd name="T18" fmla="*/ 138 w 138"/>
                <a:gd name="T19" fmla="*/ 162 h 295"/>
                <a:gd name="T20" fmla="*/ 138 w 138"/>
                <a:gd name="T21" fmla="*/ 185 h 295"/>
                <a:gd name="T22" fmla="*/ 138 w 138"/>
                <a:gd name="T23" fmla="*/ 295 h 295"/>
                <a:gd name="T24" fmla="*/ 125 w 138"/>
                <a:gd name="T25" fmla="*/ 295 h 295"/>
                <a:gd name="T26" fmla="*/ 125 w 138"/>
                <a:gd name="T27" fmla="*/ 185 h 295"/>
                <a:gd name="T28" fmla="*/ 122 w 138"/>
                <a:gd name="T29" fmla="*/ 164 h 295"/>
                <a:gd name="T30" fmla="*/ 118 w 138"/>
                <a:gd name="T31" fmla="*/ 147 h 295"/>
                <a:gd name="T32" fmla="*/ 115 w 138"/>
                <a:gd name="T33" fmla="*/ 140 h 295"/>
                <a:gd name="T34" fmla="*/ 110 w 138"/>
                <a:gd name="T35" fmla="*/ 134 h 295"/>
                <a:gd name="T36" fmla="*/ 104 w 138"/>
                <a:gd name="T37" fmla="*/ 128 h 295"/>
                <a:gd name="T38" fmla="*/ 98 w 138"/>
                <a:gd name="T39" fmla="*/ 123 h 295"/>
                <a:gd name="T40" fmla="*/ 85 w 138"/>
                <a:gd name="T41" fmla="*/ 117 h 295"/>
                <a:gd name="T42" fmla="*/ 69 w 138"/>
                <a:gd name="T43" fmla="*/ 115 h 295"/>
                <a:gd name="T44" fmla="*/ 53 w 138"/>
                <a:gd name="T45" fmla="*/ 117 h 295"/>
                <a:gd name="T46" fmla="*/ 39 w 138"/>
                <a:gd name="T47" fmla="*/ 123 h 295"/>
                <a:gd name="T48" fmla="*/ 28 w 138"/>
                <a:gd name="T49" fmla="*/ 134 h 295"/>
                <a:gd name="T50" fmla="*/ 19 w 138"/>
                <a:gd name="T51" fmla="*/ 147 h 295"/>
                <a:gd name="T52" fmla="*/ 15 w 138"/>
                <a:gd name="T53" fmla="*/ 164 h 295"/>
                <a:gd name="T54" fmla="*/ 13 w 138"/>
                <a:gd name="T55" fmla="*/ 184 h 295"/>
                <a:gd name="T56" fmla="*/ 13 w 138"/>
                <a:gd name="T57" fmla="*/ 295 h 295"/>
                <a:gd name="T58" fmla="*/ 0 w 138"/>
                <a:gd name="T59" fmla="*/ 295 h 295"/>
                <a:gd name="T60" fmla="*/ 0 w 138"/>
                <a:gd name="T61" fmla="*/ 0 h 295"/>
                <a:gd name="T62" fmla="*/ 13 w 138"/>
                <a:gd name="T6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295">
                  <a:moveTo>
                    <a:pt x="13" y="0"/>
                  </a:moveTo>
                  <a:lnTo>
                    <a:pt x="13" y="131"/>
                  </a:lnTo>
                  <a:lnTo>
                    <a:pt x="30" y="115"/>
                  </a:lnTo>
                  <a:lnTo>
                    <a:pt x="48" y="105"/>
                  </a:lnTo>
                  <a:lnTo>
                    <a:pt x="69" y="102"/>
                  </a:lnTo>
                  <a:lnTo>
                    <a:pt x="92" y="106"/>
                  </a:lnTo>
                  <a:lnTo>
                    <a:pt x="113" y="118"/>
                  </a:lnTo>
                  <a:lnTo>
                    <a:pt x="125" y="131"/>
                  </a:lnTo>
                  <a:lnTo>
                    <a:pt x="133" y="144"/>
                  </a:lnTo>
                  <a:lnTo>
                    <a:pt x="138" y="162"/>
                  </a:lnTo>
                  <a:lnTo>
                    <a:pt x="138" y="185"/>
                  </a:lnTo>
                  <a:lnTo>
                    <a:pt x="138" y="295"/>
                  </a:lnTo>
                  <a:lnTo>
                    <a:pt x="125" y="295"/>
                  </a:lnTo>
                  <a:lnTo>
                    <a:pt x="125" y="185"/>
                  </a:lnTo>
                  <a:lnTo>
                    <a:pt x="122" y="164"/>
                  </a:lnTo>
                  <a:lnTo>
                    <a:pt x="118" y="147"/>
                  </a:lnTo>
                  <a:lnTo>
                    <a:pt x="115" y="140"/>
                  </a:lnTo>
                  <a:lnTo>
                    <a:pt x="110" y="134"/>
                  </a:lnTo>
                  <a:lnTo>
                    <a:pt x="104" y="128"/>
                  </a:lnTo>
                  <a:lnTo>
                    <a:pt x="98" y="123"/>
                  </a:lnTo>
                  <a:lnTo>
                    <a:pt x="85" y="117"/>
                  </a:lnTo>
                  <a:lnTo>
                    <a:pt x="69" y="115"/>
                  </a:lnTo>
                  <a:lnTo>
                    <a:pt x="53" y="117"/>
                  </a:lnTo>
                  <a:lnTo>
                    <a:pt x="39" y="123"/>
                  </a:lnTo>
                  <a:lnTo>
                    <a:pt x="28" y="134"/>
                  </a:lnTo>
                  <a:lnTo>
                    <a:pt x="19" y="147"/>
                  </a:lnTo>
                  <a:lnTo>
                    <a:pt x="15" y="164"/>
                  </a:lnTo>
                  <a:lnTo>
                    <a:pt x="13" y="184"/>
                  </a:lnTo>
                  <a:lnTo>
                    <a:pt x="13" y="295"/>
                  </a:lnTo>
                  <a:lnTo>
                    <a:pt x="0" y="295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/>
            <p:cNvSpPr>
              <a:spLocks noEditPoints="1"/>
            </p:cNvSpPr>
            <p:nvPr/>
          </p:nvSpPr>
          <p:spPr bwMode="auto">
            <a:xfrm>
              <a:off x="1840" y="2414"/>
              <a:ext cx="97" cy="99"/>
            </a:xfrm>
            <a:custGeom>
              <a:avLst/>
              <a:gdLst>
                <a:gd name="T0" fmla="*/ 182 w 194"/>
                <a:gd name="T1" fmla="*/ 149 h 197"/>
                <a:gd name="T2" fmla="*/ 165 w 194"/>
                <a:gd name="T3" fmla="*/ 170 h 197"/>
                <a:gd name="T4" fmla="*/ 145 w 194"/>
                <a:gd name="T5" fmla="*/ 185 h 197"/>
                <a:gd name="T6" fmla="*/ 122 w 194"/>
                <a:gd name="T7" fmla="*/ 194 h 197"/>
                <a:gd name="T8" fmla="*/ 97 w 194"/>
                <a:gd name="T9" fmla="*/ 197 h 197"/>
                <a:gd name="T10" fmla="*/ 69 w 194"/>
                <a:gd name="T11" fmla="*/ 193 h 197"/>
                <a:gd name="T12" fmla="*/ 45 w 194"/>
                <a:gd name="T13" fmla="*/ 182 h 197"/>
                <a:gd name="T14" fmla="*/ 24 w 194"/>
                <a:gd name="T15" fmla="*/ 164 h 197"/>
                <a:gd name="T16" fmla="*/ 10 w 194"/>
                <a:gd name="T17" fmla="*/ 144 h 197"/>
                <a:gd name="T18" fmla="*/ 3 w 194"/>
                <a:gd name="T19" fmla="*/ 123 h 197"/>
                <a:gd name="T20" fmla="*/ 0 w 194"/>
                <a:gd name="T21" fmla="*/ 98 h 197"/>
                <a:gd name="T22" fmla="*/ 3 w 194"/>
                <a:gd name="T23" fmla="*/ 70 h 197"/>
                <a:gd name="T24" fmla="*/ 15 w 194"/>
                <a:gd name="T25" fmla="*/ 45 h 197"/>
                <a:gd name="T26" fmla="*/ 33 w 194"/>
                <a:gd name="T27" fmla="*/ 24 h 197"/>
                <a:gd name="T28" fmla="*/ 51 w 194"/>
                <a:gd name="T29" fmla="*/ 10 h 197"/>
                <a:gd name="T30" fmla="*/ 74 w 194"/>
                <a:gd name="T31" fmla="*/ 3 h 197"/>
                <a:gd name="T32" fmla="*/ 97 w 194"/>
                <a:gd name="T33" fmla="*/ 0 h 197"/>
                <a:gd name="T34" fmla="*/ 119 w 194"/>
                <a:gd name="T35" fmla="*/ 3 h 197"/>
                <a:gd name="T36" fmla="*/ 141 w 194"/>
                <a:gd name="T37" fmla="*/ 10 h 197"/>
                <a:gd name="T38" fmla="*/ 160 w 194"/>
                <a:gd name="T39" fmla="*/ 24 h 197"/>
                <a:gd name="T40" fmla="*/ 175 w 194"/>
                <a:gd name="T41" fmla="*/ 39 h 197"/>
                <a:gd name="T42" fmla="*/ 186 w 194"/>
                <a:gd name="T43" fmla="*/ 57 h 197"/>
                <a:gd name="T44" fmla="*/ 192 w 194"/>
                <a:gd name="T45" fmla="*/ 77 h 197"/>
                <a:gd name="T46" fmla="*/ 194 w 194"/>
                <a:gd name="T47" fmla="*/ 94 h 197"/>
                <a:gd name="T48" fmla="*/ 194 w 194"/>
                <a:gd name="T49" fmla="*/ 115 h 197"/>
                <a:gd name="T50" fmla="*/ 194 w 194"/>
                <a:gd name="T51" fmla="*/ 193 h 197"/>
                <a:gd name="T52" fmla="*/ 182 w 194"/>
                <a:gd name="T53" fmla="*/ 193 h 197"/>
                <a:gd name="T54" fmla="*/ 182 w 194"/>
                <a:gd name="T55" fmla="*/ 149 h 197"/>
                <a:gd name="T56" fmla="*/ 98 w 194"/>
                <a:gd name="T57" fmla="*/ 13 h 197"/>
                <a:gd name="T58" fmla="*/ 74 w 194"/>
                <a:gd name="T59" fmla="*/ 16 h 197"/>
                <a:gd name="T60" fmla="*/ 54 w 194"/>
                <a:gd name="T61" fmla="*/ 26 h 197"/>
                <a:gd name="T62" fmla="*/ 36 w 194"/>
                <a:gd name="T63" fmla="*/ 41 h 197"/>
                <a:gd name="T64" fmla="*/ 22 w 194"/>
                <a:gd name="T65" fmla="*/ 57 h 197"/>
                <a:gd name="T66" fmla="*/ 15 w 194"/>
                <a:gd name="T67" fmla="*/ 77 h 197"/>
                <a:gd name="T68" fmla="*/ 13 w 194"/>
                <a:gd name="T69" fmla="*/ 98 h 197"/>
                <a:gd name="T70" fmla="*/ 16 w 194"/>
                <a:gd name="T71" fmla="*/ 123 h 197"/>
                <a:gd name="T72" fmla="*/ 25 w 194"/>
                <a:gd name="T73" fmla="*/ 144 h 197"/>
                <a:gd name="T74" fmla="*/ 42 w 194"/>
                <a:gd name="T75" fmla="*/ 162 h 197"/>
                <a:gd name="T76" fmla="*/ 59 w 194"/>
                <a:gd name="T77" fmla="*/ 175 h 197"/>
                <a:gd name="T78" fmla="*/ 77 w 194"/>
                <a:gd name="T79" fmla="*/ 181 h 197"/>
                <a:gd name="T80" fmla="*/ 97 w 194"/>
                <a:gd name="T81" fmla="*/ 184 h 197"/>
                <a:gd name="T82" fmla="*/ 119 w 194"/>
                <a:gd name="T83" fmla="*/ 181 h 197"/>
                <a:gd name="T84" fmla="*/ 141 w 194"/>
                <a:gd name="T85" fmla="*/ 171 h 197"/>
                <a:gd name="T86" fmla="*/ 159 w 194"/>
                <a:gd name="T87" fmla="*/ 156 h 197"/>
                <a:gd name="T88" fmla="*/ 171 w 194"/>
                <a:gd name="T89" fmla="*/ 140 h 197"/>
                <a:gd name="T90" fmla="*/ 178 w 194"/>
                <a:gd name="T91" fmla="*/ 121 h 197"/>
                <a:gd name="T92" fmla="*/ 180 w 194"/>
                <a:gd name="T93" fmla="*/ 100 h 197"/>
                <a:gd name="T94" fmla="*/ 177 w 194"/>
                <a:gd name="T95" fmla="*/ 76 h 197"/>
                <a:gd name="T96" fmla="*/ 169 w 194"/>
                <a:gd name="T97" fmla="*/ 54 h 197"/>
                <a:gd name="T98" fmla="*/ 154 w 194"/>
                <a:gd name="T99" fmla="*/ 36 h 197"/>
                <a:gd name="T100" fmla="*/ 138 w 194"/>
                <a:gd name="T101" fmla="*/ 24 h 197"/>
                <a:gd name="T102" fmla="*/ 118 w 194"/>
                <a:gd name="T103" fmla="*/ 16 h 197"/>
                <a:gd name="T104" fmla="*/ 98 w 194"/>
                <a:gd name="T105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197">
                  <a:moveTo>
                    <a:pt x="182" y="149"/>
                  </a:moveTo>
                  <a:lnTo>
                    <a:pt x="165" y="170"/>
                  </a:lnTo>
                  <a:lnTo>
                    <a:pt x="145" y="185"/>
                  </a:lnTo>
                  <a:lnTo>
                    <a:pt x="122" y="194"/>
                  </a:lnTo>
                  <a:lnTo>
                    <a:pt x="97" y="197"/>
                  </a:lnTo>
                  <a:lnTo>
                    <a:pt x="69" y="193"/>
                  </a:lnTo>
                  <a:lnTo>
                    <a:pt x="45" y="182"/>
                  </a:lnTo>
                  <a:lnTo>
                    <a:pt x="24" y="164"/>
                  </a:lnTo>
                  <a:lnTo>
                    <a:pt x="10" y="144"/>
                  </a:lnTo>
                  <a:lnTo>
                    <a:pt x="3" y="123"/>
                  </a:lnTo>
                  <a:lnTo>
                    <a:pt x="0" y="98"/>
                  </a:lnTo>
                  <a:lnTo>
                    <a:pt x="3" y="70"/>
                  </a:lnTo>
                  <a:lnTo>
                    <a:pt x="15" y="45"/>
                  </a:lnTo>
                  <a:lnTo>
                    <a:pt x="33" y="24"/>
                  </a:lnTo>
                  <a:lnTo>
                    <a:pt x="51" y="10"/>
                  </a:lnTo>
                  <a:lnTo>
                    <a:pt x="74" y="3"/>
                  </a:lnTo>
                  <a:lnTo>
                    <a:pt x="97" y="0"/>
                  </a:lnTo>
                  <a:lnTo>
                    <a:pt x="119" y="3"/>
                  </a:lnTo>
                  <a:lnTo>
                    <a:pt x="141" y="10"/>
                  </a:lnTo>
                  <a:lnTo>
                    <a:pt x="160" y="24"/>
                  </a:lnTo>
                  <a:lnTo>
                    <a:pt x="175" y="39"/>
                  </a:lnTo>
                  <a:lnTo>
                    <a:pt x="186" y="57"/>
                  </a:lnTo>
                  <a:lnTo>
                    <a:pt x="192" y="77"/>
                  </a:lnTo>
                  <a:lnTo>
                    <a:pt x="194" y="94"/>
                  </a:lnTo>
                  <a:lnTo>
                    <a:pt x="194" y="115"/>
                  </a:lnTo>
                  <a:lnTo>
                    <a:pt x="194" y="193"/>
                  </a:lnTo>
                  <a:lnTo>
                    <a:pt x="182" y="193"/>
                  </a:lnTo>
                  <a:lnTo>
                    <a:pt x="182" y="149"/>
                  </a:lnTo>
                  <a:close/>
                  <a:moveTo>
                    <a:pt x="98" y="13"/>
                  </a:moveTo>
                  <a:lnTo>
                    <a:pt x="74" y="16"/>
                  </a:lnTo>
                  <a:lnTo>
                    <a:pt x="54" y="26"/>
                  </a:lnTo>
                  <a:lnTo>
                    <a:pt x="36" y="41"/>
                  </a:lnTo>
                  <a:lnTo>
                    <a:pt x="22" y="57"/>
                  </a:lnTo>
                  <a:lnTo>
                    <a:pt x="15" y="77"/>
                  </a:lnTo>
                  <a:lnTo>
                    <a:pt x="13" y="98"/>
                  </a:lnTo>
                  <a:lnTo>
                    <a:pt x="16" y="123"/>
                  </a:lnTo>
                  <a:lnTo>
                    <a:pt x="25" y="144"/>
                  </a:lnTo>
                  <a:lnTo>
                    <a:pt x="42" y="162"/>
                  </a:lnTo>
                  <a:lnTo>
                    <a:pt x="59" y="175"/>
                  </a:lnTo>
                  <a:lnTo>
                    <a:pt x="77" y="181"/>
                  </a:lnTo>
                  <a:lnTo>
                    <a:pt x="97" y="184"/>
                  </a:lnTo>
                  <a:lnTo>
                    <a:pt x="119" y="181"/>
                  </a:lnTo>
                  <a:lnTo>
                    <a:pt x="141" y="171"/>
                  </a:lnTo>
                  <a:lnTo>
                    <a:pt x="159" y="156"/>
                  </a:lnTo>
                  <a:lnTo>
                    <a:pt x="171" y="140"/>
                  </a:lnTo>
                  <a:lnTo>
                    <a:pt x="178" y="121"/>
                  </a:lnTo>
                  <a:lnTo>
                    <a:pt x="180" y="100"/>
                  </a:lnTo>
                  <a:lnTo>
                    <a:pt x="177" y="76"/>
                  </a:lnTo>
                  <a:lnTo>
                    <a:pt x="169" y="54"/>
                  </a:lnTo>
                  <a:lnTo>
                    <a:pt x="154" y="36"/>
                  </a:lnTo>
                  <a:lnTo>
                    <a:pt x="138" y="24"/>
                  </a:lnTo>
                  <a:lnTo>
                    <a:pt x="118" y="16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"/>
            <p:cNvSpPr>
              <a:spLocks noEditPoints="1"/>
            </p:cNvSpPr>
            <p:nvPr/>
          </p:nvSpPr>
          <p:spPr bwMode="auto">
            <a:xfrm>
              <a:off x="1962" y="2414"/>
              <a:ext cx="98" cy="149"/>
            </a:xfrm>
            <a:custGeom>
              <a:avLst/>
              <a:gdLst>
                <a:gd name="T0" fmla="*/ 13 w 195"/>
                <a:gd name="T1" fmla="*/ 149 h 298"/>
                <a:gd name="T2" fmla="*/ 13 w 195"/>
                <a:gd name="T3" fmla="*/ 298 h 298"/>
                <a:gd name="T4" fmla="*/ 0 w 195"/>
                <a:gd name="T5" fmla="*/ 298 h 298"/>
                <a:gd name="T6" fmla="*/ 0 w 195"/>
                <a:gd name="T7" fmla="*/ 115 h 298"/>
                <a:gd name="T8" fmla="*/ 1 w 195"/>
                <a:gd name="T9" fmla="*/ 92 h 298"/>
                <a:gd name="T10" fmla="*/ 3 w 195"/>
                <a:gd name="T11" fmla="*/ 76 h 298"/>
                <a:gd name="T12" fmla="*/ 15 w 195"/>
                <a:gd name="T13" fmla="*/ 47 h 298"/>
                <a:gd name="T14" fmla="*/ 30 w 195"/>
                <a:gd name="T15" fmla="*/ 27 h 298"/>
                <a:gd name="T16" fmla="*/ 51 w 195"/>
                <a:gd name="T17" fmla="*/ 12 h 298"/>
                <a:gd name="T18" fmla="*/ 74 w 195"/>
                <a:gd name="T19" fmla="*/ 3 h 298"/>
                <a:gd name="T20" fmla="*/ 98 w 195"/>
                <a:gd name="T21" fmla="*/ 0 h 298"/>
                <a:gd name="T22" fmla="*/ 126 w 195"/>
                <a:gd name="T23" fmla="*/ 4 h 298"/>
                <a:gd name="T24" fmla="*/ 150 w 195"/>
                <a:gd name="T25" fmla="*/ 13 h 298"/>
                <a:gd name="T26" fmla="*/ 170 w 195"/>
                <a:gd name="T27" fmla="*/ 32 h 298"/>
                <a:gd name="T28" fmla="*/ 185 w 195"/>
                <a:gd name="T29" fmla="*/ 51 h 298"/>
                <a:gd name="T30" fmla="*/ 192 w 195"/>
                <a:gd name="T31" fmla="*/ 74 h 298"/>
                <a:gd name="T32" fmla="*/ 195 w 195"/>
                <a:gd name="T33" fmla="*/ 98 h 298"/>
                <a:gd name="T34" fmla="*/ 192 w 195"/>
                <a:gd name="T35" fmla="*/ 126 h 298"/>
                <a:gd name="T36" fmla="*/ 182 w 195"/>
                <a:gd name="T37" fmla="*/ 150 h 298"/>
                <a:gd name="T38" fmla="*/ 163 w 195"/>
                <a:gd name="T39" fmla="*/ 171 h 298"/>
                <a:gd name="T40" fmla="*/ 144 w 195"/>
                <a:gd name="T41" fmla="*/ 185 h 298"/>
                <a:gd name="T42" fmla="*/ 123 w 195"/>
                <a:gd name="T43" fmla="*/ 194 h 298"/>
                <a:gd name="T44" fmla="*/ 98 w 195"/>
                <a:gd name="T45" fmla="*/ 197 h 298"/>
                <a:gd name="T46" fmla="*/ 72 w 195"/>
                <a:gd name="T47" fmla="*/ 194 h 298"/>
                <a:gd name="T48" fmla="*/ 50 w 195"/>
                <a:gd name="T49" fmla="*/ 185 h 298"/>
                <a:gd name="T50" fmla="*/ 30 w 195"/>
                <a:gd name="T51" fmla="*/ 170 h 298"/>
                <a:gd name="T52" fmla="*/ 13 w 195"/>
                <a:gd name="T53" fmla="*/ 149 h 298"/>
                <a:gd name="T54" fmla="*/ 98 w 195"/>
                <a:gd name="T55" fmla="*/ 13 h 298"/>
                <a:gd name="T56" fmla="*/ 74 w 195"/>
                <a:gd name="T57" fmla="*/ 16 h 298"/>
                <a:gd name="T58" fmla="*/ 53 w 195"/>
                <a:gd name="T59" fmla="*/ 27 h 298"/>
                <a:gd name="T60" fmla="*/ 35 w 195"/>
                <a:gd name="T61" fmla="*/ 44 h 298"/>
                <a:gd name="T62" fmla="*/ 22 w 195"/>
                <a:gd name="T63" fmla="*/ 59 h 298"/>
                <a:gd name="T64" fmla="*/ 16 w 195"/>
                <a:gd name="T65" fmla="*/ 77 h 298"/>
                <a:gd name="T66" fmla="*/ 15 w 195"/>
                <a:gd name="T67" fmla="*/ 97 h 298"/>
                <a:gd name="T68" fmla="*/ 18 w 195"/>
                <a:gd name="T69" fmla="*/ 123 h 298"/>
                <a:gd name="T70" fmla="*/ 27 w 195"/>
                <a:gd name="T71" fmla="*/ 144 h 298"/>
                <a:gd name="T72" fmla="*/ 42 w 195"/>
                <a:gd name="T73" fmla="*/ 162 h 298"/>
                <a:gd name="T74" fmla="*/ 59 w 195"/>
                <a:gd name="T75" fmla="*/ 175 h 298"/>
                <a:gd name="T76" fmla="*/ 79 w 195"/>
                <a:gd name="T77" fmla="*/ 181 h 298"/>
                <a:gd name="T78" fmla="*/ 98 w 195"/>
                <a:gd name="T79" fmla="*/ 184 h 298"/>
                <a:gd name="T80" fmla="*/ 121 w 195"/>
                <a:gd name="T81" fmla="*/ 181 h 298"/>
                <a:gd name="T82" fmla="*/ 142 w 195"/>
                <a:gd name="T83" fmla="*/ 171 h 298"/>
                <a:gd name="T84" fmla="*/ 160 w 195"/>
                <a:gd name="T85" fmla="*/ 156 h 298"/>
                <a:gd name="T86" fmla="*/ 173 w 195"/>
                <a:gd name="T87" fmla="*/ 138 h 298"/>
                <a:gd name="T88" fmla="*/ 180 w 195"/>
                <a:gd name="T89" fmla="*/ 120 h 298"/>
                <a:gd name="T90" fmla="*/ 182 w 195"/>
                <a:gd name="T91" fmla="*/ 98 h 298"/>
                <a:gd name="T92" fmla="*/ 179 w 195"/>
                <a:gd name="T93" fmla="*/ 74 h 298"/>
                <a:gd name="T94" fmla="*/ 170 w 195"/>
                <a:gd name="T95" fmla="*/ 53 h 298"/>
                <a:gd name="T96" fmla="*/ 153 w 195"/>
                <a:gd name="T97" fmla="*/ 33 h 298"/>
                <a:gd name="T98" fmla="*/ 136 w 195"/>
                <a:gd name="T99" fmla="*/ 22 h 298"/>
                <a:gd name="T100" fmla="*/ 118 w 195"/>
                <a:gd name="T101" fmla="*/ 16 h 298"/>
                <a:gd name="T102" fmla="*/ 98 w 195"/>
                <a:gd name="T103" fmla="*/ 1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298">
                  <a:moveTo>
                    <a:pt x="13" y="149"/>
                  </a:moveTo>
                  <a:lnTo>
                    <a:pt x="13" y="298"/>
                  </a:lnTo>
                  <a:lnTo>
                    <a:pt x="0" y="298"/>
                  </a:lnTo>
                  <a:lnTo>
                    <a:pt x="0" y="115"/>
                  </a:lnTo>
                  <a:lnTo>
                    <a:pt x="1" y="92"/>
                  </a:lnTo>
                  <a:lnTo>
                    <a:pt x="3" y="76"/>
                  </a:lnTo>
                  <a:lnTo>
                    <a:pt x="15" y="47"/>
                  </a:lnTo>
                  <a:lnTo>
                    <a:pt x="30" y="27"/>
                  </a:lnTo>
                  <a:lnTo>
                    <a:pt x="51" y="12"/>
                  </a:lnTo>
                  <a:lnTo>
                    <a:pt x="74" y="3"/>
                  </a:lnTo>
                  <a:lnTo>
                    <a:pt x="98" y="0"/>
                  </a:lnTo>
                  <a:lnTo>
                    <a:pt x="126" y="4"/>
                  </a:lnTo>
                  <a:lnTo>
                    <a:pt x="150" y="13"/>
                  </a:lnTo>
                  <a:lnTo>
                    <a:pt x="170" y="32"/>
                  </a:lnTo>
                  <a:lnTo>
                    <a:pt x="185" y="51"/>
                  </a:lnTo>
                  <a:lnTo>
                    <a:pt x="192" y="74"/>
                  </a:lnTo>
                  <a:lnTo>
                    <a:pt x="195" y="98"/>
                  </a:lnTo>
                  <a:lnTo>
                    <a:pt x="192" y="126"/>
                  </a:lnTo>
                  <a:lnTo>
                    <a:pt x="182" y="150"/>
                  </a:lnTo>
                  <a:lnTo>
                    <a:pt x="163" y="171"/>
                  </a:lnTo>
                  <a:lnTo>
                    <a:pt x="144" y="185"/>
                  </a:lnTo>
                  <a:lnTo>
                    <a:pt x="123" y="194"/>
                  </a:lnTo>
                  <a:lnTo>
                    <a:pt x="98" y="197"/>
                  </a:lnTo>
                  <a:lnTo>
                    <a:pt x="72" y="194"/>
                  </a:lnTo>
                  <a:lnTo>
                    <a:pt x="50" y="185"/>
                  </a:lnTo>
                  <a:lnTo>
                    <a:pt x="30" y="170"/>
                  </a:lnTo>
                  <a:lnTo>
                    <a:pt x="13" y="149"/>
                  </a:lnTo>
                  <a:close/>
                  <a:moveTo>
                    <a:pt x="98" y="13"/>
                  </a:moveTo>
                  <a:lnTo>
                    <a:pt x="74" y="16"/>
                  </a:lnTo>
                  <a:lnTo>
                    <a:pt x="53" y="27"/>
                  </a:lnTo>
                  <a:lnTo>
                    <a:pt x="35" y="44"/>
                  </a:lnTo>
                  <a:lnTo>
                    <a:pt x="22" y="59"/>
                  </a:lnTo>
                  <a:lnTo>
                    <a:pt x="16" y="77"/>
                  </a:lnTo>
                  <a:lnTo>
                    <a:pt x="15" y="97"/>
                  </a:lnTo>
                  <a:lnTo>
                    <a:pt x="18" y="123"/>
                  </a:lnTo>
                  <a:lnTo>
                    <a:pt x="27" y="144"/>
                  </a:lnTo>
                  <a:lnTo>
                    <a:pt x="42" y="162"/>
                  </a:lnTo>
                  <a:lnTo>
                    <a:pt x="59" y="175"/>
                  </a:lnTo>
                  <a:lnTo>
                    <a:pt x="79" y="181"/>
                  </a:lnTo>
                  <a:lnTo>
                    <a:pt x="98" y="184"/>
                  </a:lnTo>
                  <a:lnTo>
                    <a:pt x="121" y="181"/>
                  </a:lnTo>
                  <a:lnTo>
                    <a:pt x="142" y="171"/>
                  </a:lnTo>
                  <a:lnTo>
                    <a:pt x="160" y="156"/>
                  </a:lnTo>
                  <a:lnTo>
                    <a:pt x="173" y="138"/>
                  </a:lnTo>
                  <a:lnTo>
                    <a:pt x="180" y="120"/>
                  </a:lnTo>
                  <a:lnTo>
                    <a:pt x="182" y="98"/>
                  </a:lnTo>
                  <a:lnTo>
                    <a:pt x="179" y="74"/>
                  </a:lnTo>
                  <a:lnTo>
                    <a:pt x="170" y="53"/>
                  </a:lnTo>
                  <a:lnTo>
                    <a:pt x="153" y="33"/>
                  </a:lnTo>
                  <a:lnTo>
                    <a:pt x="136" y="22"/>
                  </a:lnTo>
                  <a:lnTo>
                    <a:pt x="118" y="16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8"/>
            <p:cNvSpPr>
              <a:spLocks noEditPoints="1"/>
            </p:cNvSpPr>
            <p:nvPr/>
          </p:nvSpPr>
          <p:spPr bwMode="auto">
            <a:xfrm>
              <a:off x="2074" y="2414"/>
              <a:ext cx="97" cy="99"/>
            </a:xfrm>
            <a:custGeom>
              <a:avLst/>
              <a:gdLst>
                <a:gd name="T0" fmla="*/ 182 w 194"/>
                <a:gd name="T1" fmla="*/ 149 h 197"/>
                <a:gd name="T2" fmla="*/ 165 w 194"/>
                <a:gd name="T3" fmla="*/ 170 h 197"/>
                <a:gd name="T4" fmla="*/ 146 w 194"/>
                <a:gd name="T5" fmla="*/ 185 h 197"/>
                <a:gd name="T6" fmla="*/ 123 w 194"/>
                <a:gd name="T7" fmla="*/ 194 h 197"/>
                <a:gd name="T8" fmla="*/ 97 w 194"/>
                <a:gd name="T9" fmla="*/ 197 h 197"/>
                <a:gd name="T10" fmla="*/ 70 w 194"/>
                <a:gd name="T11" fmla="*/ 193 h 197"/>
                <a:gd name="T12" fmla="*/ 46 w 194"/>
                <a:gd name="T13" fmla="*/ 182 h 197"/>
                <a:gd name="T14" fmla="*/ 24 w 194"/>
                <a:gd name="T15" fmla="*/ 164 h 197"/>
                <a:gd name="T16" fmla="*/ 11 w 194"/>
                <a:gd name="T17" fmla="*/ 144 h 197"/>
                <a:gd name="T18" fmla="*/ 3 w 194"/>
                <a:gd name="T19" fmla="*/ 123 h 197"/>
                <a:gd name="T20" fmla="*/ 0 w 194"/>
                <a:gd name="T21" fmla="*/ 98 h 197"/>
                <a:gd name="T22" fmla="*/ 3 w 194"/>
                <a:gd name="T23" fmla="*/ 70 h 197"/>
                <a:gd name="T24" fmla="*/ 15 w 194"/>
                <a:gd name="T25" fmla="*/ 45 h 197"/>
                <a:gd name="T26" fmla="*/ 33 w 194"/>
                <a:gd name="T27" fmla="*/ 24 h 197"/>
                <a:gd name="T28" fmla="*/ 52 w 194"/>
                <a:gd name="T29" fmla="*/ 10 h 197"/>
                <a:gd name="T30" fmla="*/ 74 w 194"/>
                <a:gd name="T31" fmla="*/ 3 h 197"/>
                <a:gd name="T32" fmla="*/ 97 w 194"/>
                <a:gd name="T33" fmla="*/ 0 h 197"/>
                <a:gd name="T34" fmla="*/ 120 w 194"/>
                <a:gd name="T35" fmla="*/ 3 h 197"/>
                <a:gd name="T36" fmla="*/ 141 w 194"/>
                <a:gd name="T37" fmla="*/ 10 h 197"/>
                <a:gd name="T38" fmla="*/ 161 w 194"/>
                <a:gd name="T39" fmla="*/ 24 h 197"/>
                <a:gd name="T40" fmla="*/ 176 w 194"/>
                <a:gd name="T41" fmla="*/ 39 h 197"/>
                <a:gd name="T42" fmla="*/ 187 w 194"/>
                <a:gd name="T43" fmla="*/ 57 h 197"/>
                <a:gd name="T44" fmla="*/ 193 w 194"/>
                <a:gd name="T45" fmla="*/ 77 h 197"/>
                <a:gd name="T46" fmla="*/ 194 w 194"/>
                <a:gd name="T47" fmla="*/ 94 h 197"/>
                <a:gd name="T48" fmla="*/ 194 w 194"/>
                <a:gd name="T49" fmla="*/ 115 h 197"/>
                <a:gd name="T50" fmla="*/ 194 w 194"/>
                <a:gd name="T51" fmla="*/ 193 h 197"/>
                <a:gd name="T52" fmla="*/ 182 w 194"/>
                <a:gd name="T53" fmla="*/ 193 h 197"/>
                <a:gd name="T54" fmla="*/ 182 w 194"/>
                <a:gd name="T55" fmla="*/ 149 h 197"/>
                <a:gd name="T56" fmla="*/ 99 w 194"/>
                <a:gd name="T57" fmla="*/ 13 h 197"/>
                <a:gd name="T58" fmla="*/ 74 w 194"/>
                <a:gd name="T59" fmla="*/ 16 h 197"/>
                <a:gd name="T60" fmla="*/ 55 w 194"/>
                <a:gd name="T61" fmla="*/ 26 h 197"/>
                <a:gd name="T62" fmla="*/ 36 w 194"/>
                <a:gd name="T63" fmla="*/ 41 h 197"/>
                <a:gd name="T64" fmla="*/ 23 w 194"/>
                <a:gd name="T65" fmla="*/ 57 h 197"/>
                <a:gd name="T66" fmla="*/ 15 w 194"/>
                <a:gd name="T67" fmla="*/ 77 h 197"/>
                <a:gd name="T68" fmla="*/ 14 w 194"/>
                <a:gd name="T69" fmla="*/ 98 h 197"/>
                <a:gd name="T70" fmla="*/ 17 w 194"/>
                <a:gd name="T71" fmla="*/ 123 h 197"/>
                <a:gd name="T72" fmla="*/ 26 w 194"/>
                <a:gd name="T73" fmla="*/ 144 h 197"/>
                <a:gd name="T74" fmla="*/ 43 w 194"/>
                <a:gd name="T75" fmla="*/ 162 h 197"/>
                <a:gd name="T76" fmla="*/ 59 w 194"/>
                <a:gd name="T77" fmla="*/ 175 h 197"/>
                <a:gd name="T78" fmla="*/ 77 w 194"/>
                <a:gd name="T79" fmla="*/ 181 h 197"/>
                <a:gd name="T80" fmla="*/ 97 w 194"/>
                <a:gd name="T81" fmla="*/ 184 h 197"/>
                <a:gd name="T82" fmla="*/ 120 w 194"/>
                <a:gd name="T83" fmla="*/ 181 h 197"/>
                <a:gd name="T84" fmla="*/ 141 w 194"/>
                <a:gd name="T85" fmla="*/ 171 h 197"/>
                <a:gd name="T86" fmla="*/ 159 w 194"/>
                <a:gd name="T87" fmla="*/ 156 h 197"/>
                <a:gd name="T88" fmla="*/ 171 w 194"/>
                <a:gd name="T89" fmla="*/ 140 h 197"/>
                <a:gd name="T90" fmla="*/ 179 w 194"/>
                <a:gd name="T91" fmla="*/ 121 h 197"/>
                <a:gd name="T92" fmla="*/ 181 w 194"/>
                <a:gd name="T93" fmla="*/ 100 h 197"/>
                <a:gd name="T94" fmla="*/ 178 w 194"/>
                <a:gd name="T95" fmla="*/ 76 h 197"/>
                <a:gd name="T96" fmla="*/ 170 w 194"/>
                <a:gd name="T97" fmla="*/ 54 h 197"/>
                <a:gd name="T98" fmla="*/ 155 w 194"/>
                <a:gd name="T99" fmla="*/ 36 h 197"/>
                <a:gd name="T100" fmla="*/ 138 w 194"/>
                <a:gd name="T101" fmla="*/ 24 h 197"/>
                <a:gd name="T102" fmla="*/ 118 w 194"/>
                <a:gd name="T103" fmla="*/ 16 h 197"/>
                <a:gd name="T104" fmla="*/ 99 w 194"/>
                <a:gd name="T105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197">
                  <a:moveTo>
                    <a:pt x="182" y="149"/>
                  </a:moveTo>
                  <a:lnTo>
                    <a:pt x="165" y="170"/>
                  </a:lnTo>
                  <a:lnTo>
                    <a:pt x="146" y="185"/>
                  </a:lnTo>
                  <a:lnTo>
                    <a:pt x="123" y="194"/>
                  </a:lnTo>
                  <a:lnTo>
                    <a:pt x="97" y="197"/>
                  </a:lnTo>
                  <a:lnTo>
                    <a:pt x="70" y="193"/>
                  </a:lnTo>
                  <a:lnTo>
                    <a:pt x="46" y="182"/>
                  </a:lnTo>
                  <a:lnTo>
                    <a:pt x="24" y="164"/>
                  </a:lnTo>
                  <a:lnTo>
                    <a:pt x="11" y="144"/>
                  </a:lnTo>
                  <a:lnTo>
                    <a:pt x="3" y="123"/>
                  </a:lnTo>
                  <a:lnTo>
                    <a:pt x="0" y="98"/>
                  </a:lnTo>
                  <a:lnTo>
                    <a:pt x="3" y="70"/>
                  </a:lnTo>
                  <a:lnTo>
                    <a:pt x="15" y="45"/>
                  </a:lnTo>
                  <a:lnTo>
                    <a:pt x="33" y="24"/>
                  </a:lnTo>
                  <a:lnTo>
                    <a:pt x="52" y="10"/>
                  </a:lnTo>
                  <a:lnTo>
                    <a:pt x="74" y="3"/>
                  </a:lnTo>
                  <a:lnTo>
                    <a:pt x="97" y="0"/>
                  </a:lnTo>
                  <a:lnTo>
                    <a:pt x="120" y="3"/>
                  </a:lnTo>
                  <a:lnTo>
                    <a:pt x="141" y="10"/>
                  </a:lnTo>
                  <a:lnTo>
                    <a:pt x="161" y="24"/>
                  </a:lnTo>
                  <a:lnTo>
                    <a:pt x="176" y="39"/>
                  </a:lnTo>
                  <a:lnTo>
                    <a:pt x="187" y="57"/>
                  </a:lnTo>
                  <a:lnTo>
                    <a:pt x="193" y="77"/>
                  </a:lnTo>
                  <a:lnTo>
                    <a:pt x="194" y="94"/>
                  </a:lnTo>
                  <a:lnTo>
                    <a:pt x="194" y="115"/>
                  </a:lnTo>
                  <a:lnTo>
                    <a:pt x="194" y="193"/>
                  </a:lnTo>
                  <a:lnTo>
                    <a:pt x="182" y="193"/>
                  </a:lnTo>
                  <a:lnTo>
                    <a:pt x="182" y="149"/>
                  </a:lnTo>
                  <a:close/>
                  <a:moveTo>
                    <a:pt x="99" y="13"/>
                  </a:moveTo>
                  <a:lnTo>
                    <a:pt x="74" y="16"/>
                  </a:lnTo>
                  <a:lnTo>
                    <a:pt x="55" y="26"/>
                  </a:lnTo>
                  <a:lnTo>
                    <a:pt x="36" y="41"/>
                  </a:lnTo>
                  <a:lnTo>
                    <a:pt x="23" y="57"/>
                  </a:lnTo>
                  <a:lnTo>
                    <a:pt x="15" y="77"/>
                  </a:lnTo>
                  <a:lnTo>
                    <a:pt x="14" y="98"/>
                  </a:lnTo>
                  <a:lnTo>
                    <a:pt x="17" y="123"/>
                  </a:lnTo>
                  <a:lnTo>
                    <a:pt x="26" y="144"/>
                  </a:lnTo>
                  <a:lnTo>
                    <a:pt x="43" y="162"/>
                  </a:lnTo>
                  <a:lnTo>
                    <a:pt x="59" y="175"/>
                  </a:lnTo>
                  <a:lnTo>
                    <a:pt x="77" y="181"/>
                  </a:lnTo>
                  <a:lnTo>
                    <a:pt x="97" y="184"/>
                  </a:lnTo>
                  <a:lnTo>
                    <a:pt x="120" y="181"/>
                  </a:lnTo>
                  <a:lnTo>
                    <a:pt x="141" y="171"/>
                  </a:lnTo>
                  <a:lnTo>
                    <a:pt x="159" y="156"/>
                  </a:lnTo>
                  <a:lnTo>
                    <a:pt x="171" y="140"/>
                  </a:lnTo>
                  <a:lnTo>
                    <a:pt x="179" y="121"/>
                  </a:lnTo>
                  <a:lnTo>
                    <a:pt x="181" y="100"/>
                  </a:lnTo>
                  <a:lnTo>
                    <a:pt x="178" y="76"/>
                  </a:lnTo>
                  <a:lnTo>
                    <a:pt x="170" y="54"/>
                  </a:lnTo>
                  <a:lnTo>
                    <a:pt x="155" y="36"/>
                  </a:lnTo>
                  <a:lnTo>
                    <a:pt x="138" y="24"/>
                  </a:lnTo>
                  <a:lnTo>
                    <a:pt x="118" y="16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2200" y="2417"/>
              <a:ext cx="33" cy="94"/>
            </a:xfrm>
            <a:custGeom>
              <a:avLst/>
              <a:gdLst>
                <a:gd name="T0" fmla="*/ 67 w 67"/>
                <a:gd name="T1" fmla="*/ 0 h 189"/>
                <a:gd name="T2" fmla="*/ 67 w 67"/>
                <a:gd name="T3" fmla="*/ 12 h 189"/>
                <a:gd name="T4" fmla="*/ 48 w 67"/>
                <a:gd name="T5" fmla="*/ 15 h 189"/>
                <a:gd name="T6" fmla="*/ 35 w 67"/>
                <a:gd name="T7" fmla="*/ 20 h 189"/>
                <a:gd name="T8" fmla="*/ 24 w 67"/>
                <a:gd name="T9" fmla="*/ 29 h 189"/>
                <a:gd name="T10" fmla="*/ 18 w 67"/>
                <a:gd name="T11" fmla="*/ 40 h 189"/>
                <a:gd name="T12" fmla="*/ 13 w 67"/>
                <a:gd name="T13" fmla="*/ 56 h 189"/>
                <a:gd name="T14" fmla="*/ 12 w 67"/>
                <a:gd name="T15" fmla="*/ 78 h 189"/>
                <a:gd name="T16" fmla="*/ 12 w 67"/>
                <a:gd name="T17" fmla="*/ 189 h 189"/>
                <a:gd name="T18" fmla="*/ 0 w 67"/>
                <a:gd name="T19" fmla="*/ 189 h 189"/>
                <a:gd name="T20" fmla="*/ 0 w 67"/>
                <a:gd name="T21" fmla="*/ 76 h 189"/>
                <a:gd name="T22" fmla="*/ 1 w 67"/>
                <a:gd name="T23" fmla="*/ 49 h 189"/>
                <a:gd name="T24" fmla="*/ 9 w 67"/>
                <a:gd name="T25" fmla="*/ 28 h 189"/>
                <a:gd name="T26" fmla="*/ 23 w 67"/>
                <a:gd name="T27" fmla="*/ 12 h 189"/>
                <a:gd name="T28" fmla="*/ 41 w 67"/>
                <a:gd name="T29" fmla="*/ 3 h 189"/>
                <a:gd name="T30" fmla="*/ 67 w 67"/>
                <a:gd name="T3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89">
                  <a:moveTo>
                    <a:pt x="67" y="0"/>
                  </a:moveTo>
                  <a:lnTo>
                    <a:pt x="67" y="12"/>
                  </a:lnTo>
                  <a:lnTo>
                    <a:pt x="48" y="15"/>
                  </a:lnTo>
                  <a:lnTo>
                    <a:pt x="35" y="20"/>
                  </a:lnTo>
                  <a:lnTo>
                    <a:pt x="24" y="29"/>
                  </a:lnTo>
                  <a:lnTo>
                    <a:pt x="18" y="40"/>
                  </a:lnTo>
                  <a:lnTo>
                    <a:pt x="13" y="56"/>
                  </a:lnTo>
                  <a:lnTo>
                    <a:pt x="12" y="78"/>
                  </a:lnTo>
                  <a:lnTo>
                    <a:pt x="12" y="189"/>
                  </a:lnTo>
                  <a:lnTo>
                    <a:pt x="0" y="189"/>
                  </a:lnTo>
                  <a:lnTo>
                    <a:pt x="0" y="76"/>
                  </a:lnTo>
                  <a:lnTo>
                    <a:pt x="1" y="49"/>
                  </a:lnTo>
                  <a:lnTo>
                    <a:pt x="9" y="28"/>
                  </a:lnTo>
                  <a:lnTo>
                    <a:pt x="23" y="12"/>
                  </a:lnTo>
                  <a:lnTo>
                    <a:pt x="41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0"/>
            <p:cNvSpPr>
              <a:spLocks noEditPoints="1"/>
            </p:cNvSpPr>
            <p:nvPr/>
          </p:nvSpPr>
          <p:spPr bwMode="auto">
            <a:xfrm>
              <a:off x="2236" y="2414"/>
              <a:ext cx="97" cy="99"/>
            </a:xfrm>
            <a:custGeom>
              <a:avLst/>
              <a:gdLst>
                <a:gd name="T0" fmla="*/ 182 w 194"/>
                <a:gd name="T1" fmla="*/ 149 h 197"/>
                <a:gd name="T2" fmla="*/ 165 w 194"/>
                <a:gd name="T3" fmla="*/ 170 h 197"/>
                <a:gd name="T4" fmla="*/ 145 w 194"/>
                <a:gd name="T5" fmla="*/ 185 h 197"/>
                <a:gd name="T6" fmla="*/ 122 w 194"/>
                <a:gd name="T7" fmla="*/ 194 h 197"/>
                <a:gd name="T8" fmla="*/ 97 w 194"/>
                <a:gd name="T9" fmla="*/ 197 h 197"/>
                <a:gd name="T10" fmla="*/ 69 w 194"/>
                <a:gd name="T11" fmla="*/ 193 h 197"/>
                <a:gd name="T12" fmla="*/ 45 w 194"/>
                <a:gd name="T13" fmla="*/ 182 h 197"/>
                <a:gd name="T14" fmla="*/ 24 w 194"/>
                <a:gd name="T15" fmla="*/ 164 h 197"/>
                <a:gd name="T16" fmla="*/ 10 w 194"/>
                <a:gd name="T17" fmla="*/ 144 h 197"/>
                <a:gd name="T18" fmla="*/ 1 w 194"/>
                <a:gd name="T19" fmla="*/ 123 h 197"/>
                <a:gd name="T20" fmla="*/ 0 w 194"/>
                <a:gd name="T21" fmla="*/ 98 h 197"/>
                <a:gd name="T22" fmla="*/ 3 w 194"/>
                <a:gd name="T23" fmla="*/ 70 h 197"/>
                <a:gd name="T24" fmla="*/ 15 w 194"/>
                <a:gd name="T25" fmla="*/ 45 h 197"/>
                <a:gd name="T26" fmla="*/ 33 w 194"/>
                <a:gd name="T27" fmla="*/ 24 h 197"/>
                <a:gd name="T28" fmla="*/ 51 w 194"/>
                <a:gd name="T29" fmla="*/ 10 h 197"/>
                <a:gd name="T30" fmla="*/ 74 w 194"/>
                <a:gd name="T31" fmla="*/ 3 h 197"/>
                <a:gd name="T32" fmla="*/ 97 w 194"/>
                <a:gd name="T33" fmla="*/ 0 h 197"/>
                <a:gd name="T34" fmla="*/ 119 w 194"/>
                <a:gd name="T35" fmla="*/ 3 h 197"/>
                <a:gd name="T36" fmla="*/ 141 w 194"/>
                <a:gd name="T37" fmla="*/ 10 h 197"/>
                <a:gd name="T38" fmla="*/ 160 w 194"/>
                <a:gd name="T39" fmla="*/ 24 h 197"/>
                <a:gd name="T40" fmla="*/ 176 w 194"/>
                <a:gd name="T41" fmla="*/ 39 h 197"/>
                <a:gd name="T42" fmla="*/ 186 w 194"/>
                <a:gd name="T43" fmla="*/ 57 h 197"/>
                <a:gd name="T44" fmla="*/ 192 w 194"/>
                <a:gd name="T45" fmla="*/ 77 h 197"/>
                <a:gd name="T46" fmla="*/ 194 w 194"/>
                <a:gd name="T47" fmla="*/ 94 h 197"/>
                <a:gd name="T48" fmla="*/ 194 w 194"/>
                <a:gd name="T49" fmla="*/ 115 h 197"/>
                <a:gd name="T50" fmla="*/ 194 w 194"/>
                <a:gd name="T51" fmla="*/ 193 h 197"/>
                <a:gd name="T52" fmla="*/ 182 w 194"/>
                <a:gd name="T53" fmla="*/ 193 h 197"/>
                <a:gd name="T54" fmla="*/ 182 w 194"/>
                <a:gd name="T55" fmla="*/ 149 h 197"/>
                <a:gd name="T56" fmla="*/ 98 w 194"/>
                <a:gd name="T57" fmla="*/ 13 h 197"/>
                <a:gd name="T58" fmla="*/ 74 w 194"/>
                <a:gd name="T59" fmla="*/ 16 h 197"/>
                <a:gd name="T60" fmla="*/ 54 w 194"/>
                <a:gd name="T61" fmla="*/ 26 h 197"/>
                <a:gd name="T62" fmla="*/ 36 w 194"/>
                <a:gd name="T63" fmla="*/ 41 h 197"/>
                <a:gd name="T64" fmla="*/ 22 w 194"/>
                <a:gd name="T65" fmla="*/ 57 h 197"/>
                <a:gd name="T66" fmla="*/ 15 w 194"/>
                <a:gd name="T67" fmla="*/ 77 h 197"/>
                <a:gd name="T68" fmla="*/ 13 w 194"/>
                <a:gd name="T69" fmla="*/ 98 h 197"/>
                <a:gd name="T70" fmla="*/ 16 w 194"/>
                <a:gd name="T71" fmla="*/ 123 h 197"/>
                <a:gd name="T72" fmla="*/ 25 w 194"/>
                <a:gd name="T73" fmla="*/ 144 h 197"/>
                <a:gd name="T74" fmla="*/ 42 w 194"/>
                <a:gd name="T75" fmla="*/ 162 h 197"/>
                <a:gd name="T76" fmla="*/ 59 w 194"/>
                <a:gd name="T77" fmla="*/ 175 h 197"/>
                <a:gd name="T78" fmla="*/ 77 w 194"/>
                <a:gd name="T79" fmla="*/ 181 h 197"/>
                <a:gd name="T80" fmla="*/ 97 w 194"/>
                <a:gd name="T81" fmla="*/ 184 h 197"/>
                <a:gd name="T82" fmla="*/ 119 w 194"/>
                <a:gd name="T83" fmla="*/ 181 h 197"/>
                <a:gd name="T84" fmla="*/ 141 w 194"/>
                <a:gd name="T85" fmla="*/ 171 h 197"/>
                <a:gd name="T86" fmla="*/ 159 w 194"/>
                <a:gd name="T87" fmla="*/ 156 h 197"/>
                <a:gd name="T88" fmla="*/ 171 w 194"/>
                <a:gd name="T89" fmla="*/ 140 h 197"/>
                <a:gd name="T90" fmla="*/ 179 w 194"/>
                <a:gd name="T91" fmla="*/ 121 h 197"/>
                <a:gd name="T92" fmla="*/ 180 w 194"/>
                <a:gd name="T93" fmla="*/ 100 h 197"/>
                <a:gd name="T94" fmla="*/ 177 w 194"/>
                <a:gd name="T95" fmla="*/ 76 h 197"/>
                <a:gd name="T96" fmla="*/ 169 w 194"/>
                <a:gd name="T97" fmla="*/ 54 h 197"/>
                <a:gd name="T98" fmla="*/ 154 w 194"/>
                <a:gd name="T99" fmla="*/ 36 h 197"/>
                <a:gd name="T100" fmla="*/ 138 w 194"/>
                <a:gd name="T101" fmla="*/ 24 h 197"/>
                <a:gd name="T102" fmla="*/ 118 w 194"/>
                <a:gd name="T103" fmla="*/ 16 h 197"/>
                <a:gd name="T104" fmla="*/ 98 w 194"/>
                <a:gd name="T105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197">
                  <a:moveTo>
                    <a:pt x="182" y="149"/>
                  </a:moveTo>
                  <a:lnTo>
                    <a:pt x="165" y="170"/>
                  </a:lnTo>
                  <a:lnTo>
                    <a:pt x="145" y="185"/>
                  </a:lnTo>
                  <a:lnTo>
                    <a:pt x="122" y="194"/>
                  </a:lnTo>
                  <a:lnTo>
                    <a:pt x="97" y="197"/>
                  </a:lnTo>
                  <a:lnTo>
                    <a:pt x="69" y="193"/>
                  </a:lnTo>
                  <a:lnTo>
                    <a:pt x="45" y="182"/>
                  </a:lnTo>
                  <a:lnTo>
                    <a:pt x="24" y="164"/>
                  </a:lnTo>
                  <a:lnTo>
                    <a:pt x="10" y="144"/>
                  </a:lnTo>
                  <a:lnTo>
                    <a:pt x="1" y="123"/>
                  </a:lnTo>
                  <a:lnTo>
                    <a:pt x="0" y="98"/>
                  </a:lnTo>
                  <a:lnTo>
                    <a:pt x="3" y="70"/>
                  </a:lnTo>
                  <a:lnTo>
                    <a:pt x="15" y="45"/>
                  </a:lnTo>
                  <a:lnTo>
                    <a:pt x="33" y="24"/>
                  </a:lnTo>
                  <a:lnTo>
                    <a:pt x="51" y="10"/>
                  </a:lnTo>
                  <a:lnTo>
                    <a:pt x="74" y="3"/>
                  </a:lnTo>
                  <a:lnTo>
                    <a:pt x="97" y="0"/>
                  </a:lnTo>
                  <a:lnTo>
                    <a:pt x="119" y="3"/>
                  </a:lnTo>
                  <a:lnTo>
                    <a:pt x="141" y="10"/>
                  </a:lnTo>
                  <a:lnTo>
                    <a:pt x="160" y="24"/>
                  </a:lnTo>
                  <a:lnTo>
                    <a:pt x="176" y="39"/>
                  </a:lnTo>
                  <a:lnTo>
                    <a:pt x="186" y="57"/>
                  </a:lnTo>
                  <a:lnTo>
                    <a:pt x="192" y="77"/>
                  </a:lnTo>
                  <a:lnTo>
                    <a:pt x="194" y="94"/>
                  </a:lnTo>
                  <a:lnTo>
                    <a:pt x="194" y="115"/>
                  </a:lnTo>
                  <a:lnTo>
                    <a:pt x="194" y="193"/>
                  </a:lnTo>
                  <a:lnTo>
                    <a:pt x="182" y="193"/>
                  </a:lnTo>
                  <a:lnTo>
                    <a:pt x="182" y="149"/>
                  </a:lnTo>
                  <a:close/>
                  <a:moveTo>
                    <a:pt x="98" y="13"/>
                  </a:moveTo>
                  <a:lnTo>
                    <a:pt x="74" y="16"/>
                  </a:lnTo>
                  <a:lnTo>
                    <a:pt x="54" y="26"/>
                  </a:lnTo>
                  <a:lnTo>
                    <a:pt x="36" y="41"/>
                  </a:lnTo>
                  <a:lnTo>
                    <a:pt x="22" y="57"/>
                  </a:lnTo>
                  <a:lnTo>
                    <a:pt x="15" y="77"/>
                  </a:lnTo>
                  <a:lnTo>
                    <a:pt x="13" y="98"/>
                  </a:lnTo>
                  <a:lnTo>
                    <a:pt x="16" y="123"/>
                  </a:lnTo>
                  <a:lnTo>
                    <a:pt x="25" y="144"/>
                  </a:lnTo>
                  <a:lnTo>
                    <a:pt x="42" y="162"/>
                  </a:lnTo>
                  <a:lnTo>
                    <a:pt x="59" y="175"/>
                  </a:lnTo>
                  <a:lnTo>
                    <a:pt x="77" y="181"/>
                  </a:lnTo>
                  <a:lnTo>
                    <a:pt x="97" y="184"/>
                  </a:lnTo>
                  <a:lnTo>
                    <a:pt x="119" y="181"/>
                  </a:lnTo>
                  <a:lnTo>
                    <a:pt x="141" y="171"/>
                  </a:lnTo>
                  <a:lnTo>
                    <a:pt x="159" y="156"/>
                  </a:lnTo>
                  <a:lnTo>
                    <a:pt x="171" y="140"/>
                  </a:lnTo>
                  <a:lnTo>
                    <a:pt x="179" y="121"/>
                  </a:lnTo>
                  <a:lnTo>
                    <a:pt x="180" y="100"/>
                  </a:lnTo>
                  <a:lnTo>
                    <a:pt x="177" y="76"/>
                  </a:lnTo>
                  <a:lnTo>
                    <a:pt x="169" y="54"/>
                  </a:lnTo>
                  <a:lnTo>
                    <a:pt x="154" y="36"/>
                  </a:lnTo>
                  <a:lnTo>
                    <a:pt x="138" y="24"/>
                  </a:lnTo>
                  <a:lnTo>
                    <a:pt x="118" y="16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2404" y="2417"/>
              <a:ext cx="73" cy="96"/>
            </a:xfrm>
            <a:custGeom>
              <a:avLst/>
              <a:gdLst>
                <a:gd name="T0" fmla="*/ 147 w 147"/>
                <a:gd name="T1" fmla="*/ 0 h 193"/>
                <a:gd name="T2" fmla="*/ 86 w 147"/>
                <a:gd name="T3" fmla="*/ 172 h 193"/>
                <a:gd name="T4" fmla="*/ 85 w 147"/>
                <a:gd name="T5" fmla="*/ 180 h 193"/>
                <a:gd name="T6" fmla="*/ 82 w 147"/>
                <a:gd name="T7" fmla="*/ 184 h 193"/>
                <a:gd name="T8" fmla="*/ 80 w 147"/>
                <a:gd name="T9" fmla="*/ 189 h 193"/>
                <a:gd name="T10" fmla="*/ 80 w 147"/>
                <a:gd name="T11" fmla="*/ 190 h 193"/>
                <a:gd name="T12" fmla="*/ 77 w 147"/>
                <a:gd name="T13" fmla="*/ 192 h 193"/>
                <a:gd name="T14" fmla="*/ 74 w 147"/>
                <a:gd name="T15" fmla="*/ 193 h 193"/>
                <a:gd name="T16" fmla="*/ 69 w 147"/>
                <a:gd name="T17" fmla="*/ 192 h 193"/>
                <a:gd name="T18" fmla="*/ 66 w 147"/>
                <a:gd name="T19" fmla="*/ 190 h 193"/>
                <a:gd name="T20" fmla="*/ 66 w 147"/>
                <a:gd name="T21" fmla="*/ 187 h 193"/>
                <a:gd name="T22" fmla="*/ 65 w 147"/>
                <a:gd name="T23" fmla="*/ 184 h 193"/>
                <a:gd name="T24" fmla="*/ 62 w 147"/>
                <a:gd name="T25" fmla="*/ 178 h 193"/>
                <a:gd name="T26" fmla="*/ 59 w 147"/>
                <a:gd name="T27" fmla="*/ 171 h 193"/>
                <a:gd name="T28" fmla="*/ 0 w 147"/>
                <a:gd name="T29" fmla="*/ 0 h 193"/>
                <a:gd name="T30" fmla="*/ 15 w 147"/>
                <a:gd name="T31" fmla="*/ 0 h 193"/>
                <a:gd name="T32" fmla="*/ 74 w 147"/>
                <a:gd name="T33" fmla="*/ 167 h 193"/>
                <a:gd name="T34" fmla="*/ 132 w 147"/>
                <a:gd name="T35" fmla="*/ 0 h 193"/>
                <a:gd name="T36" fmla="*/ 147 w 147"/>
                <a:gd name="T3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93">
                  <a:moveTo>
                    <a:pt x="147" y="0"/>
                  </a:moveTo>
                  <a:lnTo>
                    <a:pt x="86" y="172"/>
                  </a:lnTo>
                  <a:lnTo>
                    <a:pt x="85" y="180"/>
                  </a:lnTo>
                  <a:lnTo>
                    <a:pt x="82" y="184"/>
                  </a:lnTo>
                  <a:lnTo>
                    <a:pt x="80" y="189"/>
                  </a:lnTo>
                  <a:lnTo>
                    <a:pt x="80" y="190"/>
                  </a:lnTo>
                  <a:lnTo>
                    <a:pt x="77" y="192"/>
                  </a:lnTo>
                  <a:lnTo>
                    <a:pt x="74" y="193"/>
                  </a:lnTo>
                  <a:lnTo>
                    <a:pt x="69" y="192"/>
                  </a:lnTo>
                  <a:lnTo>
                    <a:pt x="66" y="190"/>
                  </a:lnTo>
                  <a:lnTo>
                    <a:pt x="66" y="187"/>
                  </a:lnTo>
                  <a:lnTo>
                    <a:pt x="65" y="184"/>
                  </a:lnTo>
                  <a:lnTo>
                    <a:pt x="62" y="178"/>
                  </a:lnTo>
                  <a:lnTo>
                    <a:pt x="59" y="17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74" y="167"/>
                  </a:lnTo>
                  <a:lnTo>
                    <a:pt x="132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2"/>
            <p:cNvSpPr>
              <a:spLocks noEditPoints="1"/>
            </p:cNvSpPr>
            <p:nvPr/>
          </p:nvSpPr>
          <p:spPr bwMode="auto">
            <a:xfrm>
              <a:off x="2493" y="2382"/>
              <a:ext cx="11" cy="129"/>
            </a:xfrm>
            <a:custGeom>
              <a:avLst/>
              <a:gdLst>
                <a:gd name="T0" fmla="*/ 10 w 21"/>
                <a:gd name="T1" fmla="*/ 0 h 257"/>
                <a:gd name="T2" fmla="*/ 15 w 21"/>
                <a:gd name="T3" fmla="*/ 0 h 257"/>
                <a:gd name="T4" fmla="*/ 18 w 21"/>
                <a:gd name="T5" fmla="*/ 3 h 257"/>
                <a:gd name="T6" fmla="*/ 21 w 21"/>
                <a:gd name="T7" fmla="*/ 6 h 257"/>
                <a:gd name="T8" fmla="*/ 21 w 21"/>
                <a:gd name="T9" fmla="*/ 10 h 257"/>
                <a:gd name="T10" fmla="*/ 21 w 21"/>
                <a:gd name="T11" fmla="*/ 15 h 257"/>
                <a:gd name="T12" fmla="*/ 18 w 21"/>
                <a:gd name="T13" fmla="*/ 18 h 257"/>
                <a:gd name="T14" fmla="*/ 15 w 21"/>
                <a:gd name="T15" fmla="*/ 21 h 257"/>
                <a:gd name="T16" fmla="*/ 10 w 21"/>
                <a:gd name="T17" fmla="*/ 21 h 257"/>
                <a:gd name="T18" fmla="*/ 6 w 21"/>
                <a:gd name="T19" fmla="*/ 21 h 257"/>
                <a:gd name="T20" fmla="*/ 3 w 21"/>
                <a:gd name="T21" fmla="*/ 18 h 257"/>
                <a:gd name="T22" fmla="*/ 0 w 21"/>
                <a:gd name="T23" fmla="*/ 15 h 257"/>
                <a:gd name="T24" fmla="*/ 0 w 21"/>
                <a:gd name="T25" fmla="*/ 10 h 257"/>
                <a:gd name="T26" fmla="*/ 0 w 21"/>
                <a:gd name="T27" fmla="*/ 6 h 257"/>
                <a:gd name="T28" fmla="*/ 3 w 21"/>
                <a:gd name="T29" fmla="*/ 3 h 257"/>
                <a:gd name="T30" fmla="*/ 6 w 21"/>
                <a:gd name="T31" fmla="*/ 0 h 257"/>
                <a:gd name="T32" fmla="*/ 10 w 21"/>
                <a:gd name="T33" fmla="*/ 0 h 257"/>
                <a:gd name="T34" fmla="*/ 18 w 21"/>
                <a:gd name="T35" fmla="*/ 68 h 257"/>
                <a:gd name="T36" fmla="*/ 18 w 21"/>
                <a:gd name="T37" fmla="*/ 257 h 257"/>
                <a:gd name="T38" fmla="*/ 4 w 21"/>
                <a:gd name="T39" fmla="*/ 257 h 257"/>
                <a:gd name="T40" fmla="*/ 4 w 21"/>
                <a:gd name="T41" fmla="*/ 68 h 257"/>
                <a:gd name="T42" fmla="*/ 18 w 21"/>
                <a:gd name="T43" fmla="*/ 6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257">
                  <a:moveTo>
                    <a:pt x="10" y="0"/>
                  </a:moveTo>
                  <a:lnTo>
                    <a:pt x="15" y="0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close/>
                  <a:moveTo>
                    <a:pt x="18" y="68"/>
                  </a:moveTo>
                  <a:lnTo>
                    <a:pt x="18" y="257"/>
                  </a:lnTo>
                  <a:lnTo>
                    <a:pt x="4" y="257"/>
                  </a:lnTo>
                  <a:lnTo>
                    <a:pt x="4" y="68"/>
                  </a:lnTo>
                  <a:lnTo>
                    <a:pt x="18" y="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3"/>
            <p:cNvSpPr>
              <a:spLocks noEditPoints="1"/>
            </p:cNvSpPr>
            <p:nvPr/>
          </p:nvSpPr>
          <p:spPr bwMode="auto">
            <a:xfrm>
              <a:off x="2524" y="2414"/>
              <a:ext cx="98" cy="99"/>
            </a:xfrm>
            <a:custGeom>
              <a:avLst/>
              <a:gdLst>
                <a:gd name="T0" fmla="*/ 98 w 195"/>
                <a:gd name="T1" fmla="*/ 0 h 197"/>
                <a:gd name="T2" fmla="*/ 124 w 195"/>
                <a:gd name="T3" fmla="*/ 4 h 197"/>
                <a:gd name="T4" fmla="*/ 148 w 195"/>
                <a:gd name="T5" fmla="*/ 15 h 197"/>
                <a:gd name="T6" fmla="*/ 170 w 195"/>
                <a:gd name="T7" fmla="*/ 32 h 197"/>
                <a:gd name="T8" fmla="*/ 183 w 195"/>
                <a:gd name="T9" fmla="*/ 51 h 197"/>
                <a:gd name="T10" fmla="*/ 192 w 195"/>
                <a:gd name="T11" fmla="*/ 74 h 197"/>
                <a:gd name="T12" fmla="*/ 195 w 195"/>
                <a:gd name="T13" fmla="*/ 100 h 197"/>
                <a:gd name="T14" fmla="*/ 191 w 195"/>
                <a:gd name="T15" fmla="*/ 127 h 197"/>
                <a:gd name="T16" fmla="*/ 180 w 195"/>
                <a:gd name="T17" fmla="*/ 152 h 197"/>
                <a:gd name="T18" fmla="*/ 162 w 195"/>
                <a:gd name="T19" fmla="*/ 173 h 197"/>
                <a:gd name="T20" fmla="*/ 142 w 195"/>
                <a:gd name="T21" fmla="*/ 185 h 197"/>
                <a:gd name="T22" fmla="*/ 121 w 195"/>
                <a:gd name="T23" fmla="*/ 194 h 197"/>
                <a:gd name="T24" fmla="*/ 97 w 195"/>
                <a:gd name="T25" fmla="*/ 197 h 197"/>
                <a:gd name="T26" fmla="*/ 74 w 195"/>
                <a:gd name="T27" fmla="*/ 194 h 197"/>
                <a:gd name="T28" fmla="*/ 51 w 195"/>
                <a:gd name="T29" fmla="*/ 185 h 197"/>
                <a:gd name="T30" fmla="*/ 29 w 195"/>
                <a:gd name="T31" fmla="*/ 168 h 197"/>
                <a:gd name="T32" fmla="*/ 13 w 195"/>
                <a:gd name="T33" fmla="*/ 147 h 197"/>
                <a:gd name="T34" fmla="*/ 3 w 195"/>
                <a:gd name="T35" fmla="*/ 124 h 197"/>
                <a:gd name="T36" fmla="*/ 0 w 195"/>
                <a:gd name="T37" fmla="*/ 98 h 197"/>
                <a:gd name="T38" fmla="*/ 4 w 195"/>
                <a:gd name="T39" fmla="*/ 70 h 197"/>
                <a:gd name="T40" fmla="*/ 15 w 195"/>
                <a:gd name="T41" fmla="*/ 45 h 197"/>
                <a:gd name="T42" fmla="*/ 33 w 195"/>
                <a:gd name="T43" fmla="*/ 24 h 197"/>
                <a:gd name="T44" fmla="*/ 53 w 195"/>
                <a:gd name="T45" fmla="*/ 12 h 197"/>
                <a:gd name="T46" fmla="*/ 74 w 195"/>
                <a:gd name="T47" fmla="*/ 3 h 197"/>
                <a:gd name="T48" fmla="*/ 98 w 195"/>
                <a:gd name="T49" fmla="*/ 0 h 197"/>
                <a:gd name="T50" fmla="*/ 98 w 195"/>
                <a:gd name="T51" fmla="*/ 13 h 197"/>
                <a:gd name="T52" fmla="*/ 74 w 195"/>
                <a:gd name="T53" fmla="*/ 16 h 197"/>
                <a:gd name="T54" fmla="*/ 54 w 195"/>
                <a:gd name="T55" fmla="*/ 26 h 197"/>
                <a:gd name="T56" fmla="*/ 36 w 195"/>
                <a:gd name="T57" fmla="*/ 42 h 197"/>
                <a:gd name="T58" fmla="*/ 24 w 195"/>
                <a:gd name="T59" fmla="*/ 59 h 197"/>
                <a:gd name="T60" fmla="*/ 17 w 195"/>
                <a:gd name="T61" fmla="*/ 77 h 197"/>
                <a:gd name="T62" fmla="*/ 13 w 195"/>
                <a:gd name="T63" fmla="*/ 98 h 197"/>
                <a:gd name="T64" fmla="*/ 17 w 195"/>
                <a:gd name="T65" fmla="*/ 123 h 197"/>
                <a:gd name="T66" fmla="*/ 27 w 195"/>
                <a:gd name="T67" fmla="*/ 143 h 197"/>
                <a:gd name="T68" fmla="*/ 42 w 195"/>
                <a:gd name="T69" fmla="*/ 162 h 197"/>
                <a:gd name="T70" fmla="*/ 59 w 195"/>
                <a:gd name="T71" fmla="*/ 175 h 197"/>
                <a:gd name="T72" fmla="*/ 77 w 195"/>
                <a:gd name="T73" fmla="*/ 181 h 197"/>
                <a:gd name="T74" fmla="*/ 97 w 195"/>
                <a:gd name="T75" fmla="*/ 184 h 197"/>
                <a:gd name="T76" fmla="*/ 121 w 195"/>
                <a:gd name="T77" fmla="*/ 181 h 197"/>
                <a:gd name="T78" fmla="*/ 142 w 195"/>
                <a:gd name="T79" fmla="*/ 171 h 197"/>
                <a:gd name="T80" fmla="*/ 161 w 195"/>
                <a:gd name="T81" fmla="*/ 155 h 197"/>
                <a:gd name="T82" fmla="*/ 171 w 195"/>
                <a:gd name="T83" fmla="*/ 138 h 197"/>
                <a:gd name="T84" fmla="*/ 179 w 195"/>
                <a:gd name="T85" fmla="*/ 120 h 197"/>
                <a:gd name="T86" fmla="*/ 182 w 195"/>
                <a:gd name="T87" fmla="*/ 98 h 197"/>
                <a:gd name="T88" fmla="*/ 179 w 195"/>
                <a:gd name="T89" fmla="*/ 76 h 197"/>
                <a:gd name="T90" fmla="*/ 168 w 195"/>
                <a:gd name="T91" fmla="*/ 54 h 197"/>
                <a:gd name="T92" fmla="*/ 153 w 195"/>
                <a:gd name="T93" fmla="*/ 35 h 197"/>
                <a:gd name="T94" fmla="*/ 136 w 195"/>
                <a:gd name="T95" fmla="*/ 22 h 197"/>
                <a:gd name="T96" fmla="*/ 118 w 195"/>
                <a:gd name="T97" fmla="*/ 16 h 197"/>
                <a:gd name="T98" fmla="*/ 98 w 195"/>
                <a:gd name="T9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" h="197">
                  <a:moveTo>
                    <a:pt x="98" y="0"/>
                  </a:moveTo>
                  <a:lnTo>
                    <a:pt x="124" y="4"/>
                  </a:lnTo>
                  <a:lnTo>
                    <a:pt x="148" y="15"/>
                  </a:lnTo>
                  <a:lnTo>
                    <a:pt x="170" y="32"/>
                  </a:lnTo>
                  <a:lnTo>
                    <a:pt x="183" y="51"/>
                  </a:lnTo>
                  <a:lnTo>
                    <a:pt x="192" y="74"/>
                  </a:lnTo>
                  <a:lnTo>
                    <a:pt x="195" y="100"/>
                  </a:lnTo>
                  <a:lnTo>
                    <a:pt x="191" y="127"/>
                  </a:lnTo>
                  <a:lnTo>
                    <a:pt x="180" y="152"/>
                  </a:lnTo>
                  <a:lnTo>
                    <a:pt x="162" y="173"/>
                  </a:lnTo>
                  <a:lnTo>
                    <a:pt x="142" y="185"/>
                  </a:lnTo>
                  <a:lnTo>
                    <a:pt x="121" y="194"/>
                  </a:lnTo>
                  <a:lnTo>
                    <a:pt x="97" y="197"/>
                  </a:lnTo>
                  <a:lnTo>
                    <a:pt x="74" y="194"/>
                  </a:lnTo>
                  <a:lnTo>
                    <a:pt x="51" y="185"/>
                  </a:lnTo>
                  <a:lnTo>
                    <a:pt x="29" y="168"/>
                  </a:lnTo>
                  <a:lnTo>
                    <a:pt x="13" y="147"/>
                  </a:lnTo>
                  <a:lnTo>
                    <a:pt x="3" y="124"/>
                  </a:lnTo>
                  <a:lnTo>
                    <a:pt x="0" y="98"/>
                  </a:lnTo>
                  <a:lnTo>
                    <a:pt x="4" y="70"/>
                  </a:lnTo>
                  <a:lnTo>
                    <a:pt x="15" y="45"/>
                  </a:lnTo>
                  <a:lnTo>
                    <a:pt x="33" y="24"/>
                  </a:lnTo>
                  <a:lnTo>
                    <a:pt x="53" y="12"/>
                  </a:lnTo>
                  <a:lnTo>
                    <a:pt x="74" y="3"/>
                  </a:lnTo>
                  <a:lnTo>
                    <a:pt x="98" y="0"/>
                  </a:lnTo>
                  <a:close/>
                  <a:moveTo>
                    <a:pt x="98" y="13"/>
                  </a:moveTo>
                  <a:lnTo>
                    <a:pt x="74" y="16"/>
                  </a:lnTo>
                  <a:lnTo>
                    <a:pt x="54" y="26"/>
                  </a:lnTo>
                  <a:lnTo>
                    <a:pt x="36" y="42"/>
                  </a:lnTo>
                  <a:lnTo>
                    <a:pt x="24" y="59"/>
                  </a:lnTo>
                  <a:lnTo>
                    <a:pt x="17" y="77"/>
                  </a:lnTo>
                  <a:lnTo>
                    <a:pt x="13" y="98"/>
                  </a:lnTo>
                  <a:lnTo>
                    <a:pt x="17" y="123"/>
                  </a:lnTo>
                  <a:lnTo>
                    <a:pt x="27" y="143"/>
                  </a:lnTo>
                  <a:lnTo>
                    <a:pt x="42" y="162"/>
                  </a:lnTo>
                  <a:lnTo>
                    <a:pt x="59" y="175"/>
                  </a:lnTo>
                  <a:lnTo>
                    <a:pt x="77" y="181"/>
                  </a:lnTo>
                  <a:lnTo>
                    <a:pt x="97" y="184"/>
                  </a:lnTo>
                  <a:lnTo>
                    <a:pt x="121" y="181"/>
                  </a:lnTo>
                  <a:lnTo>
                    <a:pt x="142" y="171"/>
                  </a:lnTo>
                  <a:lnTo>
                    <a:pt x="161" y="155"/>
                  </a:lnTo>
                  <a:lnTo>
                    <a:pt x="171" y="138"/>
                  </a:lnTo>
                  <a:lnTo>
                    <a:pt x="179" y="120"/>
                  </a:lnTo>
                  <a:lnTo>
                    <a:pt x="182" y="98"/>
                  </a:lnTo>
                  <a:lnTo>
                    <a:pt x="179" y="76"/>
                  </a:lnTo>
                  <a:lnTo>
                    <a:pt x="168" y="54"/>
                  </a:lnTo>
                  <a:lnTo>
                    <a:pt x="153" y="35"/>
                  </a:lnTo>
                  <a:lnTo>
                    <a:pt x="136" y="22"/>
                  </a:lnTo>
                  <a:lnTo>
                    <a:pt x="118" y="16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64"/>
            <p:cNvSpPr>
              <a:spLocks noChangeArrowheads="1"/>
            </p:cNvSpPr>
            <p:nvPr/>
          </p:nvSpPr>
          <p:spPr bwMode="auto">
            <a:xfrm>
              <a:off x="2644" y="2363"/>
              <a:ext cx="7" cy="14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5"/>
            <p:cNvSpPr>
              <a:spLocks noEditPoints="1"/>
            </p:cNvSpPr>
            <p:nvPr/>
          </p:nvSpPr>
          <p:spPr bwMode="auto">
            <a:xfrm>
              <a:off x="2674" y="2372"/>
              <a:ext cx="98" cy="141"/>
            </a:xfrm>
            <a:custGeom>
              <a:avLst/>
              <a:gdLst>
                <a:gd name="T0" fmla="*/ 183 w 197"/>
                <a:gd name="T1" fmla="*/ 233 h 283"/>
                <a:gd name="T2" fmla="*/ 148 w 197"/>
                <a:gd name="T3" fmla="*/ 270 h 283"/>
                <a:gd name="T4" fmla="*/ 98 w 197"/>
                <a:gd name="T5" fmla="*/ 283 h 283"/>
                <a:gd name="T6" fmla="*/ 47 w 197"/>
                <a:gd name="T7" fmla="*/ 270 h 283"/>
                <a:gd name="T8" fmla="*/ 12 w 197"/>
                <a:gd name="T9" fmla="*/ 232 h 283"/>
                <a:gd name="T10" fmla="*/ 0 w 197"/>
                <a:gd name="T11" fmla="*/ 184 h 283"/>
                <a:gd name="T12" fmla="*/ 15 w 197"/>
                <a:gd name="T13" fmla="*/ 131 h 283"/>
                <a:gd name="T14" fmla="*/ 48 w 197"/>
                <a:gd name="T15" fmla="*/ 99 h 283"/>
                <a:gd name="T16" fmla="*/ 98 w 197"/>
                <a:gd name="T17" fmla="*/ 86 h 283"/>
                <a:gd name="T18" fmla="*/ 144 w 197"/>
                <a:gd name="T19" fmla="*/ 98 h 283"/>
                <a:gd name="T20" fmla="*/ 182 w 197"/>
                <a:gd name="T21" fmla="*/ 134 h 283"/>
                <a:gd name="T22" fmla="*/ 195 w 197"/>
                <a:gd name="T23" fmla="*/ 168 h 283"/>
                <a:gd name="T24" fmla="*/ 197 w 197"/>
                <a:gd name="T25" fmla="*/ 180 h 283"/>
                <a:gd name="T26" fmla="*/ 195 w 197"/>
                <a:gd name="T27" fmla="*/ 186 h 283"/>
                <a:gd name="T28" fmla="*/ 191 w 197"/>
                <a:gd name="T29" fmla="*/ 189 h 283"/>
                <a:gd name="T30" fmla="*/ 178 w 197"/>
                <a:gd name="T31" fmla="*/ 189 h 283"/>
                <a:gd name="T32" fmla="*/ 18 w 197"/>
                <a:gd name="T33" fmla="*/ 210 h 283"/>
                <a:gd name="T34" fmla="*/ 39 w 197"/>
                <a:gd name="T35" fmla="*/ 245 h 283"/>
                <a:gd name="T36" fmla="*/ 77 w 197"/>
                <a:gd name="T37" fmla="*/ 267 h 283"/>
                <a:gd name="T38" fmla="*/ 119 w 197"/>
                <a:gd name="T39" fmla="*/ 267 h 283"/>
                <a:gd name="T40" fmla="*/ 157 w 197"/>
                <a:gd name="T41" fmla="*/ 245 h 283"/>
                <a:gd name="T42" fmla="*/ 180 w 197"/>
                <a:gd name="T43" fmla="*/ 206 h 283"/>
                <a:gd name="T44" fmla="*/ 182 w 197"/>
                <a:gd name="T45" fmla="*/ 177 h 283"/>
                <a:gd name="T46" fmla="*/ 174 w 197"/>
                <a:gd name="T47" fmla="*/ 146 h 283"/>
                <a:gd name="T48" fmla="*/ 139 w 197"/>
                <a:gd name="T49" fmla="*/ 110 h 283"/>
                <a:gd name="T50" fmla="*/ 98 w 197"/>
                <a:gd name="T51" fmla="*/ 99 h 283"/>
                <a:gd name="T52" fmla="*/ 59 w 197"/>
                <a:gd name="T53" fmla="*/ 108 h 283"/>
                <a:gd name="T54" fmla="*/ 27 w 197"/>
                <a:gd name="T55" fmla="*/ 137 h 283"/>
                <a:gd name="T56" fmla="*/ 15 w 197"/>
                <a:gd name="T57" fmla="*/ 177 h 283"/>
                <a:gd name="T58" fmla="*/ 83 w 197"/>
                <a:gd name="T59" fmla="*/ 63 h 283"/>
                <a:gd name="T60" fmla="*/ 113 w 197"/>
                <a:gd name="T61" fmla="*/ 0 h 283"/>
                <a:gd name="T62" fmla="*/ 83 w 197"/>
                <a:gd name="T63" fmla="*/ 6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7" h="283">
                  <a:moveTo>
                    <a:pt x="194" y="206"/>
                  </a:moveTo>
                  <a:lnTo>
                    <a:pt x="183" y="233"/>
                  </a:lnTo>
                  <a:lnTo>
                    <a:pt x="168" y="253"/>
                  </a:lnTo>
                  <a:lnTo>
                    <a:pt x="148" y="270"/>
                  </a:lnTo>
                  <a:lnTo>
                    <a:pt x="124" y="279"/>
                  </a:lnTo>
                  <a:lnTo>
                    <a:pt x="98" y="283"/>
                  </a:lnTo>
                  <a:lnTo>
                    <a:pt x="71" y="279"/>
                  </a:lnTo>
                  <a:lnTo>
                    <a:pt x="47" y="270"/>
                  </a:lnTo>
                  <a:lnTo>
                    <a:pt x="27" y="251"/>
                  </a:lnTo>
                  <a:lnTo>
                    <a:pt x="12" y="232"/>
                  </a:lnTo>
                  <a:lnTo>
                    <a:pt x="3" y="209"/>
                  </a:lnTo>
                  <a:lnTo>
                    <a:pt x="0" y="184"/>
                  </a:lnTo>
                  <a:lnTo>
                    <a:pt x="4" y="157"/>
                  </a:lnTo>
                  <a:lnTo>
                    <a:pt x="15" y="131"/>
                  </a:lnTo>
                  <a:lnTo>
                    <a:pt x="30" y="113"/>
                  </a:lnTo>
                  <a:lnTo>
                    <a:pt x="48" y="99"/>
                  </a:lnTo>
                  <a:lnTo>
                    <a:pt x="72" y="90"/>
                  </a:lnTo>
                  <a:lnTo>
                    <a:pt x="98" y="86"/>
                  </a:lnTo>
                  <a:lnTo>
                    <a:pt x="122" y="89"/>
                  </a:lnTo>
                  <a:lnTo>
                    <a:pt x="144" y="98"/>
                  </a:lnTo>
                  <a:lnTo>
                    <a:pt x="165" y="112"/>
                  </a:lnTo>
                  <a:lnTo>
                    <a:pt x="182" y="134"/>
                  </a:lnTo>
                  <a:lnTo>
                    <a:pt x="194" y="162"/>
                  </a:lnTo>
                  <a:lnTo>
                    <a:pt x="195" y="168"/>
                  </a:lnTo>
                  <a:lnTo>
                    <a:pt x="195" y="174"/>
                  </a:lnTo>
                  <a:lnTo>
                    <a:pt x="197" y="180"/>
                  </a:lnTo>
                  <a:lnTo>
                    <a:pt x="195" y="183"/>
                  </a:lnTo>
                  <a:lnTo>
                    <a:pt x="195" y="186"/>
                  </a:lnTo>
                  <a:lnTo>
                    <a:pt x="194" y="188"/>
                  </a:lnTo>
                  <a:lnTo>
                    <a:pt x="191" y="189"/>
                  </a:lnTo>
                  <a:lnTo>
                    <a:pt x="186" y="189"/>
                  </a:lnTo>
                  <a:lnTo>
                    <a:pt x="178" y="189"/>
                  </a:lnTo>
                  <a:lnTo>
                    <a:pt x="13" y="189"/>
                  </a:lnTo>
                  <a:lnTo>
                    <a:pt x="18" y="210"/>
                  </a:lnTo>
                  <a:lnTo>
                    <a:pt x="27" y="229"/>
                  </a:lnTo>
                  <a:lnTo>
                    <a:pt x="39" y="245"/>
                  </a:lnTo>
                  <a:lnTo>
                    <a:pt x="57" y="259"/>
                  </a:lnTo>
                  <a:lnTo>
                    <a:pt x="77" y="267"/>
                  </a:lnTo>
                  <a:lnTo>
                    <a:pt x="98" y="270"/>
                  </a:lnTo>
                  <a:lnTo>
                    <a:pt x="119" y="267"/>
                  </a:lnTo>
                  <a:lnTo>
                    <a:pt x="141" y="259"/>
                  </a:lnTo>
                  <a:lnTo>
                    <a:pt x="157" y="245"/>
                  </a:lnTo>
                  <a:lnTo>
                    <a:pt x="171" y="227"/>
                  </a:lnTo>
                  <a:lnTo>
                    <a:pt x="180" y="206"/>
                  </a:lnTo>
                  <a:lnTo>
                    <a:pt x="194" y="206"/>
                  </a:lnTo>
                  <a:close/>
                  <a:moveTo>
                    <a:pt x="182" y="177"/>
                  </a:moveTo>
                  <a:lnTo>
                    <a:pt x="180" y="162"/>
                  </a:lnTo>
                  <a:lnTo>
                    <a:pt x="174" y="146"/>
                  </a:lnTo>
                  <a:lnTo>
                    <a:pt x="159" y="127"/>
                  </a:lnTo>
                  <a:lnTo>
                    <a:pt x="139" y="110"/>
                  </a:lnTo>
                  <a:lnTo>
                    <a:pt x="119" y="102"/>
                  </a:lnTo>
                  <a:lnTo>
                    <a:pt x="98" y="99"/>
                  </a:lnTo>
                  <a:lnTo>
                    <a:pt x="77" y="101"/>
                  </a:lnTo>
                  <a:lnTo>
                    <a:pt x="59" y="108"/>
                  </a:lnTo>
                  <a:lnTo>
                    <a:pt x="40" y="122"/>
                  </a:lnTo>
                  <a:lnTo>
                    <a:pt x="27" y="137"/>
                  </a:lnTo>
                  <a:lnTo>
                    <a:pt x="18" y="156"/>
                  </a:lnTo>
                  <a:lnTo>
                    <a:pt x="15" y="177"/>
                  </a:lnTo>
                  <a:lnTo>
                    <a:pt x="182" y="177"/>
                  </a:lnTo>
                  <a:close/>
                  <a:moveTo>
                    <a:pt x="83" y="63"/>
                  </a:moveTo>
                  <a:lnTo>
                    <a:pt x="100" y="0"/>
                  </a:lnTo>
                  <a:lnTo>
                    <a:pt x="113" y="0"/>
                  </a:lnTo>
                  <a:lnTo>
                    <a:pt x="97" y="64"/>
                  </a:lnTo>
                  <a:lnTo>
                    <a:pt x="83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6"/>
            <p:cNvSpPr>
              <a:spLocks/>
            </p:cNvSpPr>
            <p:nvPr/>
          </p:nvSpPr>
          <p:spPr bwMode="auto">
            <a:xfrm>
              <a:off x="2794" y="2414"/>
              <a:ext cx="69" cy="97"/>
            </a:xfrm>
            <a:custGeom>
              <a:avLst/>
              <a:gdLst>
                <a:gd name="T0" fmla="*/ 140 w 140"/>
                <a:gd name="T1" fmla="*/ 193 h 193"/>
                <a:gd name="T2" fmla="*/ 126 w 140"/>
                <a:gd name="T3" fmla="*/ 193 h 193"/>
                <a:gd name="T4" fmla="*/ 126 w 140"/>
                <a:gd name="T5" fmla="*/ 88 h 193"/>
                <a:gd name="T6" fmla="*/ 124 w 140"/>
                <a:gd name="T7" fmla="*/ 71 h 193"/>
                <a:gd name="T8" fmla="*/ 124 w 140"/>
                <a:gd name="T9" fmla="*/ 60 h 193"/>
                <a:gd name="T10" fmla="*/ 121 w 140"/>
                <a:gd name="T11" fmla="*/ 51 h 193"/>
                <a:gd name="T12" fmla="*/ 117 w 140"/>
                <a:gd name="T13" fmla="*/ 41 h 193"/>
                <a:gd name="T14" fmla="*/ 112 w 140"/>
                <a:gd name="T15" fmla="*/ 33 h 193"/>
                <a:gd name="T16" fmla="*/ 105 w 140"/>
                <a:gd name="T17" fmla="*/ 27 h 193"/>
                <a:gd name="T18" fmla="*/ 97 w 140"/>
                <a:gd name="T19" fmla="*/ 21 h 193"/>
                <a:gd name="T20" fmla="*/ 84 w 140"/>
                <a:gd name="T21" fmla="*/ 15 h 193"/>
                <a:gd name="T22" fmla="*/ 70 w 140"/>
                <a:gd name="T23" fmla="*/ 13 h 193"/>
                <a:gd name="T24" fmla="*/ 50 w 140"/>
                <a:gd name="T25" fmla="*/ 16 h 193"/>
                <a:gd name="T26" fmla="*/ 35 w 140"/>
                <a:gd name="T27" fmla="*/ 26 h 193"/>
                <a:gd name="T28" fmla="*/ 23 w 140"/>
                <a:gd name="T29" fmla="*/ 39 h 193"/>
                <a:gd name="T30" fmla="*/ 18 w 140"/>
                <a:gd name="T31" fmla="*/ 50 h 193"/>
                <a:gd name="T32" fmla="*/ 15 w 140"/>
                <a:gd name="T33" fmla="*/ 60 h 193"/>
                <a:gd name="T34" fmla="*/ 14 w 140"/>
                <a:gd name="T35" fmla="*/ 73 h 193"/>
                <a:gd name="T36" fmla="*/ 14 w 140"/>
                <a:gd name="T37" fmla="*/ 88 h 193"/>
                <a:gd name="T38" fmla="*/ 14 w 140"/>
                <a:gd name="T39" fmla="*/ 193 h 193"/>
                <a:gd name="T40" fmla="*/ 0 w 140"/>
                <a:gd name="T41" fmla="*/ 193 h 193"/>
                <a:gd name="T42" fmla="*/ 0 w 140"/>
                <a:gd name="T43" fmla="*/ 86 h 193"/>
                <a:gd name="T44" fmla="*/ 2 w 140"/>
                <a:gd name="T45" fmla="*/ 65 h 193"/>
                <a:gd name="T46" fmla="*/ 5 w 140"/>
                <a:gd name="T47" fmla="*/ 47 h 193"/>
                <a:gd name="T48" fmla="*/ 11 w 140"/>
                <a:gd name="T49" fmla="*/ 33 h 193"/>
                <a:gd name="T50" fmla="*/ 21 w 140"/>
                <a:gd name="T51" fmla="*/ 19 h 193"/>
                <a:gd name="T52" fmla="*/ 35 w 140"/>
                <a:gd name="T53" fmla="*/ 9 h 193"/>
                <a:gd name="T54" fmla="*/ 52 w 140"/>
                <a:gd name="T55" fmla="*/ 3 h 193"/>
                <a:gd name="T56" fmla="*/ 70 w 140"/>
                <a:gd name="T57" fmla="*/ 0 h 193"/>
                <a:gd name="T58" fmla="*/ 93 w 140"/>
                <a:gd name="T59" fmla="*/ 4 h 193"/>
                <a:gd name="T60" fmla="*/ 112 w 140"/>
                <a:gd name="T61" fmla="*/ 15 h 193"/>
                <a:gd name="T62" fmla="*/ 126 w 140"/>
                <a:gd name="T63" fmla="*/ 29 h 193"/>
                <a:gd name="T64" fmla="*/ 134 w 140"/>
                <a:gd name="T65" fmla="*/ 44 h 193"/>
                <a:gd name="T66" fmla="*/ 138 w 140"/>
                <a:gd name="T67" fmla="*/ 62 h 193"/>
                <a:gd name="T68" fmla="*/ 140 w 140"/>
                <a:gd name="T69" fmla="*/ 89 h 193"/>
                <a:gd name="T70" fmla="*/ 140 w 140"/>
                <a:gd name="T7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0" h="193">
                  <a:moveTo>
                    <a:pt x="140" y="193"/>
                  </a:moveTo>
                  <a:lnTo>
                    <a:pt x="126" y="193"/>
                  </a:lnTo>
                  <a:lnTo>
                    <a:pt x="126" y="88"/>
                  </a:lnTo>
                  <a:lnTo>
                    <a:pt x="124" y="71"/>
                  </a:lnTo>
                  <a:lnTo>
                    <a:pt x="124" y="60"/>
                  </a:lnTo>
                  <a:lnTo>
                    <a:pt x="121" y="51"/>
                  </a:lnTo>
                  <a:lnTo>
                    <a:pt x="117" y="41"/>
                  </a:lnTo>
                  <a:lnTo>
                    <a:pt x="112" y="33"/>
                  </a:lnTo>
                  <a:lnTo>
                    <a:pt x="105" y="27"/>
                  </a:lnTo>
                  <a:lnTo>
                    <a:pt x="97" y="21"/>
                  </a:lnTo>
                  <a:lnTo>
                    <a:pt x="84" y="15"/>
                  </a:lnTo>
                  <a:lnTo>
                    <a:pt x="70" y="13"/>
                  </a:lnTo>
                  <a:lnTo>
                    <a:pt x="50" y="16"/>
                  </a:lnTo>
                  <a:lnTo>
                    <a:pt x="35" y="26"/>
                  </a:lnTo>
                  <a:lnTo>
                    <a:pt x="23" y="39"/>
                  </a:lnTo>
                  <a:lnTo>
                    <a:pt x="18" y="50"/>
                  </a:lnTo>
                  <a:lnTo>
                    <a:pt x="15" y="60"/>
                  </a:lnTo>
                  <a:lnTo>
                    <a:pt x="14" y="73"/>
                  </a:lnTo>
                  <a:lnTo>
                    <a:pt x="14" y="88"/>
                  </a:lnTo>
                  <a:lnTo>
                    <a:pt x="14" y="193"/>
                  </a:lnTo>
                  <a:lnTo>
                    <a:pt x="0" y="193"/>
                  </a:lnTo>
                  <a:lnTo>
                    <a:pt x="0" y="86"/>
                  </a:lnTo>
                  <a:lnTo>
                    <a:pt x="2" y="65"/>
                  </a:lnTo>
                  <a:lnTo>
                    <a:pt x="5" y="47"/>
                  </a:lnTo>
                  <a:lnTo>
                    <a:pt x="11" y="33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2" y="3"/>
                  </a:lnTo>
                  <a:lnTo>
                    <a:pt x="70" y="0"/>
                  </a:lnTo>
                  <a:lnTo>
                    <a:pt x="93" y="4"/>
                  </a:lnTo>
                  <a:lnTo>
                    <a:pt x="112" y="15"/>
                  </a:lnTo>
                  <a:lnTo>
                    <a:pt x="126" y="29"/>
                  </a:lnTo>
                  <a:lnTo>
                    <a:pt x="134" y="44"/>
                  </a:lnTo>
                  <a:lnTo>
                    <a:pt x="138" y="62"/>
                  </a:lnTo>
                  <a:lnTo>
                    <a:pt x="140" y="89"/>
                  </a:lnTo>
                  <a:lnTo>
                    <a:pt x="140" y="19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7"/>
            <p:cNvSpPr>
              <a:spLocks/>
            </p:cNvSpPr>
            <p:nvPr/>
          </p:nvSpPr>
          <p:spPr bwMode="auto">
            <a:xfrm>
              <a:off x="2888" y="2414"/>
              <a:ext cx="50" cy="99"/>
            </a:xfrm>
            <a:custGeom>
              <a:avLst/>
              <a:gdLst>
                <a:gd name="T0" fmla="*/ 93 w 100"/>
                <a:gd name="T1" fmla="*/ 24 h 197"/>
                <a:gd name="T2" fmla="*/ 71 w 100"/>
                <a:gd name="T3" fmla="*/ 16 h 197"/>
                <a:gd name="T4" fmla="*/ 55 w 100"/>
                <a:gd name="T5" fmla="*/ 13 h 197"/>
                <a:gd name="T6" fmla="*/ 40 w 100"/>
                <a:gd name="T7" fmla="*/ 16 h 197"/>
                <a:gd name="T8" fmla="*/ 26 w 100"/>
                <a:gd name="T9" fmla="*/ 24 h 197"/>
                <a:gd name="T10" fmla="*/ 17 w 100"/>
                <a:gd name="T11" fmla="*/ 35 h 197"/>
                <a:gd name="T12" fmla="*/ 14 w 100"/>
                <a:gd name="T13" fmla="*/ 48 h 197"/>
                <a:gd name="T14" fmla="*/ 15 w 100"/>
                <a:gd name="T15" fmla="*/ 57 h 197"/>
                <a:gd name="T16" fmla="*/ 17 w 100"/>
                <a:gd name="T17" fmla="*/ 65 h 197"/>
                <a:gd name="T18" fmla="*/ 21 w 100"/>
                <a:gd name="T19" fmla="*/ 71 h 197"/>
                <a:gd name="T20" fmla="*/ 32 w 100"/>
                <a:gd name="T21" fmla="*/ 79 h 197"/>
                <a:gd name="T22" fmla="*/ 47 w 100"/>
                <a:gd name="T23" fmla="*/ 86 h 197"/>
                <a:gd name="T24" fmla="*/ 71 w 100"/>
                <a:gd name="T25" fmla="*/ 98 h 197"/>
                <a:gd name="T26" fmla="*/ 87 w 100"/>
                <a:gd name="T27" fmla="*/ 108 h 197"/>
                <a:gd name="T28" fmla="*/ 97 w 100"/>
                <a:gd name="T29" fmla="*/ 123 h 197"/>
                <a:gd name="T30" fmla="*/ 100 w 100"/>
                <a:gd name="T31" fmla="*/ 141 h 197"/>
                <a:gd name="T32" fmla="*/ 99 w 100"/>
                <a:gd name="T33" fmla="*/ 158 h 197"/>
                <a:gd name="T34" fmla="*/ 93 w 100"/>
                <a:gd name="T35" fmla="*/ 171 h 197"/>
                <a:gd name="T36" fmla="*/ 82 w 100"/>
                <a:gd name="T37" fmla="*/ 182 h 197"/>
                <a:gd name="T38" fmla="*/ 64 w 100"/>
                <a:gd name="T39" fmla="*/ 193 h 197"/>
                <a:gd name="T40" fmla="*/ 41 w 100"/>
                <a:gd name="T41" fmla="*/ 197 h 197"/>
                <a:gd name="T42" fmla="*/ 21 w 100"/>
                <a:gd name="T43" fmla="*/ 194 h 197"/>
                <a:gd name="T44" fmla="*/ 0 w 100"/>
                <a:gd name="T45" fmla="*/ 185 h 197"/>
                <a:gd name="T46" fmla="*/ 0 w 100"/>
                <a:gd name="T47" fmla="*/ 171 h 197"/>
                <a:gd name="T48" fmla="*/ 18 w 100"/>
                <a:gd name="T49" fmla="*/ 178 h 197"/>
                <a:gd name="T50" fmla="*/ 32 w 100"/>
                <a:gd name="T51" fmla="*/ 182 h 197"/>
                <a:gd name="T52" fmla="*/ 44 w 100"/>
                <a:gd name="T53" fmla="*/ 184 h 197"/>
                <a:gd name="T54" fmla="*/ 62 w 100"/>
                <a:gd name="T55" fmla="*/ 181 h 197"/>
                <a:gd name="T56" fmla="*/ 77 w 100"/>
                <a:gd name="T57" fmla="*/ 168 h 197"/>
                <a:gd name="T58" fmla="*/ 84 w 100"/>
                <a:gd name="T59" fmla="*/ 156 h 197"/>
                <a:gd name="T60" fmla="*/ 87 w 100"/>
                <a:gd name="T61" fmla="*/ 143 h 197"/>
                <a:gd name="T62" fmla="*/ 85 w 100"/>
                <a:gd name="T63" fmla="*/ 130 h 197"/>
                <a:gd name="T64" fmla="*/ 79 w 100"/>
                <a:gd name="T65" fmla="*/ 120 h 197"/>
                <a:gd name="T66" fmla="*/ 70 w 100"/>
                <a:gd name="T67" fmla="*/ 112 h 197"/>
                <a:gd name="T68" fmla="*/ 64 w 100"/>
                <a:gd name="T69" fmla="*/ 109 h 197"/>
                <a:gd name="T70" fmla="*/ 53 w 100"/>
                <a:gd name="T71" fmla="*/ 105 h 197"/>
                <a:gd name="T72" fmla="*/ 37 w 100"/>
                <a:gd name="T73" fmla="*/ 97 h 197"/>
                <a:gd name="T74" fmla="*/ 21 w 100"/>
                <a:gd name="T75" fmla="*/ 89 h 197"/>
                <a:gd name="T76" fmla="*/ 11 w 100"/>
                <a:gd name="T77" fmla="*/ 80 h 197"/>
                <a:gd name="T78" fmla="*/ 3 w 100"/>
                <a:gd name="T79" fmla="*/ 67 h 197"/>
                <a:gd name="T80" fmla="*/ 0 w 100"/>
                <a:gd name="T81" fmla="*/ 50 h 197"/>
                <a:gd name="T82" fmla="*/ 3 w 100"/>
                <a:gd name="T83" fmla="*/ 33 h 197"/>
                <a:gd name="T84" fmla="*/ 11 w 100"/>
                <a:gd name="T85" fmla="*/ 21 h 197"/>
                <a:gd name="T86" fmla="*/ 23 w 100"/>
                <a:gd name="T87" fmla="*/ 10 h 197"/>
                <a:gd name="T88" fmla="*/ 38 w 100"/>
                <a:gd name="T89" fmla="*/ 3 h 197"/>
                <a:gd name="T90" fmla="*/ 58 w 100"/>
                <a:gd name="T91" fmla="*/ 0 h 197"/>
                <a:gd name="T92" fmla="*/ 74 w 100"/>
                <a:gd name="T93" fmla="*/ 3 h 197"/>
                <a:gd name="T94" fmla="*/ 93 w 100"/>
                <a:gd name="T95" fmla="*/ 9 h 197"/>
                <a:gd name="T96" fmla="*/ 93 w 100"/>
                <a:gd name="T97" fmla="*/ 2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97">
                  <a:moveTo>
                    <a:pt x="93" y="24"/>
                  </a:moveTo>
                  <a:lnTo>
                    <a:pt x="71" y="16"/>
                  </a:lnTo>
                  <a:lnTo>
                    <a:pt x="55" y="13"/>
                  </a:lnTo>
                  <a:lnTo>
                    <a:pt x="40" y="16"/>
                  </a:lnTo>
                  <a:lnTo>
                    <a:pt x="26" y="24"/>
                  </a:lnTo>
                  <a:lnTo>
                    <a:pt x="17" y="35"/>
                  </a:lnTo>
                  <a:lnTo>
                    <a:pt x="14" y="48"/>
                  </a:lnTo>
                  <a:lnTo>
                    <a:pt x="15" y="57"/>
                  </a:lnTo>
                  <a:lnTo>
                    <a:pt x="17" y="65"/>
                  </a:lnTo>
                  <a:lnTo>
                    <a:pt x="21" y="71"/>
                  </a:lnTo>
                  <a:lnTo>
                    <a:pt x="32" y="79"/>
                  </a:lnTo>
                  <a:lnTo>
                    <a:pt x="47" y="86"/>
                  </a:lnTo>
                  <a:lnTo>
                    <a:pt x="71" y="98"/>
                  </a:lnTo>
                  <a:lnTo>
                    <a:pt x="87" y="108"/>
                  </a:lnTo>
                  <a:lnTo>
                    <a:pt x="97" y="123"/>
                  </a:lnTo>
                  <a:lnTo>
                    <a:pt x="100" y="141"/>
                  </a:lnTo>
                  <a:lnTo>
                    <a:pt x="99" y="158"/>
                  </a:lnTo>
                  <a:lnTo>
                    <a:pt x="93" y="171"/>
                  </a:lnTo>
                  <a:lnTo>
                    <a:pt x="82" y="182"/>
                  </a:lnTo>
                  <a:lnTo>
                    <a:pt x="64" y="193"/>
                  </a:lnTo>
                  <a:lnTo>
                    <a:pt x="41" y="197"/>
                  </a:lnTo>
                  <a:lnTo>
                    <a:pt x="21" y="194"/>
                  </a:lnTo>
                  <a:lnTo>
                    <a:pt x="0" y="185"/>
                  </a:lnTo>
                  <a:lnTo>
                    <a:pt x="0" y="171"/>
                  </a:lnTo>
                  <a:lnTo>
                    <a:pt x="18" y="178"/>
                  </a:lnTo>
                  <a:lnTo>
                    <a:pt x="32" y="182"/>
                  </a:lnTo>
                  <a:lnTo>
                    <a:pt x="44" y="184"/>
                  </a:lnTo>
                  <a:lnTo>
                    <a:pt x="62" y="181"/>
                  </a:lnTo>
                  <a:lnTo>
                    <a:pt x="77" y="168"/>
                  </a:lnTo>
                  <a:lnTo>
                    <a:pt x="84" y="156"/>
                  </a:lnTo>
                  <a:lnTo>
                    <a:pt x="87" y="143"/>
                  </a:lnTo>
                  <a:lnTo>
                    <a:pt x="85" y="130"/>
                  </a:lnTo>
                  <a:lnTo>
                    <a:pt x="79" y="120"/>
                  </a:lnTo>
                  <a:lnTo>
                    <a:pt x="70" y="112"/>
                  </a:lnTo>
                  <a:lnTo>
                    <a:pt x="64" y="109"/>
                  </a:lnTo>
                  <a:lnTo>
                    <a:pt x="53" y="105"/>
                  </a:lnTo>
                  <a:lnTo>
                    <a:pt x="37" y="97"/>
                  </a:lnTo>
                  <a:lnTo>
                    <a:pt x="21" y="89"/>
                  </a:lnTo>
                  <a:lnTo>
                    <a:pt x="11" y="80"/>
                  </a:lnTo>
                  <a:lnTo>
                    <a:pt x="3" y="67"/>
                  </a:lnTo>
                  <a:lnTo>
                    <a:pt x="0" y="50"/>
                  </a:lnTo>
                  <a:lnTo>
                    <a:pt x="3" y="33"/>
                  </a:lnTo>
                  <a:lnTo>
                    <a:pt x="11" y="21"/>
                  </a:lnTo>
                  <a:lnTo>
                    <a:pt x="23" y="10"/>
                  </a:lnTo>
                  <a:lnTo>
                    <a:pt x="38" y="3"/>
                  </a:lnTo>
                  <a:lnTo>
                    <a:pt x="58" y="0"/>
                  </a:lnTo>
                  <a:lnTo>
                    <a:pt x="74" y="3"/>
                  </a:lnTo>
                  <a:lnTo>
                    <a:pt x="93" y="9"/>
                  </a:lnTo>
                  <a:lnTo>
                    <a:pt x="93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8"/>
            <p:cNvSpPr>
              <a:spLocks noEditPoints="1"/>
            </p:cNvSpPr>
            <p:nvPr/>
          </p:nvSpPr>
          <p:spPr bwMode="auto">
            <a:xfrm>
              <a:off x="2960" y="2382"/>
              <a:ext cx="12" cy="129"/>
            </a:xfrm>
            <a:custGeom>
              <a:avLst/>
              <a:gdLst>
                <a:gd name="T0" fmla="*/ 12 w 22"/>
                <a:gd name="T1" fmla="*/ 0 h 257"/>
                <a:gd name="T2" fmla="*/ 16 w 22"/>
                <a:gd name="T3" fmla="*/ 0 h 257"/>
                <a:gd name="T4" fmla="*/ 19 w 22"/>
                <a:gd name="T5" fmla="*/ 3 h 257"/>
                <a:gd name="T6" fmla="*/ 21 w 22"/>
                <a:gd name="T7" fmla="*/ 6 h 257"/>
                <a:gd name="T8" fmla="*/ 22 w 22"/>
                <a:gd name="T9" fmla="*/ 10 h 257"/>
                <a:gd name="T10" fmla="*/ 21 w 22"/>
                <a:gd name="T11" fmla="*/ 15 h 257"/>
                <a:gd name="T12" fmla="*/ 19 w 22"/>
                <a:gd name="T13" fmla="*/ 18 h 257"/>
                <a:gd name="T14" fmla="*/ 16 w 22"/>
                <a:gd name="T15" fmla="*/ 21 h 257"/>
                <a:gd name="T16" fmla="*/ 12 w 22"/>
                <a:gd name="T17" fmla="*/ 21 h 257"/>
                <a:gd name="T18" fmla="*/ 7 w 22"/>
                <a:gd name="T19" fmla="*/ 21 h 257"/>
                <a:gd name="T20" fmla="*/ 4 w 22"/>
                <a:gd name="T21" fmla="*/ 18 h 257"/>
                <a:gd name="T22" fmla="*/ 1 w 22"/>
                <a:gd name="T23" fmla="*/ 15 h 257"/>
                <a:gd name="T24" fmla="*/ 0 w 22"/>
                <a:gd name="T25" fmla="*/ 10 h 257"/>
                <a:gd name="T26" fmla="*/ 1 w 22"/>
                <a:gd name="T27" fmla="*/ 6 h 257"/>
                <a:gd name="T28" fmla="*/ 4 w 22"/>
                <a:gd name="T29" fmla="*/ 3 h 257"/>
                <a:gd name="T30" fmla="*/ 7 w 22"/>
                <a:gd name="T31" fmla="*/ 0 h 257"/>
                <a:gd name="T32" fmla="*/ 12 w 22"/>
                <a:gd name="T33" fmla="*/ 0 h 257"/>
                <a:gd name="T34" fmla="*/ 18 w 22"/>
                <a:gd name="T35" fmla="*/ 68 h 257"/>
                <a:gd name="T36" fmla="*/ 18 w 22"/>
                <a:gd name="T37" fmla="*/ 257 h 257"/>
                <a:gd name="T38" fmla="*/ 4 w 22"/>
                <a:gd name="T39" fmla="*/ 257 h 257"/>
                <a:gd name="T40" fmla="*/ 4 w 22"/>
                <a:gd name="T41" fmla="*/ 68 h 257"/>
                <a:gd name="T42" fmla="*/ 18 w 22"/>
                <a:gd name="T43" fmla="*/ 6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57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  <a:moveTo>
                    <a:pt x="18" y="68"/>
                  </a:moveTo>
                  <a:lnTo>
                    <a:pt x="18" y="257"/>
                  </a:lnTo>
                  <a:lnTo>
                    <a:pt x="4" y="257"/>
                  </a:lnTo>
                  <a:lnTo>
                    <a:pt x="4" y="68"/>
                  </a:lnTo>
                  <a:lnTo>
                    <a:pt x="18" y="6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9"/>
            <p:cNvSpPr>
              <a:spLocks noEditPoints="1"/>
            </p:cNvSpPr>
            <p:nvPr/>
          </p:nvSpPr>
          <p:spPr bwMode="auto">
            <a:xfrm>
              <a:off x="2992" y="2414"/>
              <a:ext cx="97" cy="99"/>
            </a:xfrm>
            <a:custGeom>
              <a:avLst/>
              <a:gdLst>
                <a:gd name="T0" fmla="*/ 181 w 195"/>
                <a:gd name="T1" fmla="*/ 149 h 197"/>
                <a:gd name="T2" fmla="*/ 166 w 195"/>
                <a:gd name="T3" fmla="*/ 170 h 197"/>
                <a:gd name="T4" fmla="*/ 146 w 195"/>
                <a:gd name="T5" fmla="*/ 185 h 197"/>
                <a:gd name="T6" fmla="*/ 123 w 195"/>
                <a:gd name="T7" fmla="*/ 194 h 197"/>
                <a:gd name="T8" fmla="*/ 97 w 195"/>
                <a:gd name="T9" fmla="*/ 197 h 197"/>
                <a:gd name="T10" fmla="*/ 70 w 195"/>
                <a:gd name="T11" fmla="*/ 193 h 197"/>
                <a:gd name="T12" fmla="*/ 46 w 195"/>
                <a:gd name="T13" fmla="*/ 182 h 197"/>
                <a:gd name="T14" fmla="*/ 25 w 195"/>
                <a:gd name="T15" fmla="*/ 164 h 197"/>
                <a:gd name="T16" fmla="*/ 11 w 195"/>
                <a:gd name="T17" fmla="*/ 144 h 197"/>
                <a:gd name="T18" fmla="*/ 2 w 195"/>
                <a:gd name="T19" fmla="*/ 123 h 197"/>
                <a:gd name="T20" fmla="*/ 0 w 195"/>
                <a:gd name="T21" fmla="*/ 98 h 197"/>
                <a:gd name="T22" fmla="*/ 3 w 195"/>
                <a:gd name="T23" fmla="*/ 70 h 197"/>
                <a:gd name="T24" fmla="*/ 14 w 195"/>
                <a:gd name="T25" fmla="*/ 45 h 197"/>
                <a:gd name="T26" fmla="*/ 34 w 195"/>
                <a:gd name="T27" fmla="*/ 24 h 197"/>
                <a:gd name="T28" fmla="*/ 52 w 195"/>
                <a:gd name="T29" fmla="*/ 10 h 197"/>
                <a:gd name="T30" fmla="*/ 73 w 195"/>
                <a:gd name="T31" fmla="*/ 3 h 197"/>
                <a:gd name="T32" fmla="*/ 97 w 195"/>
                <a:gd name="T33" fmla="*/ 0 h 197"/>
                <a:gd name="T34" fmla="*/ 120 w 195"/>
                <a:gd name="T35" fmla="*/ 3 h 197"/>
                <a:gd name="T36" fmla="*/ 141 w 195"/>
                <a:gd name="T37" fmla="*/ 10 h 197"/>
                <a:gd name="T38" fmla="*/ 161 w 195"/>
                <a:gd name="T39" fmla="*/ 24 h 197"/>
                <a:gd name="T40" fmla="*/ 176 w 195"/>
                <a:gd name="T41" fmla="*/ 39 h 197"/>
                <a:gd name="T42" fmla="*/ 187 w 195"/>
                <a:gd name="T43" fmla="*/ 57 h 197"/>
                <a:gd name="T44" fmla="*/ 193 w 195"/>
                <a:gd name="T45" fmla="*/ 77 h 197"/>
                <a:gd name="T46" fmla="*/ 195 w 195"/>
                <a:gd name="T47" fmla="*/ 94 h 197"/>
                <a:gd name="T48" fmla="*/ 195 w 195"/>
                <a:gd name="T49" fmla="*/ 115 h 197"/>
                <a:gd name="T50" fmla="*/ 195 w 195"/>
                <a:gd name="T51" fmla="*/ 193 h 197"/>
                <a:gd name="T52" fmla="*/ 181 w 195"/>
                <a:gd name="T53" fmla="*/ 193 h 197"/>
                <a:gd name="T54" fmla="*/ 181 w 195"/>
                <a:gd name="T55" fmla="*/ 149 h 197"/>
                <a:gd name="T56" fmla="*/ 99 w 195"/>
                <a:gd name="T57" fmla="*/ 13 h 197"/>
                <a:gd name="T58" fmla="*/ 75 w 195"/>
                <a:gd name="T59" fmla="*/ 16 h 197"/>
                <a:gd name="T60" fmla="*/ 55 w 195"/>
                <a:gd name="T61" fmla="*/ 26 h 197"/>
                <a:gd name="T62" fmla="*/ 37 w 195"/>
                <a:gd name="T63" fmla="*/ 41 h 197"/>
                <a:gd name="T64" fmla="*/ 23 w 195"/>
                <a:gd name="T65" fmla="*/ 57 h 197"/>
                <a:gd name="T66" fmla="*/ 16 w 195"/>
                <a:gd name="T67" fmla="*/ 77 h 197"/>
                <a:gd name="T68" fmla="*/ 14 w 195"/>
                <a:gd name="T69" fmla="*/ 98 h 197"/>
                <a:gd name="T70" fmla="*/ 17 w 195"/>
                <a:gd name="T71" fmla="*/ 123 h 197"/>
                <a:gd name="T72" fmla="*/ 26 w 195"/>
                <a:gd name="T73" fmla="*/ 144 h 197"/>
                <a:gd name="T74" fmla="*/ 43 w 195"/>
                <a:gd name="T75" fmla="*/ 162 h 197"/>
                <a:gd name="T76" fmla="*/ 60 w 195"/>
                <a:gd name="T77" fmla="*/ 175 h 197"/>
                <a:gd name="T78" fmla="*/ 78 w 195"/>
                <a:gd name="T79" fmla="*/ 181 h 197"/>
                <a:gd name="T80" fmla="*/ 97 w 195"/>
                <a:gd name="T81" fmla="*/ 184 h 197"/>
                <a:gd name="T82" fmla="*/ 120 w 195"/>
                <a:gd name="T83" fmla="*/ 181 h 197"/>
                <a:gd name="T84" fmla="*/ 141 w 195"/>
                <a:gd name="T85" fmla="*/ 171 h 197"/>
                <a:gd name="T86" fmla="*/ 160 w 195"/>
                <a:gd name="T87" fmla="*/ 156 h 197"/>
                <a:gd name="T88" fmla="*/ 172 w 195"/>
                <a:gd name="T89" fmla="*/ 140 h 197"/>
                <a:gd name="T90" fmla="*/ 179 w 195"/>
                <a:gd name="T91" fmla="*/ 121 h 197"/>
                <a:gd name="T92" fmla="*/ 181 w 195"/>
                <a:gd name="T93" fmla="*/ 100 h 197"/>
                <a:gd name="T94" fmla="*/ 178 w 195"/>
                <a:gd name="T95" fmla="*/ 76 h 197"/>
                <a:gd name="T96" fmla="*/ 170 w 195"/>
                <a:gd name="T97" fmla="*/ 54 h 197"/>
                <a:gd name="T98" fmla="*/ 155 w 195"/>
                <a:gd name="T99" fmla="*/ 36 h 197"/>
                <a:gd name="T100" fmla="*/ 138 w 195"/>
                <a:gd name="T101" fmla="*/ 24 h 197"/>
                <a:gd name="T102" fmla="*/ 119 w 195"/>
                <a:gd name="T103" fmla="*/ 16 h 197"/>
                <a:gd name="T104" fmla="*/ 99 w 195"/>
                <a:gd name="T105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197">
                  <a:moveTo>
                    <a:pt x="181" y="149"/>
                  </a:moveTo>
                  <a:lnTo>
                    <a:pt x="166" y="170"/>
                  </a:lnTo>
                  <a:lnTo>
                    <a:pt x="146" y="185"/>
                  </a:lnTo>
                  <a:lnTo>
                    <a:pt x="123" y="194"/>
                  </a:lnTo>
                  <a:lnTo>
                    <a:pt x="97" y="197"/>
                  </a:lnTo>
                  <a:lnTo>
                    <a:pt x="70" y="193"/>
                  </a:lnTo>
                  <a:lnTo>
                    <a:pt x="46" y="182"/>
                  </a:lnTo>
                  <a:lnTo>
                    <a:pt x="25" y="164"/>
                  </a:lnTo>
                  <a:lnTo>
                    <a:pt x="11" y="144"/>
                  </a:lnTo>
                  <a:lnTo>
                    <a:pt x="2" y="123"/>
                  </a:lnTo>
                  <a:lnTo>
                    <a:pt x="0" y="98"/>
                  </a:lnTo>
                  <a:lnTo>
                    <a:pt x="3" y="70"/>
                  </a:lnTo>
                  <a:lnTo>
                    <a:pt x="14" y="45"/>
                  </a:lnTo>
                  <a:lnTo>
                    <a:pt x="34" y="24"/>
                  </a:lnTo>
                  <a:lnTo>
                    <a:pt x="52" y="10"/>
                  </a:lnTo>
                  <a:lnTo>
                    <a:pt x="73" y="3"/>
                  </a:lnTo>
                  <a:lnTo>
                    <a:pt x="97" y="0"/>
                  </a:lnTo>
                  <a:lnTo>
                    <a:pt x="120" y="3"/>
                  </a:lnTo>
                  <a:lnTo>
                    <a:pt x="141" y="10"/>
                  </a:lnTo>
                  <a:lnTo>
                    <a:pt x="161" y="24"/>
                  </a:lnTo>
                  <a:lnTo>
                    <a:pt x="176" y="39"/>
                  </a:lnTo>
                  <a:lnTo>
                    <a:pt x="187" y="57"/>
                  </a:lnTo>
                  <a:lnTo>
                    <a:pt x="193" y="77"/>
                  </a:lnTo>
                  <a:lnTo>
                    <a:pt x="195" y="94"/>
                  </a:lnTo>
                  <a:lnTo>
                    <a:pt x="195" y="115"/>
                  </a:lnTo>
                  <a:lnTo>
                    <a:pt x="195" y="193"/>
                  </a:lnTo>
                  <a:lnTo>
                    <a:pt x="181" y="193"/>
                  </a:lnTo>
                  <a:lnTo>
                    <a:pt x="181" y="149"/>
                  </a:lnTo>
                  <a:close/>
                  <a:moveTo>
                    <a:pt x="99" y="13"/>
                  </a:moveTo>
                  <a:lnTo>
                    <a:pt x="75" y="16"/>
                  </a:lnTo>
                  <a:lnTo>
                    <a:pt x="55" y="26"/>
                  </a:lnTo>
                  <a:lnTo>
                    <a:pt x="37" y="41"/>
                  </a:lnTo>
                  <a:lnTo>
                    <a:pt x="23" y="57"/>
                  </a:lnTo>
                  <a:lnTo>
                    <a:pt x="16" y="77"/>
                  </a:lnTo>
                  <a:lnTo>
                    <a:pt x="14" y="98"/>
                  </a:lnTo>
                  <a:lnTo>
                    <a:pt x="17" y="123"/>
                  </a:lnTo>
                  <a:lnTo>
                    <a:pt x="26" y="144"/>
                  </a:lnTo>
                  <a:lnTo>
                    <a:pt x="43" y="162"/>
                  </a:lnTo>
                  <a:lnTo>
                    <a:pt x="60" y="175"/>
                  </a:lnTo>
                  <a:lnTo>
                    <a:pt x="78" y="181"/>
                  </a:lnTo>
                  <a:lnTo>
                    <a:pt x="97" y="184"/>
                  </a:lnTo>
                  <a:lnTo>
                    <a:pt x="120" y="181"/>
                  </a:lnTo>
                  <a:lnTo>
                    <a:pt x="141" y="171"/>
                  </a:lnTo>
                  <a:lnTo>
                    <a:pt x="160" y="156"/>
                  </a:lnTo>
                  <a:lnTo>
                    <a:pt x="172" y="140"/>
                  </a:lnTo>
                  <a:lnTo>
                    <a:pt x="179" y="121"/>
                  </a:lnTo>
                  <a:lnTo>
                    <a:pt x="181" y="100"/>
                  </a:lnTo>
                  <a:lnTo>
                    <a:pt x="178" y="76"/>
                  </a:lnTo>
                  <a:lnTo>
                    <a:pt x="170" y="54"/>
                  </a:lnTo>
                  <a:lnTo>
                    <a:pt x="155" y="36"/>
                  </a:lnTo>
                  <a:lnTo>
                    <a:pt x="138" y="24"/>
                  </a:lnTo>
                  <a:lnTo>
                    <a:pt x="119" y="16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0"/>
            <p:cNvSpPr>
              <a:spLocks noEditPoints="1"/>
            </p:cNvSpPr>
            <p:nvPr/>
          </p:nvSpPr>
          <p:spPr bwMode="auto">
            <a:xfrm>
              <a:off x="3173" y="2363"/>
              <a:ext cx="62" cy="148"/>
            </a:xfrm>
            <a:custGeom>
              <a:avLst/>
              <a:gdLst>
                <a:gd name="T0" fmla="*/ 14 w 125"/>
                <a:gd name="T1" fmla="*/ 0 h 295"/>
                <a:gd name="T2" fmla="*/ 14 w 125"/>
                <a:gd name="T3" fmla="*/ 295 h 295"/>
                <a:gd name="T4" fmla="*/ 0 w 125"/>
                <a:gd name="T5" fmla="*/ 295 h 295"/>
                <a:gd name="T6" fmla="*/ 0 w 125"/>
                <a:gd name="T7" fmla="*/ 0 h 295"/>
                <a:gd name="T8" fmla="*/ 14 w 125"/>
                <a:gd name="T9" fmla="*/ 0 h 295"/>
                <a:gd name="T10" fmla="*/ 116 w 125"/>
                <a:gd name="T11" fmla="*/ 106 h 295"/>
                <a:gd name="T12" fmla="*/ 31 w 125"/>
                <a:gd name="T13" fmla="*/ 193 h 295"/>
                <a:gd name="T14" fmla="*/ 125 w 125"/>
                <a:gd name="T15" fmla="*/ 295 h 295"/>
                <a:gd name="T16" fmla="*/ 106 w 125"/>
                <a:gd name="T17" fmla="*/ 295 h 295"/>
                <a:gd name="T18" fmla="*/ 22 w 125"/>
                <a:gd name="T19" fmla="*/ 204 h 295"/>
                <a:gd name="T20" fmla="*/ 19 w 125"/>
                <a:gd name="T21" fmla="*/ 199 h 295"/>
                <a:gd name="T22" fmla="*/ 15 w 125"/>
                <a:gd name="T23" fmla="*/ 196 h 295"/>
                <a:gd name="T24" fmla="*/ 15 w 125"/>
                <a:gd name="T25" fmla="*/ 193 h 295"/>
                <a:gd name="T26" fmla="*/ 15 w 125"/>
                <a:gd name="T27" fmla="*/ 190 h 295"/>
                <a:gd name="T28" fmla="*/ 19 w 125"/>
                <a:gd name="T29" fmla="*/ 187 h 295"/>
                <a:gd name="T30" fmla="*/ 22 w 125"/>
                <a:gd name="T31" fmla="*/ 184 h 295"/>
                <a:gd name="T32" fmla="*/ 97 w 125"/>
                <a:gd name="T33" fmla="*/ 106 h 295"/>
                <a:gd name="T34" fmla="*/ 116 w 125"/>
                <a:gd name="T35" fmla="*/ 10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295">
                  <a:moveTo>
                    <a:pt x="14" y="0"/>
                  </a:moveTo>
                  <a:lnTo>
                    <a:pt x="14" y="295"/>
                  </a:lnTo>
                  <a:lnTo>
                    <a:pt x="0" y="295"/>
                  </a:lnTo>
                  <a:lnTo>
                    <a:pt x="0" y="0"/>
                  </a:lnTo>
                  <a:lnTo>
                    <a:pt x="14" y="0"/>
                  </a:lnTo>
                  <a:close/>
                  <a:moveTo>
                    <a:pt x="116" y="106"/>
                  </a:moveTo>
                  <a:lnTo>
                    <a:pt x="31" y="193"/>
                  </a:lnTo>
                  <a:lnTo>
                    <a:pt x="125" y="295"/>
                  </a:lnTo>
                  <a:lnTo>
                    <a:pt x="106" y="295"/>
                  </a:lnTo>
                  <a:lnTo>
                    <a:pt x="22" y="204"/>
                  </a:lnTo>
                  <a:lnTo>
                    <a:pt x="19" y="199"/>
                  </a:lnTo>
                  <a:lnTo>
                    <a:pt x="15" y="196"/>
                  </a:lnTo>
                  <a:lnTo>
                    <a:pt x="15" y="193"/>
                  </a:lnTo>
                  <a:lnTo>
                    <a:pt x="15" y="190"/>
                  </a:lnTo>
                  <a:lnTo>
                    <a:pt x="19" y="187"/>
                  </a:lnTo>
                  <a:lnTo>
                    <a:pt x="22" y="184"/>
                  </a:lnTo>
                  <a:lnTo>
                    <a:pt x="97" y="106"/>
                  </a:lnTo>
                  <a:lnTo>
                    <a:pt x="116" y="10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1"/>
            <p:cNvSpPr>
              <a:spLocks noEditPoints="1"/>
            </p:cNvSpPr>
            <p:nvPr/>
          </p:nvSpPr>
          <p:spPr bwMode="auto">
            <a:xfrm>
              <a:off x="3236" y="2414"/>
              <a:ext cx="97" cy="99"/>
            </a:xfrm>
            <a:custGeom>
              <a:avLst/>
              <a:gdLst>
                <a:gd name="T0" fmla="*/ 99 w 196"/>
                <a:gd name="T1" fmla="*/ 0 h 197"/>
                <a:gd name="T2" fmla="*/ 125 w 196"/>
                <a:gd name="T3" fmla="*/ 4 h 197"/>
                <a:gd name="T4" fmla="*/ 149 w 196"/>
                <a:gd name="T5" fmla="*/ 15 h 197"/>
                <a:gd name="T6" fmla="*/ 170 w 196"/>
                <a:gd name="T7" fmla="*/ 32 h 197"/>
                <a:gd name="T8" fmla="*/ 184 w 196"/>
                <a:gd name="T9" fmla="*/ 51 h 197"/>
                <a:gd name="T10" fmla="*/ 193 w 196"/>
                <a:gd name="T11" fmla="*/ 74 h 197"/>
                <a:gd name="T12" fmla="*/ 196 w 196"/>
                <a:gd name="T13" fmla="*/ 100 h 197"/>
                <a:gd name="T14" fmla="*/ 191 w 196"/>
                <a:gd name="T15" fmla="*/ 127 h 197"/>
                <a:gd name="T16" fmla="*/ 181 w 196"/>
                <a:gd name="T17" fmla="*/ 152 h 197"/>
                <a:gd name="T18" fmla="*/ 162 w 196"/>
                <a:gd name="T19" fmla="*/ 173 h 197"/>
                <a:gd name="T20" fmla="*/ 143 w 196"/>
                <a:gd name="T21" fmla="*/ 185 h 197"/>
                <a:gd name="T22" fmla="*/ 121 w 196"/>
                <a:gd name="T23" fmla="*/ 194 h 197"/>
                <a:gd name="T24" fmla="*/ 97 w 196"/>
                <a:gd name="T25" fmla="*/ 197 h 197"/>
                <a:gd name="T26" fmla="*/ 74 w 196"/>
                <a:gd name="T27" fmla="*/ 194 h 197"/>
                <a:gd name="T28" fmla="*/ 52 w 196"/>
                <a:gd name="T29" fmla="*/ 185 h 197"/>
                <a:gd name="T30" fmla="*/ 29 w 196"/>
                <a:gd name="T31" fmla="*/ 168 h 197"/>
                <a:gd name="T32" fmla="*/ 14 w 196"/>
                <a:gd name="T33" fmla="*/ 147 h 197"/>
                <a:gd name="T34" fmla="*/ 3 w 196"/>
                <a:gd name="T35" fmla="*/ 124 h 197"/>
                <a:gd name="T36" fmla="*/ 0 w 196"/>
                <a:gd name="T37" fmla="*/ 98 h 197"/>
                <a:gd name="T38" fmla="*/ 5 w 196"/>
                <a:gd name="T39" fmla="*/ 70 h 197"/>
                <a:gd name="T40" fmla="*/ 15 w 196"/>
                <a:gd name="T41" fmla="*/ 45 h 197"/>
                <a:gd name="T42" fmla="*/ 34 w 196"/>
                <a:gd name="T43" fmla="*/ 24 h 197"/>
                <a:gd name="T44" fmla="*/ 53 w 196"/>
                <a:gd name="T45" fmla="*/ 12 h 197"/>
                <a:gd name="T46" fmla="*/ 74 w 196"/>
                <a:gd name="T47" fmla="*/ 3 h 197"/>
                <a:gd name="T48" fmla="*/ 99 w 196"/>
                <a:gd name="T49" fmla="*/ 0 h 197"/>
                <a:gd name="T50" fmla="*/ 99 w 196"/>
                <a:gd name="T51" fmla="*/ 13 h 197"/>
                <a:gd name="T52" fmla="*/ 74 w 196"/>
                <a:gd name="T53" fmla="*/ 16 h 197"/>
                <a:gd name="T54" fmla="*/ 55 w 196"/>
                <a:gd name="T55" fmla="*/ 26 h 197"/>
                <a:gd name="T56" fmla="*/ 37 w 196"/>
                <a:gd name="T57" fmla="*/ 42 h 197"/>
                <a:gd name="T58" fmla="*/ 24 w 196"/>
                <a:gd name="T59" fmla="*/ 59 h 197"/>
                <a:gd name="T60" fmla="*/ 17 w 196"/>
                <a:gd name="T61" fmla="*/ 77 h 197"/>
                <a:gd name="T62" fmla="*/ 14 w 196"/>
                <a:gd name="T63" fmla="*/ 98 h 197"/>
                <a:gd name="T64" fmla="*/ 18 w 196"/>
                <a:gd name="T65" fmla="*/ 123 h 197"/>
                <a:gd name="T66" fmla="*/ 27 w 196"/>
                <a:gd name="T67" fmla="*/ 143 h 197"/>
                <a:gd name="T68" fmla="*/ 43 w 196"/>
                <a:gd name="T69" fmla="*/ 162 h 197"/>
                <a:gd name="T70" fmla="*/ 59 w 196"/>
                <a:gd name="T71" fmla="*/ 175 h 197"/>
                <a:gd name="T72" fmla="*/ 78 w 196"/>
                <a:gd name="T73" fmla="*/ 181 h 197"/>
                <a:gd name="T74" fmla="*/ 97 w 196"/>
                <a:gd name="T75" fmla="*/ 184 h 197"/>
                <a:gd name="T76" fmla="*/ 121 w 196"/>
                <a:gd name="T77" fmla="*/ 181 h 197"/>
                <a:gd name="T78" fmla="*/ 143 w 196"/>
                <a:gd name="T79" fmla="*/ 171 h 197"/>
                <a:gd name="T80" fmla="*/ 161 w 196"/>
                <a:gd name="T81" fmla="*/ 155 h 197"/>
                <a:gd name="T82" fmla="*/ 172 w 196"/>
                <a:gd name="T83" fmla="*/ 138 h 197"/>
                <a:gd name="T84" fmla="*/ 179 w 196"/>
                <a:gd name="T85" fmla="*/ 120 h 197"/>
                <a:gd name="T86" fmla="*/ 182 w 196"/>
                <a:gd name="T87" fmla="*/ 98 h 197"/>
                <a:gd name="T88" fmla="*/ 179 w 196"/>
                <a:gd name="T89" fmla="*/ 76 h 197"/>
                <a:gd name="T90" fmla="*/ 170 w 196"/>
                <a:gd name="T91" fmla="*/ 54 h 197"/>
                <a:gd name="T92" fmla="*/ 153 w 196"/>
                <a:gd name="T93" fmla="*/ 35 h 197"/>
                <a:gd name="T94" fmla="*/ 138 w 196"/>
                <a:gd name="T95" fmla="*/ 22 h 197"/>
                <a:gd name="T96" fmla="*/ 118 w 196"/>
                <a:gd name="T97" fmla="*/ 16 h 197"/>
                <a:gd name="T98" fmla="*/ 99 w 196"/>
                <a:gd name="T9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197">
                  <a:moveTo>
                    <a:pt x="99" y="0"/>
                  </a:moveTo>
                  <a:lnTo>
                    <a:pt x="125" y="4"/>
                  </a:lnTo>
                  <a:lnTo>
                    <a:pt x="149" y="15"/>
                  </a:lnTo>
                  <a:lnTo>
                    <a:pt x="170" y="32"/>
                  </a:lnTo>
                  <a:lnTo>
                    <a:pt x="184" y="51"/>
                  </a:lnTo>
                  <a:lnTo>
                    <a:pt x="193" y="74"/>
                  </a:lnTo>
                  <a:lnTo>
                    <a:pt x="196" y="100"/>
                  </a:lnTo>
                  <a:lnTo>
                    <a:pt x="191" y="127"/>
                  </a:lnTo>
                  <a:lnTo>
                    <a:pt x="181" y="152"/>
                  </a:lnTo>
                  <a:lnTo>
                    <a:pt x="162" y="173"/>
                  </a:lnTo>
                  <a:lnTo>
                    <a:pt x="143" y="185"/>
                  </a:lnTo>
                  <a:lnTo>
                    <a:pt x="121" y="194"/>
                  </a:lnTo>
                  <a:lnTo>
                    <a:pt x="97" y="197"/>
                  </a:lnTo>
                  <a:lnTo>
                    <a:pt x="74" y="194"/>
                  </a:lnTo>
                  <a:lnTo>
                    <a:pt x="52" y="185"/>
                  </a:lnTo>
                  <a:lnTo>
                    <a:pt x="29" y="168"/>
                  </a:lnTo>
                  <a:lnTo>
                    <a:pt x="14" y="147"/>
                  </a:lnTo>
                  <a:lnTo>
                    <a:pt x="3" y="124"/>
                  </a:lnTo>
                  <a:lnTo>
                    <a:pt x="0" y="98"/>
                  </a:lnTo>
                  <a:lnTo>
                    <a:pt x="5" y="70"/>
                  </a:lnTo>
                  <a:lnTo>
                    <a:pt x="15" y="45"/>
                  </a:lnTo>
                  <a:lnTo>
                    <a:pt x="34" y="24"/>
                  </a:lnTo>
                  <a:lnTo>
                    <a:pt x="53" y="12"/>
                  </a:lnTo>
                  <a:lnTo>
                    <a:pt x="74" y="3"/>
                  </a:lnTo>
                  <a:lnTo>
                    <a:pt x="99" y="0"/>
                  </a:lnTo>
                  <a:close/>
                  <a:moveTo>
                    <a:pt x="99" y="13"/>
                  </a:moveTo>
                  <a:lnTo>
                    <a:pt x="74" y="16"/>
                  </a:lnTo>
                  <a:lnTo>
                    <a:pt x="55" y="26"/>
                  </a:lnTo>
                  <a:lnTo>
                    <a:pt x="37" y="42"/>
                  </a:lnTo>
                  <a:lnTo>
                    <a:pt x="24" y="59"/>
                  </a:lnTo>
                  <a:lnTo>
                    <a:pt x="17" y="77"/>
                  </a:lnTo>
                  <a:lnTo>
                    <a:pt x="14" y="98"/>
                  </a:lnTo>
                  <a:lnTo>
                    <a:pt x="18" y="123"/>
                  </a:lnTo>
                  <a:lnTo>
                    <a:pt x="27" y="143"/>
                  </a:lnTo>
                  <a:lnTo>
                    <a:pt x="43" y="162"/>
                  </a:lnTo>
                  <a:lnTo>
                    <a:pt x="59" y="175"/>
                  </a:lnTo>
                  <a:lnTo>
                    <a:pt x="78" y="181"/>
                  </a:lnTo>
                  <a:lnTo>
                    <a:pt x="97" y="184"/>
                  </a:lnTo>
                  <a:lnTo>
                    <a:pt x="121" y="181"/>
                  </a:lnTo>
                  <a:lnTo>
                    <a:pt x="143" y="171"/>
                  </a:lnTo>
                  <a:lnTo>
                    <a:pt x="161" y="155"/>
                  </a:lnTo>
                  <a:lnTo>
                    <a:pt x="172" y="138"/>
                  </a:lnTo>
                  <a:lnTo>
                    <a:pt x="179" y="120"/>
                  </a:lnTo>
                  <a:lnTo>
                    <a:pt x="182" y="98"/>
                  </a:lnTo>
                  <a:lnTo>
                    <a:pt x="179" y="76"/>
                  </a:lnTo>
                  <a:lnTo>
                    <a:pt x="170" y="54"/>
                  </a:lnTo>
                  <a:lnTo>
                    <a:pt x="153" y="35"/>
                  </a:lnTo>
                  <a:lnTo>
                    <a:pt x="138" y="22"/>
                  </a:lnTo>
                  <a:lnTo>
                    <a:pt x="118" y="16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2"/>
            <p:cNvSpPr>
              <a:spLocks/>
            </p:cNvSpPr>
            <p:nvPr/>
          </p:nvSpPr>
          <p:spPr bwMode="auto">
            <a:xfrm>
              <a:off x="3355" y="2414"/>
              <a:ext cx="69" cy="97"/>
            </a:xfrm>
            <a:custGeom>
              <a:avLst/>
              <a:gdLst>
                <a:gd name="T0" fmla="*/ 140 w 140"/>
                <a:gd name="T1" fmla="*/ 193 h 193"/>
                <a:gd name="T2" fmla="*/ 126 w 140"/>
                <a:gd name="T3" fmla="*/ 193 h 193"/>
                <a:gd name="T4" fmla="*/ 126 w 140"/>
                <a:gd name="T5" fmla="*/ 88 h 193"/>
                <a:gd name="T6" fmla="*/ 126 w 140"/>
                <a:gd name="T7" fmla="*/ 71 h 193"/>
                <a:gd name="T8" fmla="*/ 125 w 140"/>
                <a:gd name="T9" fmla="*/ 60 h 193"/>
                <a:gd name="T10" fmla="*/ 122 w 140"/>
                <a:gd name="T11" fmla="*/ 51 h 193"/>
                <a:gd name="T12" fmla="*/ 117 w 140"/>
                <a:gd name="T13" fmla="*/ 41 h 193"/>
                <a:gd name="T14" fmla="*/ 112 w 140"/>
                <a:gd name="T15" fmla="*/ 33 h 193"/>
                <a:gd name="T16" fmla="*/ 106 w 140"/>
                <a:gd name="T17" fmla="*/ 27 h 193"/>
                <a:gd name="T18" fmla="*/ 97 w 140"/>
                <a:gd name="T19" fmla="*/ 21 h 193"/>
                <a:gd name="T20" fmla="*/ 85 w 140"/>
                <a:gd name="T21" fmla="*/ 15 h 193"/>
                <a:gd name="T22" fmla="*/ 70 w 140"/>
                <a:gd name="T23" fmla="*/ 13 h 193"/>
                <a:gd name="T24" fmla="*/ 50 w 140"/>
                <a:gd name="T25" fmla="*/ 16 h 193"/>
                <a:gd name="T26" fmla="*/ 35 w 140"/>
                <a:gd name="T27" fmla="*/ 26 h 193"/>
                <a:gd name="T28" fmla="*/ 23 w 140"/>
                <a:gd name="T29" fmla="*/ 39 h 193"/>
                <a:gd name="T30" fmla="*/ 18 w 140"/>
                <a:gd name="T31" fmla="*/ 50 h 193"/>
                <a:gd name="T32" fmla="*/ 15 w 140"/>
                <a:gd name="T33" fmla="*/ 60 h 193"/>
                <a:gd name="T34" fmla="*/ 14 w 140"/>
                <a:gd name="T35" fmla="*/ 73 h 193"/>
                <a:gd name="T36" fmla="*/ 14 w 140"/>
                <a:gd name="T37" fmla="*/ 88 h 193"/>
                <a:gd name="T38" fmla="*/ 14 w 140"/>
                <a:gd name="T39" fmla="*/ 193 h 193"/>
                <a:gd name="T40" fmla="*/ 0 w 140"/>
                <a:gd name="T41" fmla="*/ 193 h 193"/>
                <a:gd name="T42" fmla="*/ 0 w 140"/>
                <a:gd name="T43" fmla="*/ 86 h 193"/>
                <a:gd name="T44" fmla="*/ 2 w 140"/>
                <a:gd name="T45" fmla="*/ 65 h 193"/>
                <a:gd name="T46" fmla="*/ 5 w 140"/>
                <a:gd name="T47" fmla="*/ 47 h 193"/>
                <a:gd name="T48" fmla="*/ 11 w 140"/>
                <a:gd name="T49" fmla="*/ 33 h 193"/>
                <a:gd name="T50" fmla="*/ 21 w 140"/>
                <a:gd name="T51" fmla="*/ 19 h 193"/>
                <a:gd name="T52" fmla="*/ 35 w 140"/>
                <a:gd name="T53" fmla="*/ 9 h 193"/>
                <a:gd name="T54" fmla="*/ 53 w 140"/>
                <a:gd name="T55" fmla="*/ 3 h 193"/>
                <a:gd name="T56" fmla="*/ 70 w 140"/>
                <a:gd name="T57" fmla="*/ 0 h 193"/>
                <a:gd name="T58" fmla="*/ 93 w 140"/>
                <a:gd name="T59" fmla="*/ 4 h 193"/>
                <a:gd name="T60" fmla="*/ 114 w 140"/>
                <a:gd name="T61" fmla="*/ 15 h 193"/>
                <a:gd name="T62" fmla="*/ 126 w 140"/>
                <a:gd name="T63" fmla="*/ 29 h 193"/>
                <a:gd name="T64" fmla="*/ 134 w 140"/>
                <a:gd name="T65" fmla="*/ 44 h 193"/>
                <a:gd name="T66" fmla="*/ 138 w 140"/>
                <a:gd name="T67" fmla="*/ 62 h 193"/>
                <a:gd name="T68" fmla="*/ 140 w 140"/>
                <a:gd name="T69" fmla="*/ 89 h 193"/>
                <a:gd name="T70" fmla="*/ 140 w 140"/>
                <a:gd name="T7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0" h="193">
                  <a:moveTo>
                    <a:pt x="140" y="193"/>
                  </a:moveTo>
                  <a:lnTo>
                    <a:pt x="126" y="193"/>
                  </a:lnTo>
                  <a:lnTo>
                    <a:pt x="126" y="88"/>
                  </a:lnTo>
                  <a:lnTo>
                    <a:pt x="126" y="71"/>
                  </a:lnTo>
                  <a:lnTo>
                    <a:pt x="125" y="60"/>
                  </a:lnTo>
                  <a:lnTo>
                    <a:pt x="122" y="51"/>
                  </a:lnTo>
                  <a:lnTo>
                    <a:pt x="117" y="41"/>
                  </a:lnTo>
                  <a:lnTo>
                    <a:pt x="112" y="33"/>
                  </a:lnTo>
                  <a:lnTo>
                    <a:pt x="106" y="27"/>
                  </a:lnTo>
                  <a:lnTo>
                    <a:pt x="97" y="21"/>
                  </a:lnTo>
                  <a:lnTo>
                    <a:pt x="85" y="15"/>
                  </a:lnTo>
                  <a:lnTo>
                    <a:pt x="70" y="13"/>
                  </a:lnTo>
                  <a:lnTo>
                    <a:pt x="50" y="16"/>
                  </a:lnTo>
                  <a:lnTo>
                    <a:pt x="35" y="26"/>
                  </a:lnTo>
                  <a:lnTo>
                    <a:pt x="23" y="39"/>
                  </a:lnTo>
                  <a:lnTo>
                    <a:pt x="18" y="50"/>
                  </a:lnTo>
                  <a:lnTo>
                    <a:pt x="15" y="60"/>
                  </a:lnTo>
                  <a:lnTo>
                    <a:pt x="14" y="73"/>
                  </a:lnTo>
                  <a:lnTo>
                    <a:pt x="14" y="88"/>
                  </a:lnTo>
                  <a:lnTo>
                    <a:pt x="14" y="193"/>
                  </a:lnTo>
                  <a:lnTo>
                    <a:pt x="0" y="193"/>
                  </a:lnTo>
                  <a:lnTo>
                    <a:pt x="0" y="86"/>
                  </a:lnTo>
                  <a:lnTo>
                    <a:pt x="2" y="65"/>
                  </a:lnTo>
                  <a:lnTo>
                    <a:pt x="5" y="47"/>
                  </a:lnTo>
                  <a:lnTo>
                    <a:pt x="11" y="33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3" y="3"/>
                  </a:lnTo>
                  <a:lnTo>
                    <a:pt x="70" y="0"/>
                  </a:lnTo>
                  <a:lnTo>
                    <a:pt x="93" y="4"/>
                  </a:lnTo>
                  <a:lnTo>
                    <a:pt x="114" y="15"/>
                  </a:lnTo>
                  <a:lnTo>
                    <a:pt x="126" y="29"/>
                  </a:lnTo>
                  <a:lnTo>
                    <a:pt x="134" y="44"/>
                  </a:lnTo>
                  <a:lnTo>
                    <a:pt x="138" y="62"/>
                  </a:lnTo>
                  <a:lnTo>
                    <a:pt x="140" y="89"/>
                  </a:lnTo>
                  <a:lnTo>
                    <a:pt x="140" y="19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3"/>
            <p:cNvSpPr>
              <a:spLocks/>
            </p:cNvSpPr>
            <p:nvPr/>
          </p:nvSpPr>
          <p:spPr bwMode="auto">
            <a:xfrm>
              <a:off x="3440" y="2384"/>
              <a:ext cx="49" cy="127"/>
            </a:xfrm>
            <a:custGeom>
              <a:avLst/>
              <a:gdLst>
                <a:gd name="T0" fmla="*/ 32 w 99"/>
                <a:gd name="T1" fmla="*/ 65 h 254"/>
                <a:gd name="T2" fmla="*/ 32 w 99"/>
                <a:gd name="T3" fmla="*/ 0 h 254"/>
                <a:gd name="T4" fmla="*/ 46 w 99"/>
                <a:gd name="T5" fmla="*/ 0 h 254"/>
                <a:gd name="T6" fmla="*/ 46 w 99"/>
                <a:gd name="T7" fmla="*/ 65 h 254"/>
                <a:gd name="T8" fmla="*/ 99 w 99"/>
                <a:gd name="T9" fmla="*/ 65 h 254"/>
                <a:gd name="T10" fmla="*/ 99 w 99"/>
                <a:gd name="T11" fmla="*/ 79 h 254"/>
                <a:gd name="T12" fmla="*/ 46 w 99"/>
                <a:gd name="T13" fmla="*/ 79 h 254"/>
                <a:gd name="T14" fmla="*/ 46 w 99"/>
                <a:gd name="T15" fmla="*/ 176 h 254"/>
                <a:gd name="T16" fmla="*/ 46 w 99"/>
                <a:gd name="T17" fmla="*/ 198 h 254"/>
                <a:gd name="T18" fmla="*/ 50 w 99"/>
                <a:gd name="T19" fmla="*/ 214 h 254"/>
                <a:gd name="T20" fmla="*/ 56 w 99"/>
                <a:gd name="T21" fmla="*/ 226 h 254"/>
                <a:gd name="T22" fmla="*/ 67 w 99"/>
                <a:gd name="T23" fmla="*/ 234 h 254"/>
                <a:gd name="T24" fmla="*/ 80 w 99"/>
                <a:gd name="T25" fmla="*/ 239 h 254"/>
                <a:gd name="T26" fmla="*/ 99 w 99"/>
                <a:gd name="T27" fmla="*/ 242 h 254"/>
                <a:gd name="T28" fmla="*/ 99 w 99"/>
                <a:gd name="T29" fmla="*/ 254 h 254"/>
                <a:gd name="T30" fmla="*/ 73 w 99"/>
                <a:gd name="T31" fmla="*/ 251 h 254"/>
                <a:gd name="T32" fmla="*/ 55 w 99"/>
                <a:gd name="T33" fmla="*/ 242 h 254"/>
                <a:gd name="T34" fmla="*/ 41 w 99"/>
                <a:gd name="T35" fmla="*/ 226 h 254"/>
                <a:gd name="T36" fmla="*/ 33 w 99"/>
                <a:gd name="T37" fmla="*/ 205 h 254"/>
                <a:gd name="T38" fmla="*/ 32 w 99"/>
                <a:gd name="T39" fmla="*/ 178 h 254"/>
                <a:gd name="T40" fmla="*/ 32 w 99"/>
                <a:gd name="T41" fmla="*/ 79 h 254"/>
                <a:gd name="T42" fmla="*/ 0 w 99"/>
                <a:gd name="T43" fmla="*/ 79 h 254"/>
                <a:gd name="T44" fmla="*/ 0 w 99"/>
                <a:gd name="T45" fmla="*/ 65 h 254"/>
                <a:gd name="T46" fmla="*/ 32 w 99"/>
                <a:gd name="T47" fmla="*/ 6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254">
                  <a:moveTo>
                    <a:pt x="32" y="65"/>
                  </a:moveTo>
                  <a:lnTo>
                    <a:pt x="32" y="0"/>
                  </a:lnTo>
                  <a:lnTo>
                    <a:pt x="46" y="0"/>
                  </a:lnTo>
                  <a:lnTo>
                    <a:pt x="46" y="65"/>
                  </a:lnTo>
                  <a:lnTo>
                    <a:pt x="99" y="65"/>
                  </a:lnTo>
                  <a:lnTo>
                    <a:pt x="99" y="79"/>
                  </a:lnTo>
                  <a:lnTo>
                    <a:pt x="46" y="79"/>
                  </a:lnTo>
                  <a:lnTo>
                    <a:pt x="46" y="176"/>
                  </a:lnTo>
                  <a:lnTo>
                    <a:pt x="46" y="198"/>
                  </a:lnTo>
                  <a:lnTo>
                    <a:pt x="50" y="214"/>
                  </a:lnTo>
                  <a:lnTo>
                    <a:pt x="56" y="226"/>
                  </a:lnTo>
                  <a:lnTo>
                    <a:pt x="67" y="234"/>
                  </a:lnTo>
                  <a:lnTo>
                    <a:pt x="80" y="239"/>
                  </a:lnTo>
                  <a:lnTo>
                    <a:pt x="99" y="242"/>
                  </a:lnTo>
                  <a:lnTo>
                    <a:pt x="99" y="254"/>
                  </a:lnTo>
                  <a:lnTo>
                    <a:pt x="73" y="251"/>
                  </a:lnTo>
                  <a:lnTo>
                    <a:pt x="55" y="242"/>
                  </a:lnTo>
                  <a:lnTo>
                    <a:pt x="41" y="226"/>
                  </a:lnTo>
                  <a:lnTo>
                    <a:pt x="33" y="205"/>
                  </a:lnTo>
                  <a:lnTo>
                    <a:pt x="32" y="178"/>
                  </a:lnTo>
                  <a:lnTo>
                    <a:pt x="32" y="79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4"/>
            <p:cNvSpPr>
              <a:spLocks/>
            </p:cNvSpPr>
            <p:nvPr/>
          </p:nvSpPr>
          <p:spPr bwMode="auto">
            <a:xfrm>
              <a:off x="3507" y="2417"/>
              <a:ext cx="33" cy="94"/>
            </a:xfrm>
            <a:custGeom>
              <a:avLst/>
              <a:gdLst>
                <a:gd name="T0" fmla="*/ 67 w 67"/>
                <a:gd name="T1" fmla="*/ 0 h 189"/>
                <a:gd name="T2" fmla="*/ 67 w 67"/>
                <a:gd name="T3" fmla="*/ 12 h 189"/>
                <a:gd name="T4" fmla="*/ 49 w 67"/>
                <a:gd name="T5" fmla="*/ 15 h 189"/>
                <a:gd name="T6" fmla="*/ 35 w 67"/>
                <a:gd name="T7" fmla="*/ 20 h 189"/>
                <a:gd name="T8" fmla="*/ 26 w 67"/>
                <a:gd name="T9" fmla="*/ 29 h 189"/>
                <a:gd name="T10" fmla="*/ 20 w 67"/>
                <a:gd name="T11" fmla="*/ 40 h 189"/>
                <a:gd name="T12" fmla="*/ 15 w 67"/>
                <a:gd name="T13" fmla="*/ 56 h 189"/>
                <a:gd name="T14" fmla="*/ 14 w 67"/>
                <a:gd name="T15" fmla="*/ 78 h 189"/>
                <a:gd name="T16" fmla="*/ 14 w 67"/>
                <a:gd name="T17" fmla="*/ 189 h 189"/>
                <a:gd name="T18" fmla="*/ 0 w 67"/>
                <a:gd name="T19" fmla="*/ 189 h 189"/>
                <a:gd name="T20" fmla="*/ 0 w 67"/>
                <a:gd name="T21" fmla="*/ 76 h 189"/>
                <a:gd name="T22" fmla="*/ 2 w 67"/>
                <a:gd name="T23" fmla="*/ 49 h 189"/>
                <a:gd name="T24" fmla="*/ 9 w 67"/>
                <a:gd name="T25" fmla="*/ 28 h 189"/>
                <a:gd name="T26" fmla="*/ 23 w 67"/>
                <a:gd name="T27" fmla="*/ 12 h 189"/>
                <a:gd name="T28" fmla="*/ 42 w 67"/>
                <a:gd name="T29" fmla="*/ 3 h 189"/>
                <a:gd name="T30" fmla="*/ 67 w 67"/>
                <a:gd name="T3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89">
                  <a:moveTo>
                    <a:pt x="67" y="0"/>
                  </a:moveTo>
                  <a:lnTo>
                    <a:pt x="67" y="12"/>
                  </a:lnTo>
                  <a:lnTo>
                    <a:pt x="49" y="15"/>
                  </a:lnTo>
                  <a:lnTo>
                    <a:pt x="35" y="20"/>
                  </a:lnTo>
                  <a:lnTo>
                    <a:pt x="26" y="29"/>
                  </a:lnTo>
                  <a:lnTo>
                    <a:pt x="20" y="40"/>
                  </a:lnTo>
                  <a:lnTo>
                    <a:pt x="15" y="56"/>
                  </a:lnTo>
                  <a:lnTo>
                    <a:pt x="14" y="78"/>
                  </a:lnTo>
                  <a:lnTo>
                    <a:pt x="14" y="189"/>
                  </a:lnTo>
                  <a:lnTo>
                    <a:pt x="0" y="189"/>
                  </a:lnTo>
                  <a:lnTo>
                    <a:pt x="0" y="76"/>
                  </a:lnTo>
                  <a:lnTo>
                    <a:pt x="2" y="49"/>
                  </a:lnTo>
                  <a:lnTo>
                    <a:pt x="9" y="28"/>
                  </a:lnTo>
                  <a:lnTo>
                    <a:pt x="23" y="12"/>
                  </a:lnTo>
                  <a:lnTo>
                    <a:pt x="4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5"/>
            <p:cNvSpPr>
              <a:spLocks noEditPoints="1"/>
            </p:cNvSpPr>
            <p:nvPr/>
          </p:nvSpPr>
          <p:spPr bwMode="auto">
            <a:xfrm>
              <a:off x="3543" y="2414"/>
              <a:ext cx="98" cy="99"/>
            </a:xfrm>
            <a:custGeom>
              <a:avLst/>
              <a:gdLst>
                <a:gd name="T0" fmla="*/ 182 w 195"/>
                <a:gd name="T1" fmla="*/ 149 h 197"/>
                <a:gd name="T2" fmla="*/ 165 w 195"/>
                <a:gd name="T3" fmla="*/ 170 h 197"/>
                <a:gd name="T4" fmla="*/ 145 w 195"/>
                <a:gd name="T5" fmla="*/ 185 h 197"/>
                <a:gd name="T6" fmla="*/ 123 w 195"/>
                <a:gd name="T7" fmla="*/ 194 h 197"/>
                <a:gd name="T8" fmla="*/ 97 w 195"/>
                <a:gd name="T9" fmla="*/ 197 h 197"/>
                <a:gd name="T10" fmla="*/ 70 w 195"/>
                <a:gd name="T11" fmla="*/ 193 h 197"/>
                <a:gd name="T12" fmla="*/ 45 w 195"/>
                <a:gd name="T13" fmla="*/ 182 h 197"/>
                <a:gd name="T14" fmla="*/ 26 w 195"/>
                <a:gd name="T15" fmla="*/ 164 h 197"/>
                <a:gd name="T16" fmla="*/ 10 w 195"/>
                <a:gd name="T17" fmla="*/ 144 h 197"/>
                <a:gd name="T18" fmla="*/ 3 w 195"/>
                <a:gd name="T19" fmla="*/ 123 h 197"/>
                <a:gd name="T20" fmla="*/ 0 w 195"/>
                <a:gd name="T21" fmla="*/ 98 h 197"/>
                <a:gd name="T22" fmla="*/ 4 w 195"/>
                <a:gd name="T23" fmla="*/ 70 h 197"/>
                <a:gd name="T24" fmla="*/ 15 w 195"/>
                <a:gd name="T25" fmla="*/ 45 h 197"/>
                <a:gd name="T26" fmla="*/ 33 w 195"/>
                <a:gd name="T27" fmla="*/ 24 h 197"/>
                <a:gd name="T28" fmla="*/ 53 w 195"/>
                <a:gd name="T29" fmla="*/ 10 h 197"/>
                <a:gd name="T30" fmla="*/ 74 w 195"/>
                <a:gd name="T31" fmla="*/ 3 h 197"/>
                <a:gd name="T32" fmla="*/ 98 w 195"/>
                <a:gd name="T33" fmla="*/ 0 h 197"/>
                <a:gd name="T34" fmla="*/ 121 w 195"/>
                <a:gd name="T35" fmla="*/ 3 h 197"/>
                <a:gd name="T36" fmla="*/ 142 w 195"/>
                <a:gd name="T37" fmla="*/ 10 h 197"/>
                <a:gd name="T38" fmla="*/ 162 w 195"/>
                <a:gd name="T39" fmla="*/ 24 h 197"/>
                <a:gd name="T40" fmla="*/ 176 w 195"/>
                <a:gd name="T41" fmla="*/ 39 h 197"/>
                <a:gd name="T42" fmla="*/ 186 w 195"/>
                <a:gd name="T43" fmla="*/ 57 h 197"/>
                <a:gd name="T44" fmla="*/ 192 w 195"/>
                <a:gd name="T45" fmla="*/ 77 h 197"/>
                <a:gd name="T46" fmla="*/ 195 w 195"/>
                <a:gd name="T47" fmla="*/ 94 h 197"/>
                <a:gd name="T48" fmla="*/ 195 w 195"/>
                <a:gd name="T49" fmla="*/ 115 h 197"/>
                <a:gd name="T50" fmla="*/ 195 w 195"/>
                <a:gd name="T51" fmla="*/ 193 h 197"/>
                <a:gd name="T52" fmla="*/ 182 w 195"/>
                <a:gd name="T53" fmla="*/ 193 h 197"/>
                <a:gd name="T54" fmla="*/ 182 w 195"/>
                <a:gd name="T55" fmla="*/ 149 h 197"/>
                <a:gd name="T56" fmla="*/ 98 w 195"/>
                <a:gd name="T57" fmla="*/ 13 h 197"/>
                <a:gd name="T58" fmla="*/ 76 w 195"/>
                <a:gd name="T59" fmla="*/ 16 h 197"/>
                <a:gd name="T60" fmla="*/ 54 w 195"/>
                <a:gd name="T61" fmla="*/ 26 h 197"/>
                <a:gd name="T62" fmla="*/ 36 w 195"/>
                <a:gd name="T63" fmla="*/ 41 h 197"/>
                <a:gd name="T64" fmla="*/ 24 w 195"/>
                <a:gd name="T65" fmla="*/ 57 h 197"/>
                <a:gd name="T66" fmla="*/ 16 w 195"/>
                <a:gd name="T67" fmla="*/ 77 h 197"/>
                <a:gd name="T68" fmla="*/ 13 w 195"/>
                <a:gd name="T69" fmla="*/ 98 h 197"/>
                <a:gd name="T70" fmla="*/ 16 w 195"/>
                <a:gd name="T71" fmla="*/ 123 h 197"/>
                <a:gd name="T72" fmla="*/ 27 w 195"/>
                <a:gd name="T73" fmla="*/ 144 h 197"/>
                <a:gd name="T74" fmla="*/ 42 w 195"/>
                <a:gd name="T75" fmla="*/ 162 h 197"/>
                <a:gd name="T76" fmla="*/ 59 w 195"/>
                <a:gd name="T77" fmla="*/ 175 h 197"/>
                <a:gd name="T78" fmla="*/ 77 w 195"/>
                <a:gd name="T79" fmla="*/ 181 h 197"/>
                <a:gd name="T80" fmla="*/ 98 w 195"/>
                <a:gd name="T81" fmla="*/ 184 h 197"/>
                <a:gd name="T82" fmla="*/ 121 w 195"/>
                <a:gd name="T83" fmla="*/ 181 h 197"/>
                <a:gd name="T84" fmla="*/ 141 w 195"/>
                <a:gd name="T85" fmla="*/ 171 h 197"/>
                <a:gd name="T86" fmla="*/ 159 w 195"/>
                <a:gd name="T87" fmla="*/ 156 h 197"/>
                <a:gd name="T88" fmla="*/ 171 w 195"/>
                <a:gd name="T89" fmla="*/ 140 h 197"/>
                <a:gd name="T90" fmla="*/ 179 w 195"/>
                <a:gd name="T91" fmla="*/ 121 h 197"/>
                <a:gd name="T92" fmla="*/ 182 w 195"/>
                <a:gd name="T93" fmla="*/ 100 h 197"/>
                <a:gd name="T94" fmla="*/ 179 w 195"/>
                <a:gd name="T95" fmla="*/ 76 h 197"/>
                <a:gd name="T96" fmla="*/ 170 w 195"/>
                <a:gd name="T97" fmla="*/ 54 h 197"/>
                <a:gd name="T98" fmla="*/ 154 w 195"/>
                <a:gd name="T99" fmla="*/ 36 h 197"/>
                <a:gd name="T100" fmla="*/ 138 w 195"/>
                <a:gd name="T101" fmla="*/ 24 h 197"/>
                <a:gd name="T102" fmla="*/ 120 w 195"/>
                <a:gd name="T103" fmla="*/ 16 h 197"/>
                <a:gd name="T104" fmla="*/ 98 w 195"/>
                <a:gd name="T105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" h="197">
                  <a:moveTo>
                    <a:pt x="182" y="149"/>
                  </a:moveTo>
                  <a:lnTo>
                    <a:pt x="165" y="170"/>
                  </a:lnTo>
                  <a:lnTo>
                    <a:pt x="145" y="185"/>
                  </a:lnTo>
                  <a:lnTo>
                    <a:pt x="123" y="194"/>
                  </a:lnTo>
                  <a:lnTo>
                    <a:pt x="97" y="197"/>
                  </a:lnTo>
                  <a:lnTo>
                    <a:pt x="70" y="193"/>
                  </a:lnTo>
                  <a:lnTo>
                    <a:pt x="45" y="182"/>
                  </a:lnTo>
                  <a:lnTo>
                    <a:pt x="26" y="164"/>
                  </a:lnTo>
                  <a:lnTo>
                    <a:pt x="10" y="144"/>
                  </a:lnTo>
                  <a:lnTo>
                    <a:pt x="3" y="123"/>
                  </a:lnTo>
                  <a:lnTo>
                    <a:pt x="0" y="98"/>
                  </a:lnTo>
                  <a:lnTo>
                    <a:pt x="4" y="70"/>
                  </a:lnTo>
                  <a:lnTo>
                    <a:pt x="15" y="45"/>
                  </a:lnTo>
                  <a:lnTo>
                    <a:pt x="33" y="24"/>
                  </a:lnTo>
                  <a:lnTo>
                    <a:pt x="53" y="10"/>
                  </a:lnTo>
                  <a:lnTo>
                    <a:pt x="74" y="3"/>
                  </a:lnTo>
                  <a:lnTo>
                    <a:pt x="98" y="0"/>
                  </a:lnTo>
                  <a:lnTo>
                    <a:pt x="121" y="3"/>
                  </a:lnTo>
                  <a:lnTo>
                    <a:pt x="142" y="10"/>
                  </a:lnTo>
                  <a:lnTo>
                    <a:pt x="162" y="24"/>
                  </a:lnTo>
                  <a:lnTo>
                    <a:pt x="176" y="39"/>
                  </a:lnTo>
                  <a:lnTo>
                    <a:pt x="186" y="57"/>
                  </a:lnTo>
                  <a:lnTo>
                    <a:pt x="192" y="77"/>
                  </a:lnTo>
                  <a:lnTo>
                    <a:pt x="195" y="94"/>
                  </a:lnTo>
                  <a:lnTo>
                    <a:pt x="195" y="115"/>
                  </a:lnTo>
                  <a:lnTo>
                    <a:pt x="195" y="193"/>
                  </a:lnTo>
                  <a:lnTo>
                    <a:pt x="182" y="193"/>
                  </a:lnTo>
                  <a:lnTo>
                    <a:pt x="182" y="149"/>
                  </a:lnTo>
                  <a:close/>
                  <a:moveTo>
                    <a:pt x="98" y="13"/>
                  </a:moveTo>
                  <a:lnTo>
                    <a:pt x="76" y="16"/>
                  </a:lnTo>
                  <a:lnTo>
                    <a:pt x="54" y="26"/>
                  </a:lnTo>
                  <a:lnTo>
                    <a:pt x="36" y="41"/>
                  </a:lnTo>
                  <a:lnTo>
                    <a:pt x="24" y="57"/>
                  </a:lnTo>
                  <a:lnTo>
                    <a:pt x="16" y="77"/>
                  </a:lnTo>
                  <a:lnTo>
                    <a:pt x="13" y="98"/>
                  </a:lnTo>
                  <a:lnTo>
                    <a:pt x="16" y="123"/>
                  </a:lnTo>
                  <a:lnTo>
                    <a:pt x="27" y="144"/>
                  </a:lnTo>
                  <a:lnTo>
                    <a:pt x="42" y="162"/>
                  </a:lnTo>
                  <a:lnTo>
                    <a:pt x="59" y="175"/>
                  </a:lnTo>
                  <a:lnTo>
                    <a:pt x="77" y="181"/>
                  </a:lnTo>
                  <a:lnTo>
                    <a:pt x="98" y="184"/>
                  </a:lnTo>
                  <a:lnTo>
                    <a:pt x="121" y="181"/>
                  </a:lnTo>
                  <a:lnTo>
                    <a:pt x="141" y="171"/>
                  </a:lnTo>
                  <a:lnTo>
                    <a:pt x="159" y="156"/>
                  </a:lnTo>
                  <a:lnTo>
                    <a:pt x="171" y="140"/>
                  </a:lnTo>
                  <a:lnTo>
                    <a:pt x="179" y="121"/>
                  </a:lnTo>
                  <a:lnTo>
                    <a:pt x="182" y="100"/>
                  </a:lnTo>
                  <a:lnTo>
                    <a:pt x="179" y="76"/>
                  </a:lnTo>
                  <a:lnTo>
                    <a:pt x="170" y="54"/>
                  </a:lnTo>
                  <a:lnTo>
                    <a:pt x="154" y="36"/>
                  </a:lnTo>
                  <a:lnTo>
                    <a:pt x="138" y="24"/>
                  </a:lnTo>
                  <a:lnTo>
                    <a:pt x="120" y="16"/>
                  </a:lnTo>
                  <a:lnTo>
                    <a:pt x="98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3711" y="2363"/>
              <a:ext cx="49" cy="148"/>
            </a:xfrm>
            <a:custGeom>
              <a:avLst/>
              <a:gdLst>
                <a:gd name="T0" fmla="*/ 98 w 98"/>
                <a:gd name="T1" fmla="*/ 120 h 295"/>
                <a:gd name="T2" fmla="*/ 44 w 98"/>
                <a:gd name="T3" fmla="*/ 120 h 295"/>
                <a:gd name="T4" fmla="*/ 44 w 98"/>
                <a:gd name="T5" fmla="*/ 295 h 295"/>
                <a:gd name="T6" fmla="*/ 30 w 98"/>
                <a:gd name="T7" fmla="*/ 295 h 295"/>
                <a:gd name="T8" fmla="*/ 30 w 98"/>
                <a:gd name="T9" fmla="*/ 120 h 295"/>
                <a:gd name="T10" fmla="*/ 0 w 98"/>
                <a:gd name="T11" fmla="*/ 120 h 295"/>
                <a:gd name="T12" fmla="*/ 0 w 98"/>
                <a:gd name="T13" fmla="*/ 106 h 295"/>
                <a:gd name="T14" fmla="*/ 30 w 98"/>
                <a:gd name="T15" fmla="*/ 106 h 295"/>
                <a:gd name="T16" fmla="*/ 30 w 98"/>
                <a:gd name="T17" fmla="*/ 73 h 295"/>
                <a:gd name="T18" fmla="*/ 33 w 98"/>
                <a:gd name="T19" fmla="*/ 47 h 295"/>
                <a:gd name="T20" fmla="*/ 41 w 98"/>
                <a:gd name="T21" fmla="*/ 27 h 295"/>
                <a:gd name="T22" fmla="*/ 55 w 98"/>
                <a:gd name="T23" fmla="*/ 13 h 295"/>
                <a:gd name="T24" fmla="*/ 74 w 98"/>
                <a:gd name="T25" fmla="*/ 4 h 295"/>
                <a:gd name="T26" fmla="*/ 98 w 98"/>
                <a:gd name="T27" fmla="*/ 0 h 295"/>
                <a:gd name="T28" fmla="*/ 98 w 98"/>
                <a:gd name="T29" fmla="*/ 13 h 295"/>
                <a:gd name="T30" fmla="*/ 80 w 98"/>
                <a:gd name="T31" fmla="*/ 15 h 295"/>
                <a:gd name="T32" fmla="*/ 67 w 98"/>
                <a:gd name="T33" fmla="*/ 20 h 295"/>
                <a:gd name="T34" fmla="*/ 58 w 98"/>
                <a:gd name="T35" fmla="*/ 27 h 295"/>
                <a:gd name="T36" fmla="*/ 50 w 98"/>
                <a:gd name="T37" fmla="*/ 39 h 295"/>
                <a:gd name="T38" fmla="*/ 45 w 98"/>
                <a:gd name="T39" fmla="*/ 55 h 295"/>
                <a:gd name="T40" fmla="*/ 44 w 98"/>
                <a:gd name="T41" fmla="*/ 73 h 295"/>
                <a:gd name="T42" fmla="*/ 44 w 98"/>
                <a:gd name="T43" fmla="*/ 106 h 295"/>
                <a:gd name="T44" fmla="*/ 98 w 98"/>
                <a:gd name="T45" fmla="*/ 106 h 295"/>
                <a:gd name="T46" fmla="*/ 98 w 98"/>
                <a:gd name="T47" fmla="*/ 12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295">
                  <a:moveTo>
                    <a:pt x="98" y="120"/>
                  </a:moveTo>
                  <a:lnTo>
                    <a:pt x="44" y="120"/>
                  </a:lnTo>
                  <a:lnTo>
                    <a:pt x="44" y="295"/>
                  </a:lnTo>
                  <a:lnTo>
                    <a:pt x="30" y="295"/>
                  </a:lnTo>
                  <a:lnTo>
                    <a:pt x="30" y="120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30" y="106"/>
                  </a:lnTo>
                  <a:lnTo>
                    <a:pt x="30" y="73"/>
                  </a:lnTo>
                  <a:lnTo>
                    <a:pt x="33" y="47"/>
                  </a:lnTo>
                  <a:lnTo>
                    <a:pt x="41" y="27"/>
                  </a:lnTo>
                  <a:lnTo>
                    <a:pt x="55" y="13"/>
                  </a:lnTo>
                  <a:lnTo>
                    <a:pt x="74" y="4"/>
                  </a:lnTo>
                  <a:lnTo>
                    <a:pt x="98" y="0"/>
                  </a:lnTo>
                  <a:lnTo>
                    <a:pt x="98" y="13"/>
                  </a:lnTo>
                  <a:lnTo>
                    <a:pt x="80" y="15"/>
                  </a:lnTo>
                  <a:lnTo>
                    <a:pt x="67" y="20"/>
                  </a:lnTo>
                  <a:lnTo>
                    <a:pt x="58" y="27"/>
                  </a:lnTo>
                  <a:lnTo>
                    <a:pt x="50" y="39"/>
                  </a:lnTo>
                  <a:lnTo>
                    <a:pt x="45" y="55"/>
                  </a:lnTo>
                  <a:lnTo>
                    <a:pt x="44" y="73"/>
                  </a:lnTo>
                  <a:lnTo>
                    <a:pt x="44" y="106"/>
                  </a:lnTo>
                  <a:lnTo>
                    <a:pt x="98" y="106"/>
                  </a:lnTo>
                  <a:lnTo>
                    <a:pt x="98" y="12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7"/>
            <p:cNvSpPr>
              <a:spLocks noEditPoints="1"/>
            </p:cNvSpPr>
            <p:nvPr/>
          </p:nvSpPr>
          <p:spPr bwMode="auto">
            <a:xfrm>
              <a:off x="3760" y="2414"/>
              <a:ext cx="99" cy="99"/>
            </a:xfrm>
            <a:custGeom>
              <a:avLst/>
              <a:gdLst>
                <a:gd name="T0" fmla="*/ 195 w 198"/>
                <a:gd name="T1" fmla="*/ 120 h 197"/>
                <a:gd name="T2" fmla="*/ 184 w 198"/>
                <a:gd name="T3" fmla="*/ 147 h 197"/>
                <a:gd name="T4" fmla="*/ 170 w 198"/>
                <a:gd name="T5" fmla="*/ 167 h 197"/>
                <a:gd name="T6" fmla="*/ 149 w 198"/>
                <a:gd name="T7" fmla="*/ 184 h 197"/>
                <a:gd name="T8" fmla="*/ 125 w 198"/>
                <a:gd name="T9" fmla="*/ 193 h 197"/>
                <a:gd name="T10" fmla="*/ 99 w 198"/>
                <a:gd name="T11" fmla="*/ 197 h 197"/>
                <a:gd name="T12" fmla="*/ 72 w 198"/>
                <a:gd name="T13" fmla="*/ 193 h 197"/>
                <a:gd name="T14" fmla="*/ 49 w 198"/>
                <a:gd name="T15" fmla="*/ 184 h 197"/>
                <a:gd name="T16" fmla="*/ 28 w 198"/>
                <a:gd name="T17" fmla="*/ 165 h 197"/>
                <a:gd name="T18" fmla="*/ 13 w 198"/>
                <a:gd name="T19" fmla="*/ 146 h 197"/>
                <a:gd name="T20" fmla="*/ 4 w 198"/>
                <a:gd name="T21" fmla="*/ 123 h 197"/>
                <a:gd name="T22" fmla="*/ 0 w 198"/>
                <a:gd name="T23" fmla="*/ 98 h 197"/>
                <a:gd name="T24" fmla="*/ 5 w 198"/>
                <a:gd name="T25" fmla="*/ 71 h 197"/>
                <a:gd name="T26" fmla="*/ 17 w 198"/>
                <a:gd name="T27" fmla="*/ 45 h 197"/>
                <a:gd name="T28" fmla="*/ 31 w 198"/>
                <a:gd name="T29" fmla="*/ 27 h 197"/>
                <a:gd name="T30" fmla="*/ 51 w 198"/>
                <a:gd name="T31" fmla="*/ 13 h 197"/>
                <a:gd name="T32" fmla="*/ 73 w 198"/>
                <a:gd name="T33" fmla="*/ 4 h 197"/>
                <a:gd name="T34" fmla="*/ 99 w 198"/>
                <a:gd name="T35" fmla="*/ 0 h 197"/>
                <a:gd name="T36" fmla="*/ 123 w 198"/>
                <a:gd name="T37" fmla="*/ 3 h 197"/>
                <a:gd name="T38" fmla="*/ 146 w 198"/>
                <a:gd name="T39" fmla="*/ 12 h 197"/>
                <a:gd name="T40" fmla="*/ 166 w 198"/>
                <a:gd name="T41" fmla="*/ 26 h 197"/>
                <a:gd name="T42" fmla="*/ 184 w 198"/>
                <a:gd name="T43" fmla="*/ 48 h 197"/>
                <a:gd name="T44" fmla="*/ 195 w 198"/>
                <a:gd name="T45" fmla="*/ 76 h 197"/>
                <a:gd name="T46" fmla="*/ 196 w 198"/>
                <a:gd name="T47" fmla="*/ 82 h 197"/>
                <a:gd name="T48" fmla="*/ 198 w 198"/>
                <a:gd name="T49" fmla="*/ 88 h 197"/>
                <a:gd name="T50" fmla="*/ 198 w 198"/>
                <a:gd name="T51" fmla="*/ 94 h 197"/>
                <a:gd name="T52" fmla="*/ 198 w 198"/>
                <a:gd name="T53" fmla="*/ 97 h 197"/>
                <a:gd name="T54" fmla="*/ 196 w 198"/>
                <a:gd name="T55" fmla="*/ 100 h 197"/>
                <a:gd name="T56" fmla="*/ 195 w 198"/>
                <a:gd name="T57" fmla="*/ 102 h 197"/>
                <a:gd name="T58" fmla="*/ 192 w 198"/>
                <a:gd name="T59" fmla="*/ 103 h 197"/>
                <a:gd name="T60" fmla="*/ 187 w 198"/>
                <a:gd name="T61" fmla="*/ 103 h 197"/>
                <a:gd name="T62" fmla="*/ 179 w 198"/>
                <a:gd name="T63" fmla="*/ 103 h 197"/>
                <a:gd name="T64" fmla="*/ 16 w 198"/>
                <a:gd name="T65" fmla="*/ 103 h 197"/>
                <a:gd name="T66" fmla="*/ 19 w 198"/>
                <a:gd name="T67" fmla="*/ 124 h 197"/>
                <a:gd name="T68" fmla="*/ 28 w 198"/>
                <a:gd name="T69" fmla="*/ 143 h 197"/>
                <a:gd name="T70" fmla="*/ 41 w 198"/>
                <a:gd name="T71" fmla="*/ 159 h 197"/>
                <a:gd name="T72" fmla="*/ 58 w 198"/>
                <a:gd name="T73" fmla="*/ 173 h 197"/>
                <a:gd name="T74" fmla="*/ 78 w 198"/>
                <a:gd name="T75" fmla="*/ 181 h 197"/>
                <a:gd name="T76" fmla="*/ 99 w 198"/>
                <a:gd name="T77" fmla="*/ 184 h 197"/>
                <a:gd name="T78" fmla="*/ 120 w 198"/>
                <a:gd name="T79" fmla="*/ 181 h 197"/>
                <a:gd name="T80" fmla="*/ 142 w 198"/>
                <a:gd name="T81" fmla="*/ 173 h 197"/>
                <a:gd name="T82" fmla="*/ 158 w 198"/>
                <a:gd name="T83" fmla="*/ 159 h 197"/>
                <a:gd name="T84" fmla="*/ 172 w 198"/>
                <a:gd name="T85" fmla="*/ 141 h 197"/>
                <a:gd name="T86" fmla="*/ 181 w 198"/>
                <a:gd name="T87" fmla="*/ 120 h 197"/>
                <a:gd name="T88" fmla="*/ 195 w 198"/>
                <a:gd name="T89" fmla="*/ 120 h 197"/>
                <a:gd name="T90" fmla="*/ 184 w 198"/>
                <a:gd name="T91" fmla="*/ 91 h 197"/>
                <a:gd name="T92" fmla="*/ 181 w 198"/>
                <a:gd name="T93" fmla="*/ 76 h 197"/>
                <a:gd name="T94" fmla="*/ 175 w 198"/>
                <a:gd name="T95" fmla="*/ 60 h 197"/>
                <a:gd name="T96" fmla="*/ 161 w 198"/>
                <a:gd name="T97" fmla="*/ 41 h 197"/>
                <a:gd name="T98" fmla="*/ 142 w 198"/>
                <a:gd name="T99" fmla="*/ 24 h 197"/>
                <a:gd name="T100" fmla="*/ 120 w 198"/>
                <a:gd name="T101" fmla="*/ 16 h 197"/>
                <a:gd name="T102" fmla="*/ 99 w 198"/>
                <a:gd name="T103" fmla="*/ 13 h 197"/>
                <a:gd name="T104" fmla="*/ 78 w 198"/>
                <a:gd name="T105" fmla="*/ 15 h 197"/>
                <a:gd name="T106" fmla="*/ 60 w 198"/>
                <a:gd name="T107" fmla="*/ 22 h 197"/>
                <a:gd name="T108" fmla="*/ 43 w 198"/>
                <a:gd name="T109" fmla="*/ 36 h 197"/>
                <a:gd name="T110" fmla="*/ 29 w 198"/>
                <a:gd name="T111" fmla="*/ 51 h 197"/>
                <a:gd name="T112" fmla="*/ 20 w 198"/>
                <a:gd name="T113" fmla="*/ 70 h 197"/>
                <a:gd name="T114" fmla="*/ 16 w 198"/>
                <a:gd name="T115" fmla="*/ 91 h 197"/>
                <a:gd name="T116" fmla="*/ 184 w 198"/>
                <a:gd name="T117" fmla="*/ 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197">
                  <a:moveTo>
                    <a:pt x="195" y="120"/>
                  </a:moveTo>
                  <a:lnTo>
                    <a:pt x="184" y="147"/>
                  </a:lnTo>
                  <a:lnTo>
                    <a:pt x="170" y="167"/>
                  </a:lnTo>
                  <a:lnTo>
                    <a:pt x="149" y="184"/>
                  </a:lnTo>
                  <a:lnTo>
                    <a:pt x="125" y="193"/>
                  </a:lnTo>
                  <a:lnTo>
                    <a:pt x="99" y="197"/>
                  </a:lnTo>
                  <a:lnTo>
                    <a:pt x="72" y="193"/>
                  </a:lnTo>
                  <a:lnTo>
                    <a:pt x="49" y="184"/>
                  </a:lnTo>
                  <a:lnTo>
                    <a:pt x="28" y="165"/>
                  </a:lnTo>
                  <a:lnTo>
                    <a:pt x="13" y="146"/>
                  </a:lnTo>
                  <a:lnTo>
                    <a:pt x="4" y="123"/>
                  </a:lnTo>
                  <a:lnTo>
                    <a:pt x="0" y="98"/>
                  </a:lnTo>
                  <a:lnTo>
                    <a:pt x="5" y="71"/>
                  </a:lnTo>
                  <a:lnTo>
                    <a:pt x="17" y="45"/>
                  </a:lnTo>
                  <a:lnTo>
                    <a:pt x="31" y="27"/>
                  </a:lnTo>
                  <a:lnTo>
                    <a:pt x="51" y="13"/>
                  </a:lnTo>
                  <a:lnTo>
                    <a:pt x="73" y="4"/>
                  </a:lnTo>
                  <a:lnTo>
                    <a:pt x="99" y="0"/>
                  </a:lnTo>
                  <a:lnTo>
                    <a:pt x="123" y="3"/>
                  </a:lnTo>
                  <a:lnTo>
                    <a:pt x="146" y="12"/>
                  </a:lnTo>
                  <a:lnTo>
                    <a:pt x="166" y="26"/>
                  </a:lnTo>
                  <a:lnTo>
                    <a:pt x="184" y="48"/>
                  </a:lnTo>
                  <a:lnTo>
                    <a:pt x="195" y="76"/>
                  </a:lnTo>
                  <a:lnTo>
                    <a:pt x="196" y="82"/>
                  </a:lnTo>
                  <a:lnTo>
                    <a:pt x="198" y="88"/>
                  </a:lnTo>
                  <a:lnTo>
                    <a:pt x="198" y="94"/>
                  </a:lnTo>
                  <a:lnTo>
                    <a:pt x="198" y="97"/>
                  </a:lnTo>
                  <a:lnTo>
                    <a:pt x="196" y="100"/>
                  </a:lnTo>
                  <a:lnTo>
                    <a:pt x="195" y="102"/>
                  </a:lnTo>
                  <a:lnTo>
                    <a:pt x="192" y="103"/>
                  </a:lnTo>
                  <a:lnTo>
                    <a:pt x="187" y="103"/>
                  </a:lnTo>
                  <a:lnTo>
                    <a:pt x="179" y="103"/>
                  </a:lnTo>
                  <a:lnTo>
                    <a:pt x="16" y="103"/>
                  </a:lnTo>
                  <a:lnTo>
                    <a:pt x="19" y="124"/>
                  </a:lnTo>
                  <a:lnTo>
                    <a:pt x="28" y="143"/>
                  </a:lnTo>
                  <a:lnTo>
                    <a:pt x="41" y="159"/>
                  </a:lnTo>
                  <a:lnTo>
                    <a:pt x="58" y="173"/>
                  </a:lnTo>
                  <a:lnTo>
                    <a:pt x="78" y="181"/>
                  </a:lnTo>
                  <a:lnTo>
                    <a:pt x="99" y="184"/>
                  </a:lnTo>
                  <a:lnTo>
                    <a:pt x="120" y="181"/>
                  </a:lnTo>
                  <a:lnTo>
                    <a:pt x="142" y="173"/>
                  </a:lnTo>
                  <a:lnTo>
                    <a:pt x="158" y="159"/>
                  </a:lnTo>
                  <a:lnTo>
                    <a:pt x="172" y="141"/>
                  </a:lnTo>
                  <a:lnTo>
                    <a:pt x="181" y="120"/>
                  </a:lnTo>
                  <a:lnTo>
                    <a:pt x="195" y="120"/>
                  </a:lnTo>
                  <a:close/>
                  <a:moveTo>
                    <a:pt x="184" y="91"/>
                  </a:moveTo>
                  <a:lnTo>
                    <a:pt x="181" y="76"/>
                  </a:lnTo>
                  <a:lnTo>
                    <a:pt x="175" y="60"/>
                  </a:lnTo>
                  <a:lnTo>
                    <a:pt x="161" y="41"/>
                  </a:lnTo>
                  <a:lnTo>
                    <a:pt x="142" y="24"/>
                  </a:lnTo>
                  <a:lnTo>
                    <a:pt x="120" y="16"/>
                  </a:lnTo>
                  <a:lnTo>
                    <a:pt x="99" y="13"/>
                  </a:lnTo>
                  <a:lnTo>
                    <a:pt x="78" y="15"/>
                  </a:lnTo>
                  <a:lnTo>
                    <a:pt x="60" y="22"/>
                  </a:lnTo>
                  <a:lnTo>
                    <a:pt x="43" y="36"/>
                  </a:lnTo>
                  <a:lnTo>
                    <a:pt x="29" y="51"/>
                  </a:lnTo>
                  <a:lnTo>
                    <a:pt x="20" y="70"/>
                  </a:lnTo>
                  <a:lnTo>
                    <a:pt x="16" y="91"/>
                  </a:lnTo>
                  <a:lnTo>
                    <a:pt x="184" y="9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8"/>
            <p:cNvSpPr>
              <a:spLocks/>
            </p:cNvSpPr>
            <p:nvPr/>
          </p:nvSpPr>
          <p:spPr bwMode="auto">
            <a:xfrm>
              <a:off x="3863" y="2384"/>
              <a:ext cx="50" cy="127"/>
            </a:xfrm>
            <a:custGeom>
              <a:avLst/>
              <a:gdLst>
                <a:gd name="T0" fmla="*/ 32 w 98"/>
                <a:gd name="T1" fmla="*/ 65 h 254"/>
                <a:gd name="T2" fmla="*/ 32 w 98"/>
                <a:gd name="T3" fmla="*/ 0 h 254"/>
                <a:gd name="T4" fmla="*/ 45 w 98"/>
                <a:gd name="T5" fmla="*/ 0 h 254"/>
                <a:gd name="T6" fmla="*/ 45 w 98"/>
                <a:gd name="T7" fmla="*/ 65 h 254"/>
                <a:gd name="T8" fmla="*/ 98 w 98"/>
                <a:gd name="T9" fmla="*/ 65 h 254"/>
                <a:gd name="T10" fmla="*/ 98 w 98"/>
                <a:gd name="T11" fmla="*/ 79 h 254"/>
                <a:gd name="T12" fmla="*/ 45 w 98"/>
                <a:gd name="T13" fmla="*/ 79 h 254"/>
                <a:gd name="T14" fmla="*/ 45 w 98"/>
                <a:gd name="T15" fmla="*/ 176 h 254"/>
                <a:gd name="T16" fmla="*/ 47 w 98"/>
                <a:gd name="T17" fmla="*/ 198 h 254"/>
                <a:gd name="T18" fmla="*/ 51 w 98"/>
                <a:gd name="T19" fmla="*/ 214 h 254"/>
                <a:gd name="T20" fmla="*/ 57 w 98"/>
                <a:gd name="T21" fmla="*/ 226 h 254"/>
                <a:gd name="T22" fmla="*/ 66 w 98"/>
                <a:gd name="T23" fmla="*/ 234 h 254"/>
                <a:gd name="T24" fmla="*/ 80 w 98"/>
                <a:gd name="T25" fmla="*/ 239 h 254"/>
                <a:gd name="T26" fmla="*/ 98 w 98"/>
                <a:gd name="T27" fmla="*/ 242 h 254"/>
                <a:gd name="T28" fmla="*/ 98 w 98"/>
                <a:gd name="T29" fmla="*/ 254 h 254"/>
                <a:gd name="T30" fmla="*/ 74 w 98"/>
                <a:gd name="T31" fmla="*/ 251 h 254"/>
                <a:gd name="T32" fmla="*/ 54 w 98"/>
                <a:gd name="T33" fmla="*/ 242 h 254"/>
                <a:gd name="T34" fmla="*/ 41 w 98"/>
                <a:gd name="T35" fmla="*/ 226 h 254"/>
                <a:gd name="T36" fmla="*/ 33 w 98"/>
                <a:gd name="T37" fmla="*/ 205 h 254"/>
                <a:gd name="T38" fmla="*/ 32 w 98"/>
                <a:gd name="T39" fmla="*/ 178 h 254"/>
                <a:gd name="T40" fmla="*/ 32 w 98"/>
                <a:gd name="T41" fmla="*/ 79 h 254"/>
                <a:gd name="T42" fmla="*/ 0 w 98"/>
                <a:gd name="T43" fmla="*/ 79 h 254"/>
                <a:gd name="T44" fmla="*/ 0 w 98"/>
                <a:gd name="T45" fmla="*/ 65 h 254"/>
                <a:gd name="T46" fmla="*/ 32 w 98"/>
                <a:gd name="T47" fmla="*/ 6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254">
                  <a:moveTo>
                    <a:pt x="32" y="65"/>
                  </a:moveTo>
                  <a:lnTo>
                    <a:pt x="32" y="0"/>
                  </a:lnTo>
                  <a:lnTo>
                    <a:pt x="45" y="0"/>
                  </a:lnTo>
                  <a:lnTo>
                    <a:pt x="45" y="65"/>
                  </a:lnTo>
                  <a:lnTo>
                    <a:pt x="98" y="65"/>
                  </a:lnTo>
                  <a:lnTo>
                    <a:pt x="98" y="79"/>
                  </a:lnTo>
                  <a:lnTo>
                    <a:pt x="45" y="79"/>
                  </a:lnTo>
                  <a:lnTo>
                    <a:pt x="45" y="176"/>
                  </a:lnTo>
                  <a:lnTo>
                    <a:pt x="47" y="198"/>
                  </a:lnTo>
                  <a:lnTo>
                    <a:pt x="51" y="214"/>
                  </a:lnTo>
                  <a:lnTo>
                    <a:pt x="57" y="226"/>
                  </a:lnTo>
                  <a:lnTo>
                    <a:pt x="66" y="234"/>
                  </a:lnTo>
                  <a:lnTo>
                    <a:pt x="80" y="239"/>
                  </a:lnTo>
                  <a:lnTo>
                    <a:pt x="98" y="242"/>
                  </a:lnTo>
                  <a:lnTo>
                    <a:pt x="98" y="254"/>
                  </a:lnTo>
                  <a:lnTo>
                    <a:pt x="74" y="251"/>
                  </a:lnTo>
                  <a:lnTo>
                    <a:pt x="54" y="242"/>
                  </a:lnTo>
                  <a:lnTo>
                    <a:pt x="41" y="226"/>
                  </a:lnTo>
                  <a:lnTo>
                    <a:pt x="33" y="205"/>
                  </a:lnTo>
                  <a:lnTo>
                    <a:pt x="32" y="178"/>
                  </a:lnTo>
                  <a:lnTo>
                    <a:pt x="32" y="79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9"/>
            <p:cNvSpPr>
              <a:spLocks noEditPoints="1"/>
            </p:cNvSpPr>
            <p:nvPr/>
          </p:nvSpPr>
          <p:spPr bwMode="auto">
            <a:xfrm>
              <a:off x="3917" y="2414"/>
              <a:ext cx="97" cy="99"/>
            </a:xfrm>
            <a:custGeom>
              <a:avLst/>
              <a:gdLst>
                <a:gd name="T0" fmla="*/ 97 w 194"/>
                <a:gd name="T1" fmla="*/ 0 h 197"/>
                <a:gd name="T2" fmla="*/ 125 w 194"/>
                <a:gd name="T3" fmla="*/ 4 h 197"/>
                <a:gd name="T4" fmla="*/ 149 w 194"/>
                <a:gd name="T5" fmla="*/ 15 h 197"/>
                <a:gd name="T6" fmla="*/ 170 w 194"/>
                <a:gd name="T7" fmla="*/ 32 h 197"/>
                <a:gd name="T8" fmla="*/ 184 w 194"/>
                <a:gd name="T9" fmla="*/ 51 h 197"/>
                <a:gd name="T10" fmla="*/ 191 w 194"/>
                <a:gd name="T11" fmla="*/ 74 h 197"/>
                <a:gd name="T12" fmla="*/ 194 w 194"/>
                <a:gd name="T13" fmla="*/ 100 h 197"/>
                <a:gd name="T14" fmla="*/ 191 w 194"/>
                <a:gd name="T15" fmla="*/ 127 h 197"/>
                <a:gd name="T16" fmla="*/ 181 w 194"/>
                <a:gd name="T17" fmla="*/ 152 h 197"/>
                <a:gd name="T18" fmla="*/ 161 w 194"/>
                <a:gd name="T19" fmla="*/ 173 h 197"/>
                <a:gd name="T20" fmla="*/ 141 w 194"/>
                <a:gd name="T21" fmla="*/ 185 h 197"/>
                <a:gd name="T22" fmla="*/ 120 w 194"/>
                <a:gd name="T23" fmla="*/ 194 h 197"/>
                <a:gd name="T24" fmla="*/ 96 w 194"/>
                <a:gd name="T25" fmla="*/ 197 h 197"/>
                <a:gd name="T26" fmla="*/ 73 w 194"/>
                <a:gd name="T27" fmla="*/ 194 h 197"/>
                <a:gd name="T28" fmla="*/ 50 w 194"/>
                <a:gd name="T29" fmla="*/ 185 h 197"/>
                <a:gd name="T30" fmla="*/ 29 w 194"/>
                <a:gd name="T31" fmla="*/ 168 h 197"/>
                <a:gd name="T32" fmla="*/ 13 w 194"/>
                <a:gd name="T33" fmla="*/ 147 h 197"/>
                <a:gd name="T34" fmla="*/ 3 w 194"/>
                <a:gd name="T35" fmla="*/ 124 h 197"/>
                <a:gd name="T36" fmla="*/ 0 w 194"/>
                <a:gd name="T37" fmla="*/ 98 h 197"/>
                <a:gd name="T38" fmla="*/ 3 w 194"/>
                <a:gd name="T39" fmla="*/ 70 h 197"/>
                <a:gd name="T40" fmla="*/ 14 w 194"/>
                <a:gd name="T41" fmla="*/ 45 h 197"/>
                <a:gd name="T42" fmla="*/ 34 w 194"/>
                <a:gd name="T43" fmla="*/ 24 h 197"/>
                <a:gd name="T44" fmla="*/ 52 w 194"/>
                <a:gd name="T45" fmla="*/ 12 h 197"/>
                <a:gd name="T46" fmla="*/ 73 w 194"/>
                <a:gd name="T47" fmla="*/ 3 h 197"/>
                <a:gd name="T48" fmla="*/ 97 w 194"/>
                <a:gd name="T49" fmla="*/ 0 h 197"/>
                <a:gd name="T50" fmla="*/ 97 w 194"/>
                <a:gd name="T51" fmla="*/ 13 h 197"/>
                <a:gd name="T52" fmla="*/ 75 w 194"/>
                <a:gd name="T53" fmla="*/ 16 h 197"/>
                <a:gd name="T54" fmla="*/ 53 w 194"/>
                <a:gd name="T55" fmla="*/ 26 h 197"/>
                <a:gd name="T56" fmla="*/ 35 w 194"/>
                <a:gd name="T57" fmla="*/ 42 h 197"/>
                <a:gd name="T58" fmla="*/ 23 w 194"/>
                <a:gd name="T59" fmla="*/ 59 h 197"/>
                <a:gd name="T60" fmla="*/ 16 w 194"/>
                <a:gd name="T61" fmla="*/ 77 h 197"/>
                <a:gd name="T62" fmla="*/ 14 w 194"/>
                <a:gd name="T63" fmla="*/ 98 h 197"/>
                <a:gd name="T64" fmla="*/ 17 w 194"/>
                <a:gd name="T65" fmla="*/ 123 h 197"/>
                <a:gd name="T66" fmla="*/ 26 w 194"/>
                <a:gd name="T67" fmla="*/ 143 h 197"/>
                <a:gd name="T68" fmla="*/ 41 w 194"/>
                <a:gd name="T69" fmla="*/ 162 h 197"/>
                <a:gd name="T70" fmla="*/ 58 w 194"/>
                <a:gd name="T71" fmla="*/ 175 h 197"/>
                <a:gd name="T72" fmla="*/ 76 w 194"/>
                <a:gd name="T73" fmla="*/ 181 h 197"/>
                <a:gd name="T74" fmla="*/ 96 w 194"/>
                <a:gd name="T75" fmla="*/ 184 h 197"/>
                <a:gd name="T76" fmla="*/ 120 w 194"/>
                <a:gd name="T77" fmla="*/ 181 h 197"/>
                <a:gd name="T78" fmla="*/ 141 w 194"/>
                <a:gd name="T79" fmla="*/ 171 h 197"/>
                <a:gd name="T80" fmla="*/ 160 w 194"/>
                <a:gd name="T81" fmla="*/ 155 h 197"/>
                <a:gd name="T82" fmla="*/ 172 w 194"/>
                <a:gd name="T83" fmla="*/ 138 h 197"/>
                <a:gd name="T84" fmla="*/ 179 w 194"/>
                <a:gd name="T85" fmla="*/ 120 h 197"/>
                <a:gd name="T86" fmla="*/ 181 w 194"/>
                <a:gd name="T87" fmla="*/ 98 h 197"/>
                <a:gd name="T88" fmla="*/ 178 w 194"/>
                <a:gd name="T89" fmla="*/ 76 h 197"/>
                <a:gd name="T90" fmla="*/ 169 w 194"/>
                <a:gd name="T91" fmla="*/ 54 h 197"/>
                <a:gd name="T92" fmla="*/ 154 w 194"/>
                <a:gd name="T93" fmla="*/ 35 h 197"/>
                <a:gd name="T94" fmla="*/ 137 w 194"/>
                <a:gd name="T95" fmla="*/ 22 h 197"/>
                <a:gd name="T96" fmla="*/ 119 w 194"/>
                <a:gd name="T97" fmla="*/ 16 h 197"/>
                <a:gd name="T98" fmla="*/ 97 w 194"/>
                <a:gd name="T99" fmla="*/ 1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4" h="197">
                  <a:moveTo>
                    <a:pt x="97" y="0"/>
                  </a:moveTo>
                  <a:lnTo>
                    <a:pt x="125" y="4"/>
                  </a:lnTo>
                  <a:lnTo>
                    <a:pt x="149" y="15"/>
                  </a:lnTo>
                  <a:lnTo>
                    <a:pt x="170" y="32"/>
                  </a:lnTo>
                  <a:lnTo>
                    <a:pt x="184" y="51"/>
                  </a:lnTo>
                  <a:lnTo>
                    <a:pt x="191" y="74"/>
                  </a:lnTo>
                  <a:lnTo>
                    <a:pt x="194" y="100"/>
                  </a:lnTo>
                  <a:lnTo>
                    <a:pt x="191" y="127"/>
                  </a:lnTo>
                  <a:lnTo>
                    <a:pt x="181" y="152"/>
                  </a:lnTo>
                  <a:lnTo>
                    <a:pt x="161" y="173"/>
                  </a:lnTo>
                  <a:lnTo>
                    <a:pt x="141" y="185"/>
                  </a:lnTo>
                  <a:lnTo>
                    <a:pt x="120" y="194"/>
                  </a:lnTo>
                  <a:lnTo>
                    <a:pt x="96" y="197"/>
                  </a:lnTo>
                  <a:lnTo>
                    <a:pt x="73" y="194"/>
                  </a:lnTo>
                  <a:lnTo>
                    <a:pt x="50" y="185"/>
                  </a:lnTo>
                  <a:lnTo>
                    <a:pt x="29" y="168"/>
                  </a:lnTo>
                  <a:lnTo>
                    <a:pt x="13" y="147"/>
                  </a:lnTo>
                  <a:lnTo>
                    <a:pt x="3" y="124"/>
                  </a:lnTo>
                  <a:lnTo>
                    <a:pt x="0" y="98"/>
                  </a:lnTo>
                  <a:lnTo>
                    <a:pt x="3" y="70"/>
                  </a:lnTo>
                  <a:lnTo>
                    <a:pt x="14" y="45"/>
                  </a:lnTo>
                  <a:lnTo>
                    <a:pt x="34" y="24"/>
                  </a:lnTo>
                  <a:lnTo>
                    <a:pt x="52" y="12"/>
                  </a:lnTo>
                  <a:lnTo>
                    <a:pt x="73" y="3"/>
                  </a:lnTo>
                  <a:lnTo>
                    <a:pt x="97" y="0"/>
                  </a:lnTo>
                  <a:close/>
                  <a:moveTo>
                    <a:pt x="97" y="13"/>
                  </a:moveTo>
                  <a:lnTo>
                    <a:pt x="75" y="16"/>
                  </a:lnTo>
                  <a:lnTo>
                    <a:pt x="53" y="26"/>
                  </a:lnTo>
                  <a:lnTo>
                    <a:pt x="35" y="42"/>
                  </a:lnTo>
                  <a:lnTo>
                    <a:pt x="23" y="59"/>
                  </a:lnTo>
                  <a:lnTo>
                    <a:pt x="16" y="77"/>
                  </a:lnTo>
                  <a:lnTo>
                    <a:pt x="14" y="98"/>
                  </a:lnTo>
                  <a:lnTo>
                    <a:pt x="17" y="123"/>
                  </a:lnTo>
                  <a:lnTo>
                    <a:pt x="26" y="143"/>
                  </a:lnTo>
                  <a:lnTo>
                    <a:pt x="41" y="162"/>
                  </a:lnTo>
                  <a:lnTo>
                    <a:pt x="58" y="175"/>
                  </a:lnTo>
                  <a:lnTo>
                    <a:pt x="76" y="181"/>
                  </a:lnTo>
                  <a:lnTo>
                    <a:pt x="96" y="184"/>
                  </a:lnTo>
                  <a:lnTo>
                    <a:pt x="120" y="181"/>
                  </a:lnTo>
                  <a:lnTo>
                    <a:pt x="141" y="171"/>
                  </a:lnTo>
                  <a:lnTo>
                    <a:pt x="160" y="155"/>
                  </a:lnTo>
                  <a:lnTo>
                    <a:pt x="172" y="138"/>
                  </a:lnTo>
                  <a:lnTo>
                    <a:pt x="179" y="120"/>
                  </a:lnTo>
                  <a:lnTo>
                    <a:pt x="181" y="98"/>
                  </a:lnTo>
                  <a:lnTo>
                    <a:pt x="178" y="76"/>
                  </a:lnTo>
                  <a:lnTo>
                    <a:pt x="169" y="54"/>
                  </a:lnTo>
                  <a:lnTo>
                    <a:pt x="154" y="35"/>
                  </a:lnTo>
                  <a:lnTo>
                    <a:pt x="137" y="22"/>
                  </a:lnTo>
                  <a:lnTo>
                    <a:pt x="119" y="16"/>
                  </a:lnTo>
                  <a:lnTo>
                    <a:pt x="97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auto">
            <a:xfrm>
              <a:off x="2853" y="1748"/>
              <a:ext cx="261" cy="262"/>
            </a:xfrm>
            <a:custGeom>
              <a:avLst/>
              <a:gdLst>
                <a:gd name="T0" fmla="*/ 370 w 522"/>
                <a:gd name="T1" fmla="*/ 197 h 523"/>
                <a:gd name="T2" fmla="*/ 522 w 522"/>
                <a:gd name="T3" fmla="*/ 0 h 523"/>
                <a:gd name="T4" fmla="*/ 323 w 522"/>
                <a:gd name="T5" fmla="*/ 153 h 523"/>
                <a:gd name="T6" fmla="*/ 301 w 522"/>
                <a:gd name="T7" fmla="*/ 44 h 523"/>
                <a:gd name="T8" fmla="*/ 279 w 522"/>
                <a:gd name="T9" fmla="*/ 153 h 523"/>
                <a:gd name="T10" fmla="*/ 96 w 522"/>
                <a:gd name="T11" fmla="*/ 15 h 523"/>
                <a:gd name="T12" fmla="*/ 232 w 522"/>
                <a:gd name="T13" fmla="*/ 197 h 523"/>
                <a:gd name="T14" fmla="*/ 99 w 522"/>
                <a:gd name="T15" fmla="*/ 220 h 523"/>
                <a:gd name="T16" fmla="*/ 231 w 522"/>
                <a:gd name="T17" fmla="*/ 243 h 523"/>
                <a:gd name="T18" fmla="*/ 0 w 522"/>
                <a:gd name="T19" fmla="*/ 523 h 523"/>
                <a:gd name="T20" fmla="*/ 279 w 522"/>
                <a:gd name="T21" fmla="*/ 290 h 523"/>
                <a:gd name="T22" fmla="*/ 301 w 522"/>
                <a:gd name="T23" fmla="*/ 398 h 523"/>
                <a:gd name="T24" fmla="*/ 323 w 522"/>
                <a:gd name="T25" fmla="*/ 288 h 523"/>
                <a:gd name="T26" fmla="*/ 483 w 522"/>
                <a:gd name="T27" fmla="*/ 403 h 523"/>
                <a:gd name="T28" fmla="*/ 369 w 522"/>
                <a:gd name="T29" fmla="*/ 244 h 523"/>
                <a:gd name="T30" fmla="*/ 504 w 522"/>
                <a:gd name="T31" fmla="*/ 220 h 523"/>
                <a:gd name="T32" fmla="*/ 370 w 522"/>
                <a:gd name="T33" fmla="*/ 19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2" h="523">
                  <a:moveTo>
                    <a:pt x="370" y="197"/>
                  </a:moveTo>
                  <a:lnTo>
                    <a:pt x="522" y="0"/>
                  </a:lnTo>
                  <a:lnTo>
                    <a:pt x="323" y="153"/>
                  </a:lnTo>
                  <a:lnTo>
                    <a:pt x="301" y="44"/>
                  </a:lnTo>
                  <a:lnTo>
                    <a:pt x="279" y="153"/>
                  </a:lnTo>
                  <a:lnTo>
                    <a:pt x="96" y="15"/>
                  </a:lnTo>
                  <a:lnTo>
                    <a:pt x="232" y="197"/>
                  </a:lnTo>
                  <a:lnTo>
                    <a:pt x="99" y="220"/>
                  </a:lnTo>
                  <a:lnTo>
                    <a:pt x="231" y="243"/>
                  </a:lnTo>
                  <a:lnTo>
                    <a:pt x="0" y="523"/>
                  </a:lnTo>
                  <a:lnTo>
                    <a:pt x="279" y="290"/>
                  </a:lnTo>
                  <a:lnTo>
                    <a:pt x="301" y="398"/>
                  </a:lnTo>
                  <a:lnTo>
                    <a:pt x="323" y="288"/>
                  </a:lnTo>
                  <a:lnTo>
                    <a:pt x="483" y="403"/>
                  </a:lnTo>
                  <a:lnTo>
                    <a:pt x="369" y="244"/>
                  </a:lnTo>
                  <a:lnTo>
                    <a:pt x="504" y="220"/>
                  </a:lnTo>
                  <a:lnTo>
                    <a:pt x="370" y="197"/>
                  </a:lnTo>
                  <a:close/>
                </a:path>
              </a:pathLst>
            </a:custGeom>
            <a:solidFill>
              <a:srgbClr val="FFB2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28"/>
          <p:cNvGrpSpPr>
            <a:grpSpLocks noChangeAspect="1"/>
          </p:cNvGrpSpPr>
          <p:nvPr userDrawn="1"/>
        </p:nvGrpSpPr>
        <p:grpSpPr bwMode="auto">
          <a:xfrm>
            <a:off x="455152" y="5979656"/>
            <a:ext cx="1251026" cy="564447"/>
            <a:chOff x="1743" y="1647"/>
            <a:chExt cx="2274" cy="1026"/>
          </a:xfrm>
        </p:grpSpPr>
        <p:sp>
          <p:nvSpPr>
            <p:cNvPr id="46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743" y="1647"/>
              <a:ext cx="2274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743" y="1647"/>
              <a:ext cx="2274" cy="1025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591" y="2064"/>
              <a:ext cx="1056" cy="609"/>
            </a:xfrm>
            <a:custGeom>
              <a:avLst/>
              <a:gdLst>
                <a:gd name="T0" fmla="*/ 1301 w 2111"/>
                <a:gd name="T1" fmla="*/ 48 h 1217"/>
                <a:gd name="T2" fmla="*/ 1522 w 2111"/>
                <a:gd name="T3" fmla="*/ 199 h 1217"/>
                <a:gd name="T4" fmla="*/ 1697 w 2111"/>
                <a:gd name="T5" fmla="*/ 303 h 1217"/>
                <a:gd name="T6" fmla="*/ 1788 w 2111"/>
                <a:gd name="T7" fmla="*/ 283 h 1217"/>
                <a:gd name="T8" fmla="*/ 1810 w 2111"/>
                <a:gd name="T9" fmla="*/ 243 h 1217"/>
                <a:gd name="T10" fmla="*/ 1797 w 2111"/>
                <a:gd name="T11" fmla="*/ 215 h 1217"/>
                <a:gd name="T12" fmla="*/ 1788 w 2111"/>
                <a:gd name="T13" fmla="*/ 141 h 1217"/>
                <a:gd name="T14" fmla="*/ 1820 w 2111"/>
                <a:gd name="T15" fmla="*/ 102 h 1217"/>
                <a:gd name="T16" fmla="*/ 1835 w 2111"/>
                <a:gd name="T17" fmla="*/ 125 h 1217"/>
                <a:gd name="T18" fmla="*/ 1850 w 2111"/>
                <a:gd name="T19" fmla="*/ 219 h 1217"/>
                <a:gd name="T20" fmla="*/ 1941 w 2111"/>
                <a:gd name="T21" fmla="*/ 232 h 1217"/>
                <a:gd name="T22" fmla="*/ 2013 w 2111"/>
                <a:gd name="T23" fmla="*/ 276 h 1217"/>
                <a:gd name="T24" fmla="*/ 2104 w 2111"/>
                <a:gd name="T25" fmla="*/ 357 h 1217"/>
                <a:gd name="T26" fmla="*/ 2086 w 2111"/>
                <a:gd name="T27" fmla="*/ 414 h 1217"/>
                <a:gd name="T28" fmla="*/ 2006 w 2111"/>
                <a:gd name="T29" fmla="*/ 410 h 1217"/>
                <a:gd name="T30" fmla="*/ 1893 w 2111"/>
                <a:gd name="T31" fmla="*/ 403 h 1217"/>
                <a:gd name="T32" fmla="*/ 1805 w 2111"/>
                <a:gd name="T33" fmla="*/ 472 h 1217"/>
                <a:gd name="T34" fmla="*/ 1655 w 2111"/>
                <a:gd name="T35" fmla="*/ 550 h 1217"/>
                <a:gd name="T36" fmla="*/ 1590 w 2111"/>
                <a:gd name="T37" fmla="*/ 571 h 1217"/>
                <a:gd name="T38" fmla="*/ 1557 w 2111"/>
                <a:gd name="T39" fmla="*/ 640 h 1217"/>
                <a:gd name="T40" fmla="*/ 1502 w 2111"/>
                <a:gd name="T41" fmla="*/ 753 h 1217"/>
                <a:gd name="T42" fmla="*/ 1422 w 2111"/>
                <a:gd name="T43" fmla="*/ 777 h 1217"/>
                <a:gd name="T44" fmla="*/ 1408 w 2111"/>
                <a:gd name="T45" fmla="*/ 749 h 1217"/>
                <a:gd name="T46" fmla="*/ 1451 w 2111"/>
                <a:gd name="T47" fmla="*/ 724 h 1217"/>
                <a:gd name="T48" fmla="*/ 1482 w 2111"/>
                <a:gd name="T49" fmla="*/ 684 h 1217"/>
                <a:gd name="T50" fmla="*/ 1491 w 2111"/>
                <a:gd name="T51" fmla="*/ 567 h 1217"/>
                <a:gd name="T52" fmla="*/ 1430 w 2111"/>
                <a:gd name="T53" fmla="*/ 542 h 1217"/>
                <a:gd name="T54" fmla="*/ 1345 w 2111"/>
                <a:gd name="T55" fmla="*/ 577 h 1217"/>
                <a:gd name="T56" fmla="*/ 1269 w 2111"/>
                <a:gd name="T57" fmla="*/ 730 h 1217"/>
                <a:gd name="T58" fmla="*/ 1237 w 2111"/>
                <a:gd name="T59" fmla="*/ 833 h 1217"/>
                <a:gd name="T60" fmla="*/ 1243 w 2111"/>
                <a:gd name="T61" fmla="*/ 940 h 1217"/>
                <a:gd name="T62" fmla="*/ 1296 w 2111"/>
                <a:gd name="T63" fmla="*/ 995 h 1217"/>
                <a:gd name="T64" fmla="*/ 1438 w 2111"/>
                <a:gd name="T65" fmla="*/ 1046 h 1217"/>
                <a:gd name="T66" fmla="*/ 1691 w 2111"/>
                <a:gd name="T67" fmla="*/ 1138 h 1217"/>
                <a:gd name="T68" fmla="*/ 1758 w 2111"/>
                <a:gd name="T69" fmla="*/ 1202 h 1217"/>
                <a:gd name="T70" fmla="*/ 1753 w 2111"/>
                <a:gd name="T71" fmla="*/ 1217 h 1217"/>
                <a:gd name="T72" fmla="*/ 1670 w 2111"/>
                <a:gd name="T73" fmla="*/ 1192 h 1217"/>
                <a:gd name="T74" fmla="*/ 1455 w 2111"/>
                <a:gd name="T75" fmla="*/ 1118 h 1217"/>
                <a:gd name="T76" fmla="*/ 1197 w 2111"/>
                <a:gd name="T77" fmla="*/ 1047 h 1217"/>
                <a:gd name="T78" fmla="*/ 1167 w 2111"/>
                <a:gd name="T79" fmla="*/ 995 h 1217"/>
                <a:gd name="T80" fmla="*/ 1123 w 2111"/>
                <a:gd name="T81" fmla="*/ 780 h 1217"/>
                <a:gd name="T82" fmla="*/ 1072 w 2111"/>
                <a:gd name="T83" fmla="*/ 621 h 1217"/>
                <a:gd name="T84" fmla="*/ 942 w 2111"/>
                <a:gd name="T85" fmla="*/ 560 h 1217"/>
                <a:gd name="T86" fmla="*/ 835 w 2111"/>
                <a:gd name="T87" fmla="*/ 480 h 1217"/>
                <a:gd name="T88" fmla="*/ 785 w 2111"/>
                <a:gd name="T89" fmla="*/ 444 h 1217"/>
                <a:gd name="T90" fmla="*/ 665 w 2111"/>
                <a:gd name="T91" fmla="*/ 519 h 1217"/>
                <a:gd name="T92" fmla="*/ 478 w 2111"/>
                <a:gd name="T93" fmla="*/ 595 h 1217"/>
                <a:gd name="T94" fmla="*/ 246 w 2111"/>
                <a:gd name="T95" fmla="*/ 590 h 1217"/>
                <a:gd name="T96" fmla="*/ 78 w 2111"/>
                <a:gd name="T97" fmla="*/ 472 h 1217"/>
                <a:gd name="T98" fmla="*/ 0 w 2111"/>
                <a:gd name="T99" fmla="*/ 349 h 1217"/>
                <a:gd name="T100" fmla="*/ 37 w 2111"/>
                <a:gd name="T101" fmla="*/ 359 h 1217"/>
                <a:gd name="T102" fmla="*/ 139 w 2111"/>
                <a:gd name="T103" fmla="*/ 450 h 1217"/>
                <a:gd name="T104" fmla="*/ 283 w 2111"/>
                <a:gd name="T105" fmla="*/ 498 h 1217"/>
                <a:gd name="T106" fmla="*/ 500 w 2111"/>
                <a:gd name="T107" fmla="*/ 429 h 1217"/>
                <a:gd name="T108" fmla="*/ 649 w 2111"/>
                <a:gd name="T109" fmla="*/ 295 h 1217"/>
                <a:gd name="T110" fmla="*/ 855 w 2111"/>
                <a:gd name="T111" fmla="*/ 95 h 1217"/>
                <a:gd name="T112" fmla="*/ 1101 w 2111"/>
                <a:gd name="T113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1" h="1217">
                  <a:moveTo>
                    <a:pt x="1101" y="0"/>
                  </a:moveTo>
                  <a:lnTo>
                    <a:pt x="1153" y="3"/>
                  </a:lnTo>
                  <a:lnTo>
                    <a:pt x="1204" y="12"/>
                  </a:lnTo>
                  <a:lnTo>
                    <a:pt x="1254" y="27"/>
                  </a:lnTo>
                  <a:lnTo>
                    <a:pt x="1301" y="48"/>
                  </a:lnTo>
                  <a:lnTo>
                    <a:pt x="1346" y="73"/>
                  </a:lnTo>
                  <a:lnTo>
                    <a:pt x="1390" y="101"/>
                  </a:lnTo>
                  <a:lnTo>
                    <a:pt x="1434" y="132"/>
                  </a:lnTo>
                  <a:lnTo>
                    <a:pt x="1478" y="164"/>
                  </a:lnTo>
                  <a:lnTo>
                    <a:pt x="1522" y="199"/>
                  </a:lnTo>
                  <a:lnTo>
                    <a:pt x="1564" y="230"/>
                  </a:lnTo>
                  <a:lnTo>
                    <a:pt x="1602" y="257"/>
                  </a:lnTo>
                  <a:lnTo>
                    <a:pt x="1638" y="277"/>
                  </a:lnTo>
                  <a:lnTo>
                    <a:pt x="1670" y="294"/>
                  </a:lnTo>
                  <a:lnTo>
                    <a:pt x="1697" y="303"/>
                  </a:lnTo>
                  <a:lnTo>
                    <a:pt x="1721" y="308"/>
                  </a:lnTo>
                  <a:lnTo>
                    <a:pt x="1743" y="306"/>
                  </a:lnTo>
                  <a:lnTo>
                    <a:pt x="1762" y="301"/>
                  </a:lnTo>
                  <a:lnTo>
                    <a:pt x="1777" y="292"/>
                  </a:lnTo>
                  <a:lnTo>
                    <a:pt x="1788" y="283"/>
                  </a:lnTo>
                  <a:lnTo>
                    <a:pt x="1798" y="270"/>
                  </a:lnTo>
                  <a:lnTo>
                    <a:pt x="1804" y="261"/>
                  </a:lnTo>
                  <a:lnTo>
                    <a:pt x="1808" y="251"/>
                  </a:lnTo>
                  <a:lnTo>
                    <a:pt x="1810" y="246"/>
                  </a:lnTo>
                  <a:lnTo>
                    <a:pt x="1810" y="243"/>
                  </a:lnTo>
                  <a:lnTo>
                    <a:pt x="1805" y="229"/>
                  </a:lnTo>
                  <a:lnTo>
                    <a:pt x="1802" y="225"/>
                  </a:lnTo>
                  <a:lnTo>
                    <a:pt x="1799" y="221"/>
                  </a:lnTo>
                  <a:lnTo>
                    <a:pt x="1797" y="215"/>
                  </a:lnTo>
                  <a:lnTo>
                    <a:pt x="1797" y="215"/>
                  </a:lnTo>
                  <a:lnTo>
                    <a:pt x="1790" y="201"/>
                  </a:lnTo>
                  <a:lnTo>
                    <a:pt x="1784" y="189"/>
                  </a:lnTo>
                  <a:lnTo>
                    <a:pt x="1782" y="178"/>
                  </a:lnTo>
                  <a:lnTo>
                    <a:pt x="1783" y="159"/>
                  </a:lnTo>
                  <a:lnTo>
                    <a:pt x="1788" y="141"/>
                  </a:lnTo>
                  <a:lnTo>
                    <a:pt x="1798" y="124"/>
                  </a:lnTo>
                  <a:lnTo>
                    <a:pt x="1808" y="112"/>
                  </a:lnTo>
                  <a:lnTo>
                    <a:pt x="1813" y="108"/>
                  </a:lnTo>
                  <a:lnTo>
                    <a:pt x="1817" y="103"/>
                  </a:lnTo>
                  <a:lnTo>
                    <a:pt x="1820" y="102"/>
                  </a:lnTo>
                  <a:lnTo>
                    <a:pt x="1824" y="101"/>
                  </a:lnTo>
                  <a:lnTo>
                    <a:pt x="1824" y="101"/>
                  </a:lnTo>
                  <a:lnTo>
                    <a:pt x="1828" y="103"/>
                  </a:lnTo>
                  <a:lnTo>
                    <a:pt x="1833" y="112"/>
                  </a:lnTo>
                  <a:lnTo>
                    <a:pt x="1835" y="125"/>
                  </a:lnTo>
                  <a:lnTo>
                    <a:pt x="1838" y="149"/>
                  </a:lnTo>
                  <a:lnTo>
                    <a:pt x="1839" y="167"/>
                  </a:lnTo>
                  <a:lnTo>
                    <a:pt x="1842" y="186"/>
                  </a:lnTo>
                  <a:lnTo>
                    <a:pt x="1845" y="201"/>
                  </a:lnTo>
                  <a:lnTo>
                    <a:pt x="1850" y="219"/>
                  </a:lnTo>
                  <a:lnTo>
                    <a:pt x="1868" y="222"/>
                  </a:lnTo>
                  <a:lnTo>
                    <a:pt x="1882" y="223"/>
                  </a:lnTo>
                  <a:lnTo>
                    <a:pt x="1899" y="226"/>
                  </a:lnTo>
                  <a:lnTo>
                    <a:pt x="1923" y="229"/>
                  </a:lnTo>
                  <a:lnTo>
                    <a:pt x="1941" y="232"/>
                  </a:lnTo>
                  <a:lnTo>
                    <a:pt x="1954" y="234"/>
                  </a:lnTo>
                  <a:lnTo>
                    <a:pt x="1963" y="240"/>
                  </a:lnTo>
                  <a:lnTo>
                    <a:pt x="1977" y="248"/>
                  </a:lnTo>
                  <a:lnTo>
                    <a:pt x="1994" y="261"/>
                  </a:lnTo>
                  <a:lnTo>
                    <a:pt x="2013" y="276"/>
                  </a:lnTo>
                  <a:lnTo>
                    <a:pt x="2034" y="292"/>
                  </a:lnTo>
                  <a:lnTo>
                    <a:pt x="2054" y="309"/>
                  </a:lnTo>
                  <a:lnTo>
                    <a:pt x="2072" y="326"/>
                  </a:lnTo>
                  <a:lnTo>
                    <a:pt x="2090" y="342"/>
                  </a:lnTo>
                  <a:lnTo>
                    <a:pt x="2104" y="357"/>
                  </a:lnTo>
                  <a:lnTo>
                    <a:pt x="2110" y="367"/>
                  </a:lnTo>
                  <a:lnTo>
                    <a:pt x="2111" y="378"/>
                  </a:lnTo>
                  <a:lnTo>
                    <a:pt x="2107" y="390"/>
                  </a:lnTo>
                  <a:lnTo>
                    <a:pt x="2099" y="404"/>
                  </a:lnTo>
                  <a:lnTo>
                    <a:pt x="2086" y="414"/>
                  </a:lnTo>
                  <a:lnTo>
                    <a:pt x="2071" y="421"/>
                  </a:lnTo>
                  <a:lnTo>
                    <a:pt x="2056" y="421"/>
                  </a:lnTo>
                  <a:lnTo>
                    <a:pt x="2031" y="415"/>
                  </a:lnTo>
                  <a:lnTo>
                    <a:pt x="2008" y="410"/>
                  </a:lnTo>
                  <a:lnTo>
                    <a:pt x="2006" y="410"/>
                  </a:lnTo>
                  <a:lnTo>
                    <a:pt x="1979" y="403"/>
                  </a:lnTo>
                  <a:lnTo>
                    <a:pt x="1954" y="397"/>
                  </a:lnTo>
                  <a:lnTo>
                    <a:pt x="1930" y="396"/>
                  </a:lnTo>
                  <a:lnTo>
                    <a:pt x="1911" y="397"/>
                  </a:lnTo>
                  <a:lnTo>
                    <a:pt x="1893" y="403"/>
                  </a:lnTo>
                  <a:lnTo>
                    <a:pt x="1875" y="411"/>
                  </a:lnTo>
                  <a:lnTo>
                    <a:pt x="1863" y="421"/>
                  </a:lnTo>
                  <a:lnTo>
                    <a:pt x="1848" y="433"/>
                  </a:lnTo>
                  <a:lnTo>
                    <a:pt x="1831" y="447"/>
                  </a:lnTo>
                  <a:lnTo>
                    <a:pt x="1805" y="472"/>
                  </a:lnTo>
                  <a:lnTo>
                    <a:pt x="1775" y="495"/>
                  </a:lnTo>
                  <a:lnTo>
                    <a:pt x="1740" y="519"/>
                  </a:lnTo>
                  <a:lnTo>
                    <a:pt x="1710" y="533"/>
                  </a:lnTo>
                  <a:lnTo>
                    <a:pt x="1681" y="544"/>
                  </a:lnTo>
                  <a:lnTo>
                    <a:pt x="1655" y="550"/>
                  </a:lnTo>
                  <a:lnTo>
                    <a:pt x="1631" y="553"/>
                  </a:lnTo>
                  <a:lnTo>
                    <a:pt x="1613" y="556"/>
                  </a:lnTo>
                  <a:lnTo>
                    <a:pt x="1602" y="556"/>
                  </a:lnTo>
                  <a:lnTo>
                    <a:pt x="1598" y="556"/>
                  </a:lnTo>
                  <a:lnTo>
                    <a:pt x="1590" y="571"/>
                  </a:lnTo>
                  <a:lnTo>
                    <a:pt x="1583" y="582"/>
                  </a:lnTo>
                  <a:lnTo>
                    <a:pt x="1578" y="593"/>
                  </a:lnTo>
                  <a:lnTo>
                    <a:pt x="1572" y="604"/>
                  </a:lnTo>
                  <a:lnTo>
                    <a:pt x="1565" y="619"/>
                  </a:lnTo>
                  <a:lnTo>
                    <a:pt x="1557" y="640"/>
                  </a:lnTo>
                  <a:lnTo>
                    <a:pt x="1546" y="669"/>
                  </a:lnTo>
                  <a:lnTo>
                    <a:pt x="1535" y="695"/>
                  </a:lnTo>
                  <a:lnTo>
                    <a:pt x="1525" y="719"/>
                  </a:lnTo>
                  <a:lnTo>
                    <a:pt x="1516" y="735"/>
                  </a:lnTo>
                  <a:lnTo>
                    <a:pt x="1502" y="753"/>
                  </a:lnTo>
                  <a:lnTo>
                    <a:pt x="1484" y="766"/>
                  </a:lnTo>
                  <a:lnTo>
                    <a:pt x="1466" y="773"/>
                  </a:lnTo>
                  <a:lnTo>
                    <a:pt x="1449" y="777"/>
                  </a:lnTo>
                  <a:lnTo>
                    <a:pt x="1434" y="778"/>
                  </a:lnTo>
                  <a:lnTo>
                    <a:pt x="1422" y="777"/>
                  </a:lnTo>
                  <a:lnTo>
                    <a:pt x="1414" y="774"/>
                  </a:lnTo>
                  <a:lnTo>
                    <a:pt x="1408" y="769"/>
                  </a:lnTo>
                  <a:lnTo>
                    <a:pt x="1407" y="763"/>
                  </a:lnTo>
                  <a:lnTo>
                    <a:pt x="1407" y="756"/>
                  </a:lnTo>
                  <a:lnTo>
                    <a:pt x="1408" y="749"/>
                  </a:lnTo>
                  <a:lnTo>
                    <a:pt x="1415" y="742"/>
                  </a:lnTo>
                  <a:lnTo>
                    <a:pt x="1426" y="735"/>
                  </a:lnTo>
                  <a:lnTo>
                    <a:pt x="1444" y="727"/>
                  </a:lnTo>
                  <a:lnTo>
                    <a:pt x="1448" y="726"/>
                  </a:lnTo>
                  <a:lnTo>
                    <a:pt x="1451" y="724"/>
                  </a:lnTo>
                  <a:lnTo>
                    <a:pt x="1454" y="724"/>
                  </a:lnTo>
                  <a:lnTo>
                    <a:pt x="1459" y="722"/>
                  </a:lnTo>
                  <a:lnTo>
                    <a:pt x="1463" y="717"/>
                  </a:lnTo>
                  <a:lnTo>
                    <a:pt x="1474" y="704"/>
                  </a:lnTo>
                  <a:lnTo>
                    <a:pt x="1482" y="684"/>
                  </a:lnTo>
                  <a:lnTo>
                    <a:pt x="1488" y="662"/>
                  </a:lnTo>
                  <a:lnTo>
                    <a:pt x="1492" y="637"/>
                  </a:lnTo>
                  <a:lnTo>
                    <a:pt x="1493" y="613"/>
                  </a:lnTo>
                  <a:lnTo>
                    <a:pt x="1493" y="589"/>
                  </a:lnTo>
                  <a:lnTo>
                    <a:pt x="1491" y="567"/>
                  </a:lnTo>
                  <a:lnTo>
                    <a:pt x="1485" y="550"/>
                  </a:lnTo>
                  <a:lnTo>
                    <a:pt x="1481" y="550"/>
                  </a:lnTo>
                  <a:lnTo>
                    <a:pt x="1470" y="549"/>
                  </a:lnTo>
                  <a:lnTo>
                    <a:pt x="1452" y="546"/>
                  </a:lnTo>
                  <a:lnTo>
                    <a:pt x="1430" y="542"/>
                  </a:lnTo>
                  <a:lnTo>
                    <a:pt x="1405" y="538"/>
                  </a:lnTo>
                  <a:lnTo>
                    <a:pt x="1378" y="531"/>
                  </a:lnTo>
                  <a:lnTo>
                    <a:pt x="1350" y="523"/>
                  </a:lnTo>
                  <a:lnTo>
                    <a:pt x="1350" y="549"/>
                  </a:lnTo>
                  <a:lnTo>
                    <a:pt x="1345" y="577"/>
                  </a:lnTo>
                  <a:lnTo>
                    <a:pt x="1335" y="607"/>
                  </a:lnTo>
                  <a:lnTo>
                    <a:pt x="1321" y="639"/>
                  </a:lnTo>
                  <a:lnTo>
                    <a:pt x="1302" y="672"/>
                  </a:lnTo>
                  <a:lnTo>
                    <a:pt x="1284" y="704"/>
                  </a:lnTo>
                  <a:lnTo>
                    <a:pt x="1269" y="730"/>
                  </a:lnTo>
                  <a:lnTo>
                    <a:pt x="1258" y="755"/>
                  </a:lnTo>
                  <a:lnTo>
                    <a:pt x="1250" y="777"/>
                  </a:lnTo>
                  <a:lnTo>
                    <a:pt x="1244" y="796"/>
                  </a:lnTo>
                  <a:lnTo>
                    <a:pt x="1240" y="815"/>
                  </a:lnTo>
                  <a:lnTo>
                    <a:pt x="1237" y="833"/>
                  </a:lnTo>
                  <a:lnTo>
                    <a:pt x="1234" y="851"/>
                  </a:lnTo>
                  <a:lnTo>
                    <a:pt x="1233" y="879"/>
                  </a:lnTo>
                  <a:lnTo>
                    <a:pt x="1234" y="904"/>
                  </a:lnTo>
                  <a:lnTo>
                    <a:pt x="1237" y="923"/>
                  </a:lnTo>
                  <a:lnTo>
                    <a:pt x="1243" y="940"/>
                  </a:lnTo>
                  <a:lnTo>
                    <a:pt x="1250" y="953"/>
                  </a:lnTo>
                  <a:lnTo>
                    <a:pt x="1256" y="964"/>
                  </a:lnTo>
                  <a:lnTo>
                    <a:pt x="1263" y="974"/>
                  </a:lnTo>
                  <a:lnTo>
                    <a:pt x="1276" y="984"/>
                  </a:lnTo>
                  <a:lnTo>
                    <a:pt x="1296" y="995"/>
                  </a:lnTo>
                  <a:lnTo>
                    <a:pt x="1321" y="1006"/>
                  </a:lnTo>
                  <a:lnTo>
                    <a:pt x="1350" y="1017"/>
                  </a:lnTo>
                  <a:lnTo>
                    <a:pt x="1380" y="1028"/>
                  </a:lnTo>
                  <a:lnTo>
                    <a:pt x="1411" y="1038"/>
                  </a:lnTo>
                  <a:lnTo>
                    <a:pt x="1438" y="1046"/>
                  </a:lnTo>
                  <a:lnTo>
                    <a:pt x="1495" y="1064"/>
                  </a:lnTo>
                  <a:lnTo>
                    <a:pt x="1554" y="1083"/>
                  </a:lnTo>
                  <a:lnTo>
                    <a:pt x="1616" y="1105"/>
                  </a:lnTo>
                  <a:lnTo>
                    <a:pt x="1677" y="1130"/>
                  </a:lnTo>
                  <a:lnTo>
                    <a:pt x="1691" y="1138"/>
                  </a:lnTo>
                  <a:lnTo>
                    <a:pt x="1706" y="1148"/>
                  </a:lnTo>
                  <a:lnTo>
                    <a:pt x="1724" y="1162"/>
                  </a:lnTo>
                  <a:lnTo>
                    <a:pt x="1739" y="1176"/>
                  </a:lnTo>
                  <a:lnTo>
                    <a:pt x="1751" y="1189"/>
                  </a:lnTo>
                  <a:lnTo>
                    <a:pt x="1758" y="1202"/>
                  </a:lnTo>
                  <a:lnTo>
                    <a:pt x="1758" y="1205"/>
                  </a:lnTo>
                  <a:lnTo>
                    <a:pt x="1759" y="1209"/>
                  </a:lnTo>
                  <a:lnTo>
                    <a:pt x="1758" y="1213"/>
                  </a:lnTo>
                  <a:lnTo>
                    <a:pt x="1755" y="1216"/>
                  </a:lnTo>
                  <a:lnTo>
                    <a:pt x="1753" y="1217"/>
                  </a:lnTo>
                  <a:lnTo>
                    <a:pt x="1748" y="1217"/>
                  </a:lnTo>
                  <a:lnTo>
                    <a:pt x="1736" y="1214"/>
                  </a:lnTo>
                  <a:lnTo>
                    <a:pt x="1720" y="1210"/>
                  </a:lnTo>
                  <a:lnTo>
                    <a:pt x="1696" y="1202"/>
                  </a:lnTo>
                  <a:lnTo>
                    <a:pt x="1670" y="1192"/>
                  </a:lnTo>
                  <a:lnTo>
                    <a:pt x="1638" y="1181"/>
                  </a:lnTo>
                  <a:lnTo>
                    <a:pt x="1600" y="1167"/>
                  </a:lnTo>
                  <a:lnTo>
                    <a:pt x="1556" y="1152"/>
                  </a:lnTo>
                  <a:lnTo>
                    <a:pt x="1507" y="1134"/>
                  </a:lnTo>
                  <a:lnTo>
                    <a:pt x="1455" y="1118"/>
                  </a:lnTo>
                  <a:lnTo>
                    <a:pt x="1403" y="1100"/>
                  </a:lnTo>
                  <a:lnTo>
                    <a:pt x="1347" y="1083"/>
                  </a:lnTo>
                  <a:lnTo>
                    <a:pt x="1295" y="1068"/>
                  </a:lnTo>
                  <a:lnTo>
                    <a:pt x="1244" y="1056"/>
                  </a:lnTo>
                  <a:lnTo>
                    <a:pt x="1197" y="1047"/>
                  </a:lnTo>
                  <a:lnTo>
                    <a:pt x="1193" y="1045"/>
                  </a:lnTo>
                  <a:lnTo>
                    <a:pt x="1188" y="1039"/>
                  </a:lnTo>
                  <a:lnTo>
                    <a:pt x="1182" y="1029"/>
                  </a:lnTo>
                  <a:lnTo>
                    <a:pt x="1175" y="1016"/>
                  </a:lnTo>
                  <a:lnTo>
                    <a:pt x="1167" y="995"/>
                  </a:lnTo>
                  <a:lnTo>
                    <a:pt x="1153" y="958"/>
                  </a:lnTo>
                  <a:lnTo>
                    <a:pt x="1141" y="915"/>
                  </a:lnTo>
                  <a:lnTo>
                    <a:pt x="1132" y="871"/>
                  </a:lnTo>
                  <a:lnTo>
                    <a:pt x="1127" y="822"/>
                  </a:lnTo>
                  <a:lnTo>
                    <a:pt x="1123" y="780"/>
                  </a:lnTo>
                  <a:lnTo>
                    <a:pt x="1117" y="741"/>
                  </a:lnTo>
                  <a:lnTo>
                    <a:pt x="1110" y="704"/>
                  </a:lnTo>
                  <a:lnTo>
                    <a:pt x="1099" y="669"/>
                  </a:lnTo>
                  <a:lnTo>
                    <a:pt x="1084" y="635"/>
                  </a:lnTo>
                  <a:lnTo>
                    <a:pt x="1072" y="621"/>
                  </a:lnTo>
                  <a:lnTo>
                    <a:pt x="1054" y="608"/>
                  </a:lnTo>
                  <a:lnTo>
                    <a:pt x="1029" y="596"/>
                  </a:lnTo>
                  <a:lnTo>
                    <a:pt x="1001" y="584"/>
                  </a:lnTo>
                  <a:lnTo>
                    <a:pt x="973" y="571"/>
                  </a:lnTo>
                  <a:lnTo>
                    <a:pt x="942" y="560"/>
                  </a:lnTo>
                  <a:lnTo>
                    <a:pt x="916" y="548"/>
                  </a:lnTo>
                  <a:lnTo>
                    <a:pt x="894" y="537"/>
                  </a:lnTo>
                  <a:lnTo>
                    <a:pt x="876" y="527"/>
                  </a:lnTo>
                  <a:lnTo>
                    <a:pt x="853" y="504"/>
                  </a:lnTo>
                  <a:lnTo>
                    <a:pt x="835" y="480"/>
                  </a:lnTo>
                  <a:lnTo>
                    <a:pt x="822" y="455"/>
                  </a:lnTo>
                  <a:lnTo>
                    <a:pt x="810" y="432"/>
                  </a:lnTo>
                  <a:lnTo>
                    <a:pt x="806" y="432"/>
                  </a:lnTo>
                  <a:lnTo>
                    <a:pt x="798" y="436"/>
                  </a:lnTo>
                  <a:lnTo>
                    <a:pt x="785" y="444"/>
                  </a:lnTo>
                  <a:lnTo>
                    <a:pt x="769" y="455"/>
                  </a:lnTo>
                  <a:lnTo>
                    <a:pt x="748" y="469"/>
                  </a:lnTo>
                  <a:lnTo>
                    <a:pt x="723" y="484"/>
                  </a:lnTo>
                  <a:lnTo>
                    <a:pt x="696" y="501"/>
                  </a:lnTo>
                  <a:lnTo>
                    <a:pt x="665" y="519"/>
                  </a:lnTo>
                  <a:lnTo>
                    <a:pt x="632" y="537"/>
                  </a:lnTo>
                  <a:lnTo>
                    <a:pt x="596" y="553"/>
                  </a:lnTo>
                  <a:lnTo>
                    <a:pt x="559" y="570"/>
                  </a:lnTo>
                  <a:lnTo>
                    <a:pt x="519" y="584"/>
                  </a:lnTo>
                  <a:lnTo>
                    <a:pt x="478" y="595"/>
                  </a:lnTo>
                  <a:lnTo>
                    <a:pt x="434" y="604"/>
                  </a:lnTo>
                  <a:lnTo>
                    <a:pt x="391" y="608"/>
                  </a:lnTo>
                  <a:lnTo>
                    <a:pt x="345" y="610"/>
                  </a:lnTo>
                  <a:lnTo>
                    <a:pt x="294" y="604"/>
                  </a:lnTo>
                  <a:lnTo>
                    <a:pt x="246" y="590"/>
                  </a:lnTo>
                  <a:lnTo>
                    <a:pt x="201" y="573"/>
                  </a:lnTo>
                  <a:lnTo>
                    <a:pt x="159" y="548"/>
                  </a:lnTo>
                  <a:lnTo>
                    <a:pt x="124" y="522"/>
                  </a:lnTo>
                  <a:lnTo>
                    <a:pt x="95" y="493"/>
                  </a:lnTo>
                  <a:lnTo>
                    <a:pt x="78" y="472"/>
                  </a:lnTo>
                  <a:lnTo>
                    <a:pt x="59" y="446"/>
                  </a:lnTo>
                  <a:lnTo>
                    <a:pt x="38" y="417"/>
                  </a:lnTo>
                  <a:lnTo>
                    <a:pt x="19" y="386"/>
                  </a:lnTo>
                  <a:lnTo>
                    <a:pt x="2" y="357"/>
                  </a:lnTo>
                  <a:lnTo>
                    <a:pt x="0" y="349"/>
                  </a:lnTo>
                  <a:lnTo>
                    <a:pt x="1" y="345"/>
                  </a:lnTo>
                  <a:lnTo>
                    <a:pt x="6" y="343"/>
                  </a:lnTo>
                  <a:lnTo>
                    <a:pt x="15" y="345"/>
                  </a:lnTo>
                  <a:lnTo>
                    <a:pt x="26" y="350"/>
                  </a:lnTo>
                  <a:lnTo>
                    <a:pt x="37" y="359"/>
                  </a:lnTo>
                  <a:lnTo>
                    <a:pt x="59" y="377"/>
                  </a:lnTo>
                  <a:lnTo>
                    <a:pt x="78" y="396"/>
                  </a:lnTo>
                  <a:lnTo>
                    <a:pt x="97" y="414"/>
                  </a:lnTo>
                  <a:lnTo>
                    <a:pt x="118" y="432"/>
                  </a:lnTo>
                  <a:lnTo>
                    <a:pt x="139" y="450"/>
                  </a:lnTo>
                  <a:lnTo>
                    <a:pt x="162" y="465"/>
                  </a:lnTo>
                  <a:lnTo>
                    <a:pt x="187" y="477"/>
                  </a:lnTo>
                  <a:lnTo>
                    <a:pt x="216" y="488"/>
                  </a:lnTo>
                  <a:lnTo>
                    <a:pt x="248" y="495"/>
                  </a:lnTo>
                  <a:lnTo>
                    <a:pt x="283" y="498"/>
                  </a:lnTo>
                  <a:lnTo>
                    <a:pt x="325" y="497"/>
                  </a:lnTo>
                  <a:lnTo>
                    <a:pt x="372" y="488"/>
                  </a:lnTo>
                  <a:lnTo>
                    <a:pt x="417" y="473"/>
                  </a:lnTo>
                  <a:lnTo>
                    <a:pt x="460" y="454"/>
                  </a:lnTo>
                  <a:lnTo>
                    <a:pt x="500" y="429"/>
                  </a:lnTo>
                  <a:lnTo>
                    <a:pt x="536" y="403"/>
                  </a:lnTo>
                  <a:lnTo>
                    <a:pt x="570" y="374"/>
                  </a:lnTo>
                  <a:lnTo>
                    <a:pt x="600" y="346"/>
                  </a:lnTo>
                  <a:lnTo>
                    <a:pt x="627" y="319"/>
                  </a:lnTo>
                  <a:lnTo>
                    <a:pt x="649" y="295"/>
                  </a:lnTo>
                  <a:lnTo>
                    <a:pt x="667" y="274"/>
                  </a:lnTo>
                  <a:lnTo>
                    <a:pt x="713" y="223"/>
                  </a:lnTo>
                  <a:lnTo>
                    <a:pt x="760" y="177"/>
                  </a:lnTo>
                  <a:lnTo>
                    <a:pt x="809" y="134"/>
                  </a:lnTo>
                  <a:lnTo>
                    <a:pt x="855" y="95"/>
                  </a:lnTo>
                  <a:lnTo>
                    <a:pt x="904" y="63"/>
                  </a:lnTo>
                  <a:lnTo>
                    <a:pt x="952" y="36"/>
                  </a:lnTo>
                  <a:lnTo>
                    <a:pt x="1000" y="16"/>
                  </a:lnTo>
                  <a:lnTo>
                    <a:pt x="1050" y="4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1743" y="1650"/>
              <a:ext cx="342" cy="332"/>
            </a:xfrm>
            <a:custGeom>
              <a:avLst/>
              <a:gdLst>
                <a:gd name="T0" fmla="*/ 343 w 685"/>
                <a:gd name="T1" fmla="*/ 223 h 665"/>
                <a:gd name="T2" fmla="*/ 280 w 685"/>
                <a:gd name="T3" fmla="*/ 427 h 665"/>
                <a:gd name="T4" fmla="*/ 405 w 685"/>
                <a:gd name="T5" fmla="*/ 427 h 665"/>
                <a:gd name="T6" fmla="*/ 346 w 685"/>
                <a:gd name="T7" fmla="*/ 223 h 665"/>
                <a:gd name="T8" fmla="*/ 343 w 685"/>
                <a:gd name="T9" fmla="*/ 223 h 665"/>
                <a:gd name="T10" fmla="*/ 244 w 685"/>
                <a:gd name="T11" fmla="*/ 0 h 665"/>
                <a:gd name="T12" fmla="*/ 444 w 685"/>
                <a:gd name="T13" fmla="*/ 0 h 665"/>
                <a:gd name="T14" fmla="*/ 685 w 685"/>
                <a:gd name="T15" fmla="*/ 665 h 665"/>
                <a:gd name="T16" fmla="*/ 474 w 685"/>
                <a:gd name="T17" fmla="*/ 665 h 665"/>
                <a:gd name="T18" fmla="*/ 445 w 685"/>
                <a:gd name="T19" fmla="*/ 569 h 665"/>
                <a:gd name="T20" fmla="*/ 234 w 685"/>
                <a:gd name="T21" fmla="*/ 569 h 665"/>
                <a:gd name="T22" fmla="*/ 205 w 685"/>
                <a:gd name="T23" fmla="*/ 665 h 665"/>
                <a:gd name="T24" fmla="*/ 0 w 685"/>
                <a:gd name="T25" fmla="*/ 665 h 665"/>
                <a:gd name="T26" fmla="*/ 244 w 685"/>
                <a:gd name="T2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665">
                  <a:moveTo>
                    <a:pt x="343" y="223"/>
                  </a:moveTo>
                  <a:lnTo>
                    <a:pt x="280" y="427"/>
                  </a:lnTo>
                  <a:lnTo>
                    <a:pt x="405" y="427"/>
                  </a:lnTo>
                  <a:lnTo>
                    <a:pt x="346" y="223"/>
                  </a:lnTo>
                  <a:lnTo>
                    <a:pt x="343" y="223"/>
                  </a:lnTo>
                  <a:close/>
                  <a:moveTo>
                    <a:pt x="244" y="0"/>
                  </a:moveTo>
                  <a:lnTo>
                    <a:pt x="444" y="0"/>
                  </a:lnTo>
                  <a:lnTo>
                    <a:pt x="685" y="665"/>
                  </a:lnTo>
                  <a:lnTo>
                    <a:pt x="474" y="665"/>
                  </a:lnTo>
                  <a:lnTo>
                    <a:pt x="445" y="569"/>
                  </a:lnTo>
                  <a:lnTo>
                    <a:pt x="234" y="569"/>
                  </a:lnTo>
                  <a:lnTo>
                    <a:pt x="205" y="665"/>
                  </a:lnTo>
                  <a:lnTo>
                    <a:pt x="0" y="66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87" y="1741"/>
              <a:ext cx="251" cy="247"/>
            </a:xfrm>
            <a:custGeom>
              <a:avLst/>
              <a:gdLst>
                <a:gd name="T0" fmla="*/ 0 w 501"/>
                <a:gd name="T1" fmla="*/ 0 h 494"/>
                <a:gd name="T2" fmla="*/ 183 w 501"/>
                <a:gd name="T3" fmla="*/ 0 h 494"/>
                <a:gd name="T4" fmla="*/ 183 w 501"/>
                <a:gd name="T5" fmla="*/ 252 h 494"/>
                <a:gd name="T6" fmla="*/ 184 w 501"/>
                <a:gd name="T7" fmla="*/ 276 h 494"/>
                <a:gd name="T8" fmla="*/ 186 w 501"/>
                <a:gd name="T9" fmla="*/ 295 h 494"/>
                <a:gd name="T10" fmla="*/ 190 w 501"/>
                <a:gd name="T11" fmla="*/ 313 h 494"/>
                <a:gd name="T12" fmla="*/ 197 w 501"/>
                <a:gd name="T13" fmla="*/ 328 h 494"/>
                <a:gd name="T14" fmla="*/ 208 w 501"/>
                <a:gd name="T15" fmla="*/ 338 h 494"/>
                <a:gd name="T16" fmla="*/ 223 w 501"/>
                <a:gd name="T17" fmla="*/ 345 h 494"/>
                <a:gd name="T18" fmla="*/ 244 w 501"/>
                <a:gd name="T19" fmla="*/ 347 h 494"/>
                <a:gd name="T20" fmla="*/ 256 w 501"/>
                <a:gd name="T21" fmla="*/ 346 h 494"/>
                <a:gd name="T22" fmla="*/ 268 w 501"/>
                <a:gd name="T23" fmla="*/ 343 h 494"/>
                <a:gd name="T24" fmla="*/ 281 w 501"/>
                <a:gd name="T25" fmla="*/ 338 h 494"/>
                <a:gd name="T26" fmla="*/ 292 w 501"/>
                <a:gd name="T27" fmla="*/ 329 h 494"/>
                <a:gd name="T28" fmla="*/ 302 w 501"/>
                <a:gd name="T29" fmla="*/ 317 h 494"/>
                <a:gd name="T30" fmla="*/ 310 w 501"/>
                <a:gd name="T31" fmla="*/ 302 h 494"/>
                <a:gd name="T32" fmla="*/ 315 w 501"/>
                <a:gd name="T33" fmla="*/ 280 h 494"/>
                <a:gd name="T34" fmla="*/ 317 w 501"/>
                <a:gd name="T35" fmla="*/ 255 h 494"/>
                <a:gd name="T36" fmla="*/ 317 w 501"/>
                <a:gd name="T37" fmla="*/ 0 h 494"/>
                <a:gd name="T38" fmla="*/ 501 w 501"/>
                <a:gd name="T39" fmla="*/ 0 h 494"/>
                <a:gd name="T40" fmla="*/ 501 w 501"/>
                <a:gd name="T41" fmla="*/ 483 h 494"/>
                <a:gd name="T42" fmla="*/ 324 w 501"/>
                <a:gd name="T43" fmla="*/ 483 h 494"/>
                <a:gd name="T44" fmla="*/ 324 w 501"/>
                <a:gd name="T45" fmla="*/ 421 h 494"/>
                <a:gd name="T46" fmla="*/ 322 w 501"/>
                <a:gd name="T47" fmla="*/ 421 h 494"/>
                <a:gd name="T48" fmla="*/ 303 w 501"/>
                <a:gd name="T49" fmla="*/ 443 h 494"/>
                <a:gd name="T50" fmla="*/ 282 w 501"/>
                <a:gd name="T51" fmla="*/ 462 h 494"/>
                <a:gd name="T52" fmla="*/ 257 w 501"/>
                <a:gd name="T53" fmla="*/ 476 h 494"/>
                <a:gd name="T54" fmla="*/ 230 w 501"/>
                <a:gd name="T55" fmla="*/ 485 h 494"/>
                <a:gd name="T56" fmla="*/ 200 w 501"/>
                <a:gd name="T57" fmla="*/ 492 h 494"/>
                <a:gd name="T58" fmla="*/ 165 w 501"/>
                <a:gd name="T59" fmla="*/ 494 h 494"/>
                <a:gd name="T60" fmla="*/ 136 w 501"/>
                <a:gd name="T61" fmla="*/ 492 h 494"/>
                <a:gd name="T62" fmla="*/ 109 w 501"/>
                <a:gd name="T63" fmla="*/ 487 h 494"/>
                <a:gd name="T64" fmla="*/ 84 w 501"/>
                <a:gd name="T65" fmla="*/ 476 h 494"/>
                <a:gd name="T66" fmla="*/ 60 w 501"/>
                <a:gd name="T67" fmla="*/ 462 h 494"/>
                <a:gd name="T68" fmla="*/ 40 w 501"/>
                <a:gd name="T69" fmla="*/ 444 h 494"/>
                <a:gd name="T70" fmla="*/ 23 w 501"/>
                <a:gd name="T71" fmla="*/ 422 h 494"/>
                <a:gd name="T72" fmla="*/ 11 w 501"/>
                <a:gd name="T73" fmla="*/ 396 h 494"/>
                <a:gd name="T74" fmla="*/ 2 w 501"/>
                <a:gd name="T75" fmla="*/ 365 h 494"/>
                <a:gd name="T76" fmla="*/ 0 w 501"/>
                <a:gd name="T77" fmla="*/ 331 h 494"/>
                <a:gd name="T78" fmla="*/ 0 w 501"/>
                <a:gd name="T7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1" h="494">
                  <a:moveTo>
                    <a:pt x="0" y="0"/>
                  </a:moveTo>
                  <a:lnTo>
                    <a:pt x="183" y="0"/>
                  </a:lnTo>
                  <a:lnTo>
                    <a:pt x="183" y="252"/>
                  </a:lnTo>
                  <a:lnTo>
                    <a:pt x="184" y="276"/>
                  </a:lnTo>
                  <a:lnTo>
                    <a:pt x="186" y="295"/>
                  </a:lnTo>
                  <a:lnTo>
                    <a:pt x="190" y="313"/>
                  </a:lnTo>
                  <a:lnTo>
                    <a:pt x="197" y="328"/>
                  </a:lnTo>
                  <a:lnTo>
                    <a:pt x="208" y="338"/>
                  </a:lnTo>
                  <a:lnTo>
                    <a:pt x="223" y="345"/>
                  </a:lnTo>
                  <a:lnTo>
                    <a:pt x="244" y="347"/>
                  </a:lnTo>
                  <a:lnTo>
                    <a:pt x="256" y="346"/>
                  </a:lnTo>
                  <a:lnTo>
                    <a:pt x="268" y="343"/>
                  </a:lnTo>
                  <a:lnTo>
                    <a:pt x="281" y="338"/>
                  </a:lnTo>
                  <a:lnTo>
                    <a:pt x="292" y="329"/>
                  </a:lnTo>
                  <a:lnTo>
                    <a:pt x="302" y="317"/>
                  </a:lnTo>
                  <a:lnTo>
                    <a:pt x="310" y="302"/>
                  </a:lnTo>
                  <a:lnTo>
                    <a:pt x="315" y="280"/>
                  </a:lnTo>
                  <a:lnTo>
                    <a:pt x="317" y="255"/>
                  </a:lnTo>
                  <a:lnTo>
                    <a:pt x="317" y="0"/>
                  </a:lnTo>
                  <a:lnTo>
                    <a:pt x="501" y="0"/>
                  </a:lnTo>
                  <a:lnTo>
                    <a:pt x="501" y="483"/>
                  </a:lnTo>
                  <a:lnTo>
                    <a:pt x="324" y="483"/>
                  </a:lnTo>
                  <a:lnTo>
                    <a:pt x="324" y="421"/>
                  </a:lnTo>
                  <a:lnTo>
                    <a:pt x="322" y="421"/>
                  </a:lnTo>
                  <a:lnTo>
                    <a:pt x="303" y="443"/>
                  </a:lnTo>
                  <a:lnTo>
                    <a:pt x="282" y="462"/>
                  </a:lnTo>
                  <a:lnTo>
                    <a:pt x="257" y="476"/>
                  </a:lnTo>
                  <a:lnTo>
                    <a:pt x="230" y="485"/>
                  </a:lnTo>
                  <a:lnTo>
                    <a:pt x="200" y="492"/>
                  </a:lnTo>
                  <a:lnTo>
                    <a:pt x="165" y="494"/>
                  </a:lnTo>
                  <a:lnTo>
                    <a:pt x="136" y="492"/>
                  </a:lnTo>
                  <a:lnTo>
                    <a:pt x="109" y="487"/>
                  </a:lnTo>
                  <a:lnTo>
                    <a:pt x="84" y="476"/>
                  </a:lnTo>
                  <a:lnTo>
                    <a:pt x="60" y="462"/>
                  </a:lnTo>
                  <a:lnTo>
                    <a:pt x="40" y="444"/>
                  </a:lnTo>
                  <a:lnTo>
                    <a:pt x="23" y="422"/>
                  </a:lnTo>
                  <a:lnTo>
                    <a:pt x="11" y="396"/>
                  </a:lnTo>
                  <a:lnTo>
                    <a:pt x="2" y="365"/>
                  </a:lnTo>
                  <a:lnTo>
                    <a:pt x="0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354" y="1735"/>
              <a:ext cx="243" cy="253"/>
            </a:xfrm>
            <a:custGeom>
              <a:avLst/>
              <a:gdLst>
                <a:gd name="T0" fmla="*/ 267 w 487"/>
                <a:gd name="T1" fmla="*/ 2 h 507"/>
                <a:gd name="T2" fmla="*/ 327 w 487"/>
                <a:gd name="T3" fmla="*/ 9 h 507"/>
                <a:gd name="T4" fmla="*/ 380 w 487"/>
                <a:gd name="T5" fmla="*/ 25 h 507"/>
                <a:gd name="T6" fmla="*/ 427 w 487"/>
                <a:gd name="T7" fmla="*/ 53 h 507"/>
                <a:gd name="T8" fmla="*/ 459 w 487"/>
                <a:gd name="T9" fmla="*/ 94 h 507"/>
                <a:gd name="T10" fmla="*/ 473 w 487"/>
                <a:gd name="T11" fmla="*/ 153 h 507"/>
                <a:gd name="T12" fmla="*/ 303 w 487"/>
                <a:gd name="T13" fmla="*/ 138 h 507"/>
                <a:gd name="T14" fmla="*/ 284 w 487"/>
                <a:gd name="T15" fmla="*/ 116 h 507"/>
                <a:gd name="T16" fmla="*/ 258 w 487"/>
                <a:gd name="T17" fmla="*/ 104 h 507"/>
                <a:gd name="T18" fmla="*/ 230 w 487"/>
                <a:gd name="T19" fmla="*/ 104 h 507"/>
                <a:gd name="T20" fmla="*/ 205 w 487"/>
                <a:gd name="T21" fmla="*/ 109 h 507"/>
                <a:gd name="T22" fmla="*/ 190 w 487"/>
                <a:gd name="T23" fmla="*/ 126 h 507"/>
                <a:gd name="T24" fmla="*/ 190 w 487"/>
                <a:gd name="T25" fmla="*/ 149 h 507"/>
                <a:gd name="T26" fmla="*/ 201 w 487"/>
                <a:gd name="T27" fmla="*/ 162 h 507"/>
                <a:gd name="T28" fmla="*/ 227 w 487"/>
                <a:gd name="T29" fmla="*/ 171 h 507"/>
                <a:gd name="T30" fmla="*/ 278 w 487"/>
                <a:gd name="T31" fmla="*/ 181 h 507"/>
                <a:gd name="T32" fmla="*/ 340 w 487"/>
                <a:gd name="T33" fmla="*/ 193 h 507"/>
                <a:gd name="T34" fmla="*/ 393 w 487"/>
                <a:gd name="T35" fmla="*/ 210 h 507"/>
                <a:gd name="T36" fmla="*/ 434 w 487"/>
                <a:gd name="T37" fmla="*/ 232 h 507"/>
                <a:gd name="T38" fmla="*/ 466 w 487"/>
                <a:gd name="T39" fmla="*/ 265 h 507"/>
                <a:gd name="T40" fmla="*/ 484 w 487"/>
                <a:gd name="T41" fmla="*/ 309 h 507"/>
                <a:gd name="T42" fmla="*/ 484 w 487"/>
                <a:gd name="T43" fmla="*/ 369 h 507"/>
                <a:gd name="T44" fmla="*/ 465 w 487"/>
                <a:gd name="T45" fmla="*/ 420 h 507"/>
                <a:gd name="T46" fmla="*/ 430 w 487"/>
                <a:gd name="T47" fmla="*/ 458 h 507"/>
                <a:gd name="T48" fmla="*/ 383 w 487"/>
                <a:gd name="T49" fmla="*/ 483 h 507"/>
                <a:gd name="T50" fmla="*/ 328 w 487"/>
                <a:gd name="T51" fmla="*/ 500 h 507"/>
                <a:gd name="T52" fmla="*/ 270 w 487"/>
                <a:gd name="T53" fmla="*/ 507 h 507"/>
                <a:gd name="T54" fmla="*/ 210 w 487"/>
                <a:gd name="T55" fmla="*/ 507 h 507"/>
                <a:gd name="T56" fmla="*/ 149 w 487"/>
                <a:gd name="T57" fmla="*/ 497 h 507"/>
                <a:gd name="T58" fmla="*/ 92 w 487"/>
                <a:gd name="T59" fmla="*/ 476 h 507"/>
                <a:gd name="T60" fmla="*/ 46 w 487"/>
                <a:gd name="T61" fmla="*/ 443 h 507"/>
                <a:gd name="T62" fmla="*/ 12 w 487"/>
                <a:gd name="T63" fmla="*/ 398 h 507"/>
                <a:gd name="T64" fmla="*/ 0 w 487"/>
                <a:gd name="T65" fmla="*/ 337 h 507"/>
                <a:gd name="T66" fmla="*/ 179 w 487"/>
                <a:gd name="T67" fmla="*/ 354 h 507"/>
                <a:gd name="T68" fmla="*/ 199 w 487"/>
                <a:gd name="T69" fmla="*/ 380 h 507"/>
                <a:gd name="T70" fmla="*/ 227 w 487"/>
                <a:gd name="T71" fmla="*/ 392 h 507"/>
                <a:gd name="T72" fmla="*/ 261 w 487"/>
                <a:gd name="T73" fmla="*/ 394 h 507"/>
                <a:gd name="T74" fmla="*/ 288 w 487"/>
                <a:gd name="T75" fmla="*/ 385 h 507"/>
                <a:gd name="T76" fmla="*/ 307 w 487"/>
                <a:gd name="T77" fmla="*/ 369 h 507"/>
                <a:gd name="T78" fmla="*/ 309 w 487"/>
                <a:gd name="T79" fmla="*/ 345 h 507"/>
                <a:gd name="T80" fmla="*/ 296 w 487"/>
                <a:gd name="T81" fmla="*/ 330 h 507"/>
                <a:gd name="T82" fmla="*/ 266 w 487"/>
                <a:gd name="T83" fmla="*/ 318 h 507"/>
                <a:gd name="T84" fmla="*/ 208 w 487"/>
                <a:gd name="T85" fmla="*/ 305 h 507"/>
                <a:gd name="T86" fmla="*/ 119 w 487"/>
                <a:gd name="T87" fmla="*/ 283 h 507"/>
                <a:gd name="T88" fmla="*/ 58 w 487"/>
                <a:gd name="T89" fmla="*/ 251 h 507"/>
                <a:gd name="T90" fmla="*/ 22 w 487"/>
                <a:gd name="T91" fmla="*/ 209 h 507"/>
                <a:gd name="T92" fmla="*/ 11 w 487"/>
                <a:gd name="T93" fmla="*/ 153 h 507"/>
                <a:gd name="T94" fmla="*/ 23 w 487"/>
                <a:gd name="T95" fmla="*/ 95 h 507"/>
                <a:gd name="T96" fmla="*/ 55 w 487"/>
                <a:gd name="T97" fmla="*/ 54 h 507"/>
                <a:gd name="T98" fmla="*/ 102 w 487"/>
                <a:gd name="T99" fmla="*/ 25 h 507"/>
                <a:gd name="T100" fmla="*/ 156 w 487"/>
                <a:gd name="T101" fmla="*/ 9 h 507"/>
                <a:gd name="T102" fmla="*/ 212 w 487"/>
                <a:gd name="T103" fmla="*/ 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7" h="507">
                  <a:moveTo>
                    <a:pt x="238" y="0"/>
                  </a:moveTo>
                  <a:lnTo>
                    <a:pt x="267" y="2"/>
                  </a:lnTo>
                  <a:lnTo>
                    <a:pt x="298" y="3"/>
                  </a:lnTo>
                  <a:lnTo>
                    <a:pt x="327" y="9"/>
                  </a:lnTo>
                  <a:lnTo>
                    <a:pt x="354" y="15"/>
                  </a:lnTo>
                  <a:lnTo>
                    <a:pt x="380" y="25"/>
                  </a:lnTo>
                  <a:lnTo>
                    <a:pt x="405" y="38"/>
                  </a:lnTo>
                  <a:lnTo>
                    <a:pt x="427" y="53"/>
                  </a:lnTo>
                  <a:lnTo>
                    <a:pt x="445" y="72"/>
                  </a:lnTo>
                  <a:lnTo>
                    <a:pt x="459" y="94"/>
                  </a:lnTo>
                  <a:lnTo>
                    <a:pt x="469" y="122"/>
                  </a:lnTo>
                  <a:lnTo>
                    <a:pt x="473" y="153"/>
                  </a:lnTo>
                  <a:lnTo>
                    <a:pt x="306" y="153"/>
                  </a:lnTo>
                  <a:lnTo>
                    <a:pt x="303" y="138"/>
                  </a:lnTo>
                  <a:lnTo>
                    <a:pt x="295" y="126"/>
                  </a:lnTo>
                  <a:lnTo>
                    <a:pt x="284" y="116"/>
                  </a:lnTo>
                  <a:lnTo>
                    <a:pt x="273" y="109"/>
                  </a:lnTo>
                  <a:lnTo>
                    <a:pt x="258" y="104"/>
                  </a:lnTo>
                  <a:lnTo>
                    <a:pt x="244" y="102"/>
                  </a:lnTo>
                  <a:lnTo>
                    <a:pt x="230" y="104"/>
                  </a:lnTo>
                  <a:lnTo>
                    <a:pt x="218" y="105"/>
                  </a:lnTo>
                  <a:lnTo>
                    <a:pt x="205" y="109"/>
                  </a:lnTo>
                  <a:lnTo>
                    <a:pt x="197" y="116"/>
                  </a:lnTo>
                  <a:lnTo>
                    <a:pt x="190" y="126"/>
                  </a:lnTo>
                  <a:lnTo>
                    <a:pt x="188" y="140"/>
                  </a:lnTo>
                  <a:lnTo>
                    <a:pt x="190" y="149"/>
                  </a:lnTo>
                  <a:lnTo>
                    <a:pt x="194" y="156"/>
                  </a:lnTo>
                  <a:lnTo>
                    <a:pt x="201" y="162"/>
                  </a:lnTo>
                  <a:lnTo>
                    <a:pt x="210" y="164"/>
                  </a:lnTo>
                  <a:lnTo>
                    <a:pt x="227" y="171"/>
                  </a:lnTo>
                  <a:lnTo>
                    <a:pt x="251" y="176"/>
                  </a:lnTo>
                  <a:lnTo>
                    <a:pt x="278" y="181"/>
                  </a:lnTo>
                  <a:lnTo>
                    <a:pt x="309" y="187"/>
                  </a:lnTo>
                  <a:lnTo>
                    <a:pt x="340" y="193"/>
                  </a:lnTo>
                  <a:lnTo>
                    <a:pt x="371" y="202"/>
                  </a:lnTo>
                  <a:lnTo>
                    <a:pt x="393" y="210"/>
                  </a:lnTo>
                  <a:lnTo>
                    <a:pt x="415" y="221"/>
                  </a:lnTo>
                  <a:lnTo>
                    <a:pt x="434" y="232"/>
                  </a:lnTo>
                  <a:lnTo>
                    <a:pt x="452" y="247"/>
                  </a:lnTo>
                  <a:lnTo>
                    <a:pt x="466" y="265"/>
                  </a:lnTo>
                  <a:lnTo>
                    <a:pt x="477" y="286"/>
                  </a:lnTo>
                  <a:lnTo>
                    <a:pt x="484" y="309"/>
                  </a:lnTo>
                  <a:lnTo>
                    <a:pt x="487" y="337"/>
                  </a:lnTo>
                  <a:lnTo>
                    <a:pt x="484" y="369"/>
                  </a:lnTo>
                  <a:lnTo>
                    <a:pt x="476" y="396"/>
                  </a:lnTo>
                  <a:lnTo>
                    <a:pt x="465" y="420"/>
                  </a:lnTo>
                  <a:lnTo>
                    <a:pt x="448" y="440"/>
                  </a:lnTo>
                  <a:lnTo>
                    <a:pt x="430" y="458"/>
                  </a:lnTo>
                  <a:lnTo>
                    <a:pt x="408" y="472"/>
                  </a:lnTo>
                  <a:lnTo>
                    <a:pt x="383" y="483"/>
                  </a:lnTo>
                  <a:lnTo>
                    <a:pt x="357" y="493"/>
                  </a:lnTo>
                  <a:lnTo>
                    <a:pt x="328" y="500"/>
                  </a:lnTo>
                  <a:lnTo>
                    <a:pt x="299" y="504"/>
                  </a:lnTo>
                  <a:lnTo>
                    <a:pt x="270" y="507"/>
                  </a:lnTo>
                  <a:lnTo>
                    <a:pt x="241" y="507"/>
                  </a:lnTo>
                  <a:lnTo>
                    <a:pt x="210" y="507"/>
                  </a:lnTo>
                  <a:lnTo>
                    <a:pt x="179" y="503"/>
                  </a:lnTo>
                  <a:lnTo>
                    <a:pt x="149" y="497"/>
                  </a:lnTo>
                  <a:lnTo>
                    <a:pt x="119" y="487"/>
                  </a:lnTo>
                  <a:lnTo>
                    <a:pt x="92" y="476"/>
                  </a:lnTo>
                  <a:lnTo>
                    <a:pt x="68" y="461"/>
                  </a:lnTo>
                  <a:lnTo>
                    <a:pt x="46" y="443"/>
                  </a:lnTo>
                  <a:lnTo>
                    <a:pt x="28" y="423"/>
                  </a:lnTo>
                  <a:lnTo>
                    <a:pt x="12" y="398"/>
                  </a:lnTo>
                  <a:lnTo>
                    <a:pt x="4" y="369"/>
                  </a:lnTo>
                  <a:lnTo>
                    <a:pt x="0" y="337"/>
                  </a:lnTo>
                  <a:lnTo>
                    <a:pt x="176" y="337"/>
                  </a:lnTo>
                  <a:lnTo>
                    <a:pt x="179" y="354"/>
                  </a:lnTo>
                  <a:lnTo>
                    <a:pt x="186" y="367"/>
                  </a:lnTo>
                  <a:lnTo>
                    <a:pt x="199" y="380"/>
                  </a:lnTo>
                  <a:lnTo>
                    <a:pt x="210" y="387"/>
                  </a:lnTo>
                  <a:lnTo>
                    <a:pt x="227" y="392"/>
                  </a:lnTo>
                  <a:lnTo>
                    <a:pt x="247" y="394"/>
                  </a:lnTo>
                  <a:lnTo>
                    <a:pt x="261" y="394"/>
                  </a:lnTo>
                  <a:lnTo>
                    <a:pt x="274" y="391"/>
                  </a:lnTo>
                  <a:lnTo>
                    <a:pt x="288" y="385"/>
                  </a:lnTo>
                  <a:lnTo>
                    <a:pt x="299" y="378"/>
                  </a:lnTo>
                  <a:lnTo>
                    <a:pt x="307" y="369"/>
                  </a:lnTo>
                  <a:lnTo>
                    <a:pt x="310" y="356"/>
                  </a:lnTo>
                  <a:lnTo>
                    <a:pt x="309" y="345"/>
                  </a:lnTo>
                  <a:lnTo>
                    <a:pt x="305" y="337"/>
                  </a:lnTo>
                  <a:lnTo>
                    <a:pt x="296" y="330"/>
                  </a:lnTo>
                  <a:lnTo>
                    <a:pt x="284" y="323"/>
                  </a:lnTo>
                  <a:lnTo>
                    <a:pt x="266" y="318"/>
                  </a:lnTo>
                  <a:lnTo>
                    <a:pt x="241" y="312"/>
                  </a:lnTo>
                  <a:lnTo>
                    <a:pt x="208" y="305"/>
                  </a:lnTo>
                  <a:lnTo>
                    <a:pt x="160" y="296"/>
                  </a:lnTo>
                  <a:lnTo>
                    <a:pt x="119" y="283"/>
                  </a:lnTo>
                  <a:lnTo>
                    <a:pt x="84" y="269"/>
                  </a:lnTo>
                  <a:lnTo>
                    <a:pt x="58" y="251"/>
                  </a:lnTo>
                  <a:lnTo>
                    <a:pt x="37" y="232"/>
                  </a:lnTo>
                  <a:lnTo>
                    <a:pt x="22" y="209"/>
                  </a:lnTo>
                  <a:lnTo>
                    <a:pt x="14" y="184"/>
                  </a:lnTo>
                  <a:lnTo>
                    <a:pt x="11" y="153"/>
                  </a:lnTo>
                  <a:lnTo>
                    <a:pt x="15" y="123"/>
                  </a:lnTo>
                  <a:lnTo>
                    <a:pt x="23" y="95"/>
                  </a:lnTo>
                  <a:lnTo>
                    <a:pt x="37" y="73"/>
                  </a:lnTo>
                  <a:lnTo>
                    <a:pt x="55" y="54"/>
                  </a:lnTo>
                  <a:lnTo>
                    <a:pt x="77" y="38"/>
                  </a:lnTo>
                  <a:lnTo>
                    <a:pt x="102" y="25"/>
                  </a:lnTo>
                  <a:lnTo>
                    <a:pt x="128" y="15"/>
                  </a:lnTo>
                  <a:lnTo>
                    <a:pt x="156" y="9"/>
                  </a:lnTo>
                  <a:lnTo>
                    <a:pt x="183" y="4"/>
                  </a:lnTo>
                  <a:lnTo>
                    <a:pt x="212" y="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597" y="1667"/>
              <a:ext cx="182" cy="318"/>
            </a:xfrm>
            <a:custGeom>
              <a:avLst/>
              <a:gdLst>
                <a:gd name="T0" fmla="*/ 81 w 364"/>
                <a:gd name="T1" fmla="*/ 0 h 636"/>
                <a:gd name="T2" fmla="*/ 266 w 364"/>
                <a:gd name="T3" fmla="*/ 0 h 636"/>
                <a:gd name="T4" fmla="*/ 266 w 364"/>
                <a:gd name="T5" fmla="*/ 148 h 636"/>
                <a:gd name="T6" fmla="*/ 364 w 364"/>
                <a:gd name="T7" fmla="*/ 148 h 636"/>
                <a:gd name="T8" fmla="*/ 364 w 364"/>
                <a:gd name="T9" fmla="*/ 261 h 636"/>
                <a:gd name="T10" fmla="*/ 266 w 364"/>
                <a:gd name="T11" fmla="*/ 261 h 636"/>
                <a:gd name="T12" fmla="*/ 266 w 364"/>
                <a:gd name="T13" fmla="*/ 429 h 636"/>
                <a:gd name="T14" fmla="*/ 266 w 364"/>
                <a:gd name="T15" fmla="*/ 450 h 636"/>
                <a:gd name="T16" fmla="*/ 270 w 364"/>
                <a:gd name="T17" fmla="*/ 466 h 636"/>
                <a:gd name="T18" fmla="*/ 277 w 364"/>
                <a:gd name="T19" fmla="*/ 477 h 636"/>
                <a:gd name="T20" fmla="*/ 287 w 364"/>
                <a:gd name="T21" fmla="*/ 487 h 636"/>
                <a:gd name="T22" fmla="*/ 302 w 364"/>
                <a:gd name="T23" fmla="*/ 491 h 636"/>
                <a:gd name="T24" fmla="*/ 322 w 364"/>
                <a:gd name="T25" fmla="*/ 494 h 636"/>
                <a:gd name="T26" fmla="*/ 364 w 364"/>
                <a:gd name="T27" fmla="*/ 491 h 636"/>
                <a:gd name="T28" fmla="*/ 364 w 364"/>
                <a:gd name="T29" fmla="*/ 631 h 636"/>
                <a:gd name="T30" fmla="*/ 325 w 364"/>
                <a:gd name="T31" fmla="*/ 632 h 636"/>
                <a:gd name="T32" fmla="*/ 285 w 364"/>
                <a:gd name="T33" fmla="*/ 635 h 636"/>
                <a:gd name="T34" fmla="*/ 247 w 364"/>
                <a:gd name="T35" fmla="*/ 636 h 636"/>
                <a:gd name="T36" fmla="*/ 225 w 364"/>
                <a:gd name="T37" fmla="*/ 635 h 636"/>
                <a:gd name="T38" fmla="*/ 204 w 364"/>
                <a:gd name="T39" fmla="*/ 633 h 636"/>
                <a:gd name="T40" fmla="*/ 182 w 364"/>
                <a:gd name="T41" fmla="*/ 631 h 636"/>
                <a:gd name="T42" fmla="*/ 163 w 364"/>
                <a:gd name="T43" fmla="*/ 625 h 636"/>
                <a:gd name="T44" fmla="*/ 143 w 364"/>
                <a:gd name="T45" fmla="*/ 618 h 636"/>
                <a:gd name="T46" fmla="*/ 127 w 364"/>
                <a:gd name="T47" fmla="*/ 607 h 636"/>
                <a:gd name="T48" fmla="*/ 112 w 364"/>
                <a:gd name="T49" fmla="*/ 593 h 636"/>
                <a:gd name="T50" fmla="*/ 99 w 364"/>
                <a:gd name="T51" fmla="*/ 575 h 636"/>
                <a:gd name="T52" fmla="*/ 90 w 364"/>
                <a:gd name="T53" fmla="*/ 552 h 636"/>
                <a:gd name="T54" fmla="*/ 84 w 364"/>
                <a:gd name="T55" fmla="*/ 524 h 636"/>
                <a:gd name="T56" fmla="*/ 81 w 364"/>
                <a:gd name="T57" fmla="*/ 491 h 636"/>
                <a:gd name="T58" fmla="*/ 81 w 364"/>
                <a:gd name="T59" fmla="*/ 261 h 636"/>
                <a:gd name="T60" fmla="*/ 0 w 364"/>
                <a:gd name="T61" fmla="*/ 261 h 636"/>
                <a:gd name="T62" fmla="*/ 0 w 364"/>
                <a:gd name="T63" fmla="*/ 148 h 636"/>
                <a:gd name="T64" fmla="*/ 81 w 364"/>
                <a:gd name="T65" fmla="*/ 148 h 636"/>
                <a:gd name="T66" fmla="*/ 81 w 364"/>
                <a:gd name="T67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" h="636">
                  <a:moveTo>
                    <a:pt x="81" y="0"/>
                  </a:moveTo>
                  <a:lnTo>
                    <a:pt x="266" y="0"/>
                  </a:lnTo>
                  <a:lnTo>
                    <a:pt x="266" y="148"/>
                  </a:lnTo>
                  <a:lnTo>
                    <a:pt x="364" y="148"/>
                  </a:lnTo>
                  <a:lnTo>
                    <a:pt x="364" y="261"/>
                  </a:lnTo>
                  <a:lnTo>
                    <a:pt x="266" y="261"/>
                  </a:lnTo>
                  <a:lnTo>
                    <a:pt x="266" y="429"/>
                  </a:lnTo>
                  <a:lnTo>
                    <a:pt x="266" y="450"/>
                  </a:lnTo>
                  <a:lnTo>
                    <a:pt x="270" y="466"/>
                  </a:lnTo>
                  <a:lnTo>
                    <a:pt x="277" y="477"/>
                  </a:lnTo>
                  <a:lnTo>
                    <a:pt x="287" y="487"/>
                  </a:lnTo>
                  <a:lnTo>
                    <a:pt x="302" y="491"/>
                  </a:lnTo>
                  <a:lnTo>
                    <a:pt x="322" y="494"/>
                  </a:lnTo>
                  <a:lnTo>
                    <a:pt x="364" y="491"/>
                  </a:lnTo>
                  <a:lnTo>
                    <a:pt x="364" y="631"/>
                  </a:lnTo>
                  <a:lnTo>
                    <a:pt x="325" y="632"/>
                  </a:lnTo>
                  <a:lnTo>
                    <a:pt x="285" y="635"/>
                  </a:lnTo>
                  <a:lnTo>
                    <a:pt x="247" y="636"/>
                  </a:lnTo>
                  <a:lnTo>
                    <a:pt x="225" y="635"/>
                  </a:lnTo>
                  <a:lnTo>
                    <a:pt x="204" y="633"/>
                  </a:lnTo>
                  <a:lnTo>
                    <a:pt x="182" y="631"/>
                  </a:lnTo>
                  <a:lnTo>
                    <a:pt x="163" y="625"/>
                  </a:lnTo>
                  <a:lnTo>
                    <a:pt x="143" y="618"/>
                  </a:lnTo>
                  <a:lnTo>
                    <a:pt x="127" y="607"/>
                  </a:lnTo>
                  <a:lnTo>
                    <a:pt x="112" y="593"/>
                  </a:lnTo>
                  <a:lnTo>
                    <a:pt x="99" y="575"/>
                  </a:lnTo>
                  <a:lnTo>
                    <a:pt x="90" y="552"/>
                  </a:lnTo>
                  <a:lnTo>
                    <a:pt x="84" y="524"/>
                  </a:lnTo>
                  <a:lnTo>
                    <a:pt x="81" y="491"/>
                  </a:lnTo>
                  <a:lnTo>
                    <a:pt x="81" y="261"/>
                  </a:lnTo>
                  <a:lnTo>
                    <a:pt x="0" y="261"/>
                  </a:lnTo>
                  <a:lnTo>
                    <a:pt x="0" y="148"/>
                  </a:lnTo>
                  <a:lnTo>
                    <a:pt x="81" y="14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797" y="1735"/>
              <a:ext cx="184" cy="247"/>
            </a:xfrm>
            <a:custGeom>
              <a:avLst/>
              <a:gdLst>
                <a:gd name="T0" fmla="*/ 314 w 368"/>
                <a:gd name="T1" fmla="*/ 0 h 496"/>
                <a:gd name="T2" fmla="*/ 340 w 368"/>
                <a:gd name="T3" fmla="*/ 3 h 496"/>
                <a:gd name="T4" fmla="*/ 368 w 368"/>
                <a:gd name="T5" fmla="*/ 7 h 496"/>
                <a:gd name="T6" fmla="*/ 368 w 368"/>
                <a:gd name="T7" fmla="*/ 170 h 496"/>
                <a:gd name="T8" fmla="*/ 354 w 368"/>
                <a:gd name="T9" fmla="*/ 166 h 496"/>
                <a:gd name="T10" fmla="*/ 337 w 368"/>
                <a:gd name="T11" fmla="*/ 162 h 496"/>
                <a:gd name="T12" fmla="*/ 319 w 368"/>
                <a:gd name="T13" fmla="*/ 159 h 496"/>
                <a:gd name="T14" fmla="*/ 295 w 368"/>
                <a:gd name="T15" fmla="*/ 159 h 496"/>
                <a:gd name="T16" fmla="*/ 270 w 368"/>
                <a:gd name="T17" fmla="*/ 160 h 496"/>
                <a:gd name="T18" fmla="*/ 246 w 368"/>
                <a:gd name="T19" fmla="*/ 167 h 496"/>
                <a:gd name="T20" fmla="*/ 227 w 368"/>
                <a:gd name="T21" fmla="*/ 177 h 496"/>
                <a:gd name="T22" fmla="*/ 212 w 368"/>
                <a:gd name="T23" fmla="*/ 193 h 496"/>
                <a:gd name="T24" fmla="*/ 199 w 368"/>
                <a:gd name="T25" fmla="*/ 213 h 496"/>
                <a:gd name="T26" fmla="*/ 191 w 368"/>
                <a:gd name="T27" fmla="*/ 238 h 496"/>
                <a:gd name="T28" fmla="*/ 186 w 368"/>
                <a:gd name="T29" fmla="*/ 268 h 496"/>
                <a:gd name="T30" fmla="*/ 183 w 368"/>
                <a:gd name="T31" fmla="*/ 304 h 496"/>
                <a:gd name="T32" fmla="*/ 183 w 368"/>
                <a:gd name="T33" fmla="*/ 496 h 496"/>
                <a:gd name="T34" fmla="*/ 0 w 368"/>
                <a:gd name="T35" fmla="*/ 496 h 496"/>
                <a:gd name="T36" fmla="*/ 0 w 368"/>
                <a:gd name="T37" fmla="*/ 13 h 496"/>
                <a:gd name="T38" fmla="*/ 176 w 368"/>
                <a:gd name="T39" fmla="*/ 13 h 496"/>
                <a:gd name="T40" fmla="*/ 176 w 368"/>
                <a:gd name="T41" fmla="*/ 90 h 496"/>
                <a:gd name="T42" fmla="*/ 177 w 368"/>
                <a:gd name="T43" fmla="*/ 90 h 496"/>
                <a:gd name="T44" fmla="*/ 194 w 368"/>
                <a:gd name="T45" fmla="*/ 64 h 496"/>
                <a:gd name="T46" fmla="*/ 212 w 368"/>
                <a:gd name="T47" fmla="*/ 40 h 496"/>
                <a:gd name="T48" fmla="*/ 231 w 368"/>
                <a:gd name="T49" fmla="*/ 24 h 496"/>
                <a:gd name="T50" fmla="*/ 255 w 368"/>
                <a:gd name="T51" fmla="*/ 11 h 496"/>
                <a:gd name="T52" fmla="*/ 282 w 368"/>
                <a:gd name="T53" fmla="*/ 3 h 496"/>
                <a:gd name="T54" fmla="*/ 314 w 368"/>
                <a:gd name="T5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496">
                  <a:moveTo>
                    <a:pt x="314" y="0"/>
                  </a:moveTo>
                  <a:lnTo>
                    <a:pt x="340" y="3"/>
                  </a:lnTo>
                  <a:lnTo>
                    <a:pt x="368" y="7"/>
                  </a:lnTo>
                  <a:lnTo>
                    <a:pt x="368" y="170"/>
                  </a:lnTo>
                  <a:lnTo>
                    <a:pt x="354" y="166"/>
                  </a:lnTo>
                  <a:lnTo>
                    <a:pt x="337" y="162"/>
                  </a:lnTo>
                  <a:lnTo>
                    <a:pt x="319" y="159"/>
                  </a:lnTo>
                  <a:lnTo>
                    <a:pt x="295" y="159"/>
                  </a:lnTo>
                  <a:lnTo>
                    <a:pt x="270" y="160"/>
                  </a:lnTo>
                  <a:lnTo>
                    <a:pt x="246" y="167"/>
                  </a:lnTo>
                  <a:lnTo>
                    <a:pt x="227" y="177"/>
                  </a:lnTo>
                  <a:lnTo>
                    <a:pt x="212" y="193"/>
                  </a:lnTo>
                  <a:lnTo>
                    <a:pt x="199" y="213"/>
                  </a:lnTo>
                  <a:lnTo>
                    <a:pt x="191" y="238"/>
                  </a:lnTo>
                  <a:lnTo>
                    <a:pt x="186" y="268"/>
                  </a:lnTo>
                  <a:lnTo>
                    <a:pt x="183" y="304"/>
                  </a:lnTo>
                  <a:lnTo>
                    <a:pt x="183" y="496"/>
                  </a:lnTo>
                  <a:lnTo>
                    <a:pt x="0" y="496"/>
                  </a:lnTo>
                  <a:lnTo>
                    <a:pt x="0" y="13"/>
                  </a:lnTo>
                  <a:lnTo>
                    <a:pt x="176" y="13"/>
                  </a:lnTo>
                  <a:lnTo>
                    <a:pt x="176" y="90"/>
                  </a:lnTo>
                  <a:lnTo>
                    <a:pt x="177" y="90"/>
                  </a:lnTo>
                  <a:lnTo>
                    <a:pt x="194" y="64"/>
                  </a:lnTo>
                  <a:lnTo>
                    <a:pt x="212" y="40"/>
                  </a:lnTo>
                  <a:lnTo>
                    <a:pt x="231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2982" y="1735"/>
              <a:ext cx="260" cy="253"/>
            </a:xfrm>
            <a:custGeom>
              <a:avLst/>
              <a:gdLst>
                <a:gd name="T0" fmla="*/ 299 w 521"/>
                <a:gd name="T1" fmla="*/ 289 h 507"/>
                <a:gd name="T2" fmla="*/ 249 w 521"/>
                <a:gd name="T3" fmla="*/ 301 h 507"/>
                <a:gd name="T4" fmla="*/ 211 w 521"/>
                <a:gd name="T5" fmla="*/ 315 h 507"/>
                <a:gd name="T6" fmla="*/ 190 w 521"/>
                <a:gd name="T7" fmla="*/ 337 h 507"/>
                <a:gd name="T8" fmla="*/ 190 w 521"/>
                <a:gd name="T9" fmla="*/ 367 h 507"/>
                <a:gd name="T10" fmla="*/ 211 w 521"/>
                <a:gd name="T11" fmla="*/ 389 h 507"/>
                <a:gd name="T12" fmla="*/ 245 w 521"/>
                <a:gd name="T13" fmla="*/ 399 h 507"/>
                <a:gd name="T14" fmla="*/ 282 w 521"/>
                <a:gd name="T15" fmla="*/ 389 h 507"/>
                <a:gd name="T16" fmla="*/ 310 w 521"/>
                <a:gd name="T17" fmla="*/ 365 h 507"/>
                <a:gd name="T18" fmla="*/ 322 w 521"/>
                <a:gd name="T19" fmla="*/ 323 h 507"/>
                <a:gd name="T20" fmla="*/ 270 w 521"/>
                <a:gd name="T21" fmla="*/ 0 h 507"/>
                <a:gd name="T22" fmla="*/ 356 w 521"/>
                <a:gd name="T23" fmla="*/ 6 h 507"/>
                <a:gd name="T24" fmla="*/ 416 w 521"/>
                <a:gd name="T25" fmla="*/ 21 h 507"/>
                <a:gd name="T26" fmla="*/ 458 w 521"/>
                <a:gd name="T27" fmla="*/ 46 h 507"/>
                <a:gd name="T28" fmla="*/ 481 w 521"/>
                <a:gd name="T29" fmla="*/ 76 h 507"/>
                <a:gd name="T30" fmla="*/ 493 w 521"/>
                <a:gd name="T31" fmla="*/ 111 h 507"/>
                <a:gd name="T32" fmla="*/ 499 w 521"/>
                <a:gd name="T33" fmla="*/ 149 h 507"/>
                <a:gd name="T34" fmla="*/ 499 w 521"/>
                <a:gd name="T35" fmla="*/ 189 h 507"/>
                <a:gd name="T36" fmla="*/ 499 w 521"/>
                <a:gd name="T37" fmla="*/ 416 h 507"/>
                <a:gd name="T38" fmla="*/ 509 w 521"/>
                <a:gd name="T39" fmla="*/ 471 h 507"/>
                <a:gd name="T40" fmla="*/ 333 w 521"/>
                <a:gd name="T41" fmla="*/ 496 h 507"/>
                <a:gd name="T42" fmla="*/ 327 w 521"/>
                <a:gd name="T43" fmla="*/ 464 h 507"/>
                <a:gd name="T44" fmla="*/ 325 w 521"/>
                <a:gd name="T45" fmla="*/ 450 h 507"/>
                <a:gd name="T46" fmla="*/ 281 w 521"/>
                <a:gd name="T47" fmla="*/ 485 h 507"/>
                <a:gd name="T48" fmla="*/ 227 w 521"/>
                <a:gd name="T49" fmla="*/ 503 h 507"/>
                <a:gd name="T50" fmla="*/ 169 w 521"/>
                <a:gd name="T51" fmla="*/ 507 h 507"/>
                <a:gd name="T52" fmla="*/ 112 w 521"/>
                <a:gd name="T53" fmla="*/ 501 h 507"/>
                <a:gd name="T54" fmla="*/ 61 w 521"/>
                <a:gd name="T55" fmla="*/ 479 h 507"/>
                <a:gd name="T56" fmla="*/ 23 w 521"/>
                <a:gd name="T57" fmla="*/ 445 h 507"/>
                <a:gd name="T58" fmla="*/ 3 w 521"/>
                <a:gd name="T59" fmla="*/ 394 h 507"/>
                <a:gd name="T60" fmla="*/ 3 w 521"/>
                <a:gd name="T61" fmla="*/ 331 h 507"/>
                <a:gd name="T62" fmla="*/ 22 w 521"/>
                <a:gd name="T63" fmla="*/ 283 h 507"/>
                <a:gd name="T64" fmla="*/ 56 w 521"/>
                <a:gd name="T65" fmla="*/ 250 h 507"/>
                <a:gd name="T66" fmla="*/ 101 w 521"/>
                <a:gd name="T67" fmla="*/ 228 h 507"/>
                <a:gd name="T68" fmla="*/ 152 w 521"/>
                <a:gd name="T69" fmla="*/ 216 h 507"/>
                <a:gd name="T70" fmla="*/ 203 w 521"/>
                <a:gd name="T71" fmla="*/ 207 h 507"/>
                <a:gd name="T72" fmla="*/ 251 w 521"/>
                <a:gd name="T73" fmla="*/ 200 h 507"/>
                <a:gd name="T74" fmla="*/ 285 w 521"/>
                <a:gd name="T75" fmla="*/ 193 h 507"/>
                <a:gd name="T76" fmla="*/ 307 w 521"/>
                <a:gd name="T77" fmla="*/ 185 h 507"/>
                <a:gd name="T78" fmla="*/ 320 w 521"/>
                <a:gd name="T79" fmla="*/ 167 h 507"/>
                <a:gd name="T80" fmla="*/ 320 w 521"/>
                <a:gd name="T81" fmla="*/ 140 h 507"/>
                <a:gd name="T82" fmla="*/ 303 w 521"/>
                <a:gd name="T83" fmla="*/ 119 h 507"/>
                <a:gd name="T84" fmla="*/ 277 w 521"/>
                <a:gd name="T85" fmla="*/ 111 h 507"/>
                <a:gd name="T86" fmla="*/ 240 w 521"/>
                <a:gd name="T87" fmla="*/ 111 h 507"/>
                <a:gd name="T88" fmla="*/ 211 w 521"/>
                <a:gd name="T89" fmla="*/ 122 h 507"/>
                <a:gd name="T90" fmla="*/ 197 w 521"/>
                <a:gd name="T91" fmla="*/ 140 h 507"/>
                <a:gd name="T92" fmla="*/ 193 w 521"/>
                <a:gd name="T93" fmla="*/ 159 h 507"/>
                <a:gd name="T94" fmla="*/ 26 w 521"/>
                <a:gd name="T95" fmla="*/ 127 h 507"/>
                <a:gd name="T96" fmla="*/ 47 w 521"/>
                <a:gd name="T97" fmla="*/ 76 h 507"/>
                <a:gd name="T98" fmla="*/ 84 w 521"/>
                <a:gd name="T99" fmla="*/ 42 h 507"/>
                <a:gd name="T100" fmla="*/ 135 w 521"/>
                <a:gd name="T101" fmla="*/ 17 h 507"/>
                <a:gd name="T102" fmla="*/ 201 w 521"/>
                <a:gd name="T103" fmla="*/ 4 h 507"/>
                <a:gd name="T104" fmla="*/ 270 w 521"/>
                <a:gd name="T105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1" h="507">
                  <a:moveTo>
                    <a:pt x="322" y="279"/>
                  </a:moveTo>
                  <a:lnTo>
                    <a:pt x="299" y="289"/>
                  </a:lnTo>
                  <a:lnTo>
                    <a:pt x="274" y="296"/>
                  </a:lnTo>
                  <a:lnTo>
                    <a:pt x="249" y="301"/>
                  </a:lnTo>
                  <a:lnTo>
                    <a:pt x="227" y="308"/>
                  </a:lnTo>
                  <a:lnTo>
                    <a:pt x="211" y="315"/>
                  </a:lnTo>
                  <a:lnTo>
                    <a:pt x="198" y="325"/>
                  </a:lnTo>
                  <a:lnTo>
                    <a:pt x="190" y="337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8" y="380"/>
                  </a:lnTo>
                  <a:lnTo>
                    <a:pt x="211" y="389"/>
                  </a:lnTo>
                  <a:lnTo>
                    <a:pt x="226" y="396"/>
                  </a:lnTo>
                  <a:lnTo>
                    <a:pt x="245" y="399"/>
                  </a:lnTo>
                  <a:lnTo>
                    <a:pt x="266" y="396"/>
                  </a:lnTo>
                  <a:lnTo>
                    <a:pt x="282" y="389"/>
                  </a:lnTo>
                  <a:lnTo>
                    <a:pt x="299" y="380"/>
                  </a:lnTo>
                  <a:lnTo>
                    <a:pt x="310" y="365"/>
                  </a:lnTo>
                  <a:lnTo>
                    <a:pt x="318" y="347"/>
                  </a:lnTo>
                  <a:lnTo>
                    <a:pt x="322" y="323"/>
                  </a:lnTo>
                  <a:lnTo>
                    <a:pt x="322" y="279"/>
                  </a:lnTo>
                  <a:close/>
                  <a:moveTo>
                    <a:pt x="270" y="0"/>
                  </a:moveTo>
                  <a:lnTo>
                    <a:pt x="316" y="2"/>
                  </a:lnTo>
                  <a:lnTo>
                    <a:pt x="356" y="6"/>
                  </a:lnTo>
                  <a:lnTo>
                    <a:pt x="389" y="13"/>
                  </a:lnTo>
                  <a:lnTo>
                    <a:pt x="416" y="21"/>
                  </a:lnTo>
                  <a:lnTo>
                    <a:pt x="440" y="32"/>
                  </a:lnTo>
                  <a:lnTo>
                    <a:pt x="458" y="46"/>
                  </a:lnTo>
                  <a:lnTo>
                    <a:pt x="471" y="60"/>
                  </a:lnTo>
                  <a:lnTo>
                    <a:pt x="481" y="76"/>
                  </a:lnTo>
                  <a:lnTo>
                    <a:pt x="489" y="93"/>
                  </a:lnTo>
                  <a:lnTo>
                    <a:pt x="493" y="111"/>
                  </a:lnTo>
                  <a:lnTo>
                    <a:pt x="496" y="130"/>
                  </a:lnTo>
                  <a:lnTo>
                    <a:pt x="499" y="149"/>
                  </a:lnTo>
                  <a:lnTo>
                    <a:pt x="499" y="169"/>
                  </a:lnTo>
                  <a:lnTo>
                    <a:pt x="499" y="189"/>
                  </a:lnTo>
                  <a:lnTo>
                    <a:pt x="499" y="387"/>
                  </a:lnTo>
                  <a:lnTo>
                    <a:pt x="499" y="416"/>
                  </a:lnTo>
                  <a:lnTo>
                    <a:pt x="502" y="443"/>
                  </a:lnTo>
                  <a:lnTo>
                    <a:pt x="509" y="471"/>
                  </a:lnTo>
                  <a:lnTo>
                    <a:pt x="521" y="496"/>
                  </a:lnTo>
                  <a:lnTo>
                    <a:pt x="333" y="496"/>
                  </a:lnTo>
                  <a:lnTo>
                    <a:pt x="329" y="480"/>
                  </a:lnTo>
                  <a:lnTo>
                    <a:pt x="327" y="464"/>
                  </a:lnTo>
                  <a:lnTo>
                    <a:pt x="327" y="450"/>
                  </a:lnTo>
                  <a:lnTo>
                    <a:pt x="325" y="450"/>
                  </a:lnTo>
                  <a:lnTo>
                    <a:pt x="305" y="469"/>
                  </a:lnTo>
                  <a:lnTo>
                    <a:pt x="281" y="485"/>
                  </a:lnTo>
                  <a:lnTo>
                    <a:pt x="255" y="496"/>
                  </a:lnTo>
                  <a:lnTo>
                    <a:pt x="227" y="503"/>
                  </a:lnTo>
                  <a:lnTo>
                    <a:pt x="200" y="507"/>
                  </a:lnTo>
                  <a:lnTo>
                    <a:pt x="169" y="507"/>
                  </a:lnTo>
                  <a:lnTo>
                    <a:pt x="139" y="505"/>
                  </a:lnTo>
                  <a:lnTo>
                    <a:pt x="112" y="501"/>
                  </a:lnTo>
                  <a:lnTo>
                    <a:pt x="84" y="492"/>
                  </a:lnTo>
                  <a:lnTo>
                    <a:pt x="61" y="479"/>
                  </a:lnTo>
                  <a:lnTo>
                    <a:pt x="40" y="464"/>
                  </a:lnTo>
                  <a:lnTo>
                    <a:pt x="23" y="445"/>
                  </a:lnTo>
                  <a:lnTo>
                    <a:pt x="11" y="421"/>
                  </a:lnTo>
                  <a:lnTo>
                    <a:pt x="3" y="394"/>
                  </a:lnTo>
                  <a:lnTo>
                    <a:pt x="0" y="362"/>
                  </a:lnTo>
                  <a:lnTo>
                    <a:pt x="3" y="331"/>
                  </a:lnTo>
                  <a:lnTo>
                    <a:pt x="10" y="305"/>
                  </a:lnTo>
                  <a:lnTo>
                    <a:pt x="22" y="283"/>
                  </a:lnTo>
                  <a:lnTo>
                    <a:pt x="37" y="265"/>
                  </a:lnTo>
                  <a:lnTo>
                    <a:pt x="56" y="250"/>
                  </a:lnTo>
                  <a:lnTo>
                    <a:pt x="77" y="238"/>
                  </a:lnTo>
                  <a:lnTo>
                    <a:pt x="101" y="228"/>
                  </a:lnTo>
                  <a:lnTo>
                    <a:pt x="125" y="221"/>
                  </a:lnTo>
                  <a:lnTo>
                    <a:pt x="152" y="216"/>
                  </a:lnTo>
                  <a:lnTo>
                    <a:pt x="178" y="210"/>
                  </a:lnTo>
                  <a:lnTo>
                    <a:pt x="203" y="207"/>
                  </a:lnTo>
                  <a:lnTo>
                    <a:pt x="227" y="203"/>
                  </a:lnTo>
                  <a:lnTo>
                    <a:pt x="251" y="200"/>
                  </a:lnTo>
                  <a:lnTo>
                    <a:pt x="273" y="196"/>
                  </a:lnTo>
                  <a:lnTo>
                    <a:pt x="285" y="193"/>
                  </a:lnTo>
                  <a:lnTo>
                    <a:pt x="296" y="191"/>
                  </a:lnTo>
                  <a:lnTo>
                    <a:pt x="307" y="185"/>
                  </a:lnTo>
                  <a:lnTo>
                    <a:pt x="316" y="177"/>
                  </a:lnTo>
                  <a:lnTo>
                    <a:pt x="320" y="167"/>
                  </a:lnTo>
                  <a:lnTo>
                    <a:pt x="322" y="153"/>
                  </a:lnTo>
                  <a:lnTo>
                    <a:pt x="320" y="140"/>
                  </a:lnTo>
                  <a:lnTo>
                    <a:pt x="313" y="127"/>
                  </a:lnTo>
                  <a:lnTo>
                    <a:pt x="303" y="119"/>
                  </a:lnTo>
                  <a:lnTo>
                    <a:pt x="291" y="113"/>
                  </a:lnTo>
                  <a:lnTo>
                    <a:pt x="277" y="111"/>
                  </a:lnTo>
                  <a:lnTo>
                    <a:pt x="262" y="109"/>
                  </a:lnTo>
                  <a:lnTo>
                    <a:pt x="240" y="111"/>
                  </a:lnTo>
                  <a:lnTo>
                    <a:pt x="223" y="115"/>
                  </a:lnTo>
                  <a:lnTo>
                    <a:pt x="211" y="122"/>
                  </a:lnTo>
                  <a:lnTo>
                    <a:pt x="203" y="130"/>
                  </a:lnTo>
                  <a:lnTo>
                    <a:pt x="197" y="140"/>
                  </a:lnTo>
                  <a:lnTo>
                    <a:pt x="194" y="149"/>
                  </a:lnTo>
                  <a:lnTo>
                    <a:pt x="193" y="159"/>
                  </a:lnTo>
                  <a:lnTo>
                    <a:pt x="22" y="159"/>
                  </a:lnTo>
                  <a:lnTo>
                    <a:pt x="26" y="127"/>
                  </a:lnTo>
                  <a:lnTo>
                    <a:pt x="34" y="100"/>
                  </a:lnTo>
                  <a:lnTo>
                    <a:pt x="47" y="76"/>
                  </a:lnTo>
                  <a:lnTo>
                    <a:pt x="63" y="57"/>
                  </a:lnTo>
                  <a:lnTo>
                    <a:pt x="84" y="42"/>
                  </a:lnTo>
                  <a:lnTo>
                    <a:pt x="106" y="28"/>
                  </a:lnTo>
                  <a:lnTo>
                    <a:pt x="135" y="17"/>
                  </a:lnTo>
                  <a:lnTo>
                    <a:pt x="168" y="9"/>
                  </a:lnTo>
                  <a:lnTo>
                    <a:pt x="201" y="4"/>
                  </a:lnTo>
                  <a:lnTo>
                    <a:pt x="236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259" y="1650"/>
              <a:ext cx="92" cy="332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3380" y="1650"/>
              <a:ext cx="91" cy="332"/>
            </a:xfrm>
            <a:custGeom>
              <a:avLst/>
              <a:gdLst>
                <a:gd name="T0" fmla="*/ 0 w 183"/>
                <a:gd name="T1" fmla="*/ 182 h 665"/>
                <a:gd name="T2" fmla="*/ 183 w 183"/>
                <a:gd name="T3" fmla="*/ 182 h 665"/>
                <a:gd name="T4" fmla="*/ 183 w 183"/>
                <a:gd name="T5" fmla="*/ 665 h 665"/>
                <a:gd name="T6" fmla="*/ 0 w 183"/>
                <a:gd name="T7" fmla="*/ 665 h 665"/>
                <a:gd name="T8" fmla="*/ 0 w 183"/>
                <a:gd name="T9" fmla="*/ 182 h 665"/>
                <a:gd name="T10" fmla="*/ 0 w 183"/>
                <a:gd name="T11" fmla="*/ 0 h 665"/>
                <a:gd name="T12" fmla="*/ 183 w 183"/>
                <a:gd name="T13" fmla="*/ 0 h 665"/>
                <a:gd name="T14" fmla="*/ 183 w 183"/>
                <a:gd name="T15" fmla="*/ 129 h 665"/>
                <a:gd name="T16" fmla="*/ 0 w 183"/>
                <a:gd name="T17" fmla="*/ 129 h 665"/>
                <a:gd name="T18" fmla="*/ 0 w 183"/>
                <a:gd name="T1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665">
                  <a:moveTo>
                    <a:pt x="0" y="182"/>
                  </a:moveTo>
                  <a:lnTo>
                    <a:pt x="183" y="182"/>
                  </a:lnTo>
                  <a:lnTo>
                    <a:pt x="183" y="665"/>
                  </a:lnTo>
                  <a:lnTo>
                    <a:pt x="0" y="665"/>
                  </a:lnTo>
                  <a:lnTo>
                    <a:pt x="0" y="182"/>
                  </a:lnTo>
                  <a:close/>
                  <a:moveTo>
                    <a:pt x="0" y="0"/>
                  </a:moveTo>
                  <a:lnTo>
                    <a:pt x="183" y="0"/>
                  </a:lnTo>
                  <a:lnTo>
                    <a:pt x="183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3486" y="1735"/>
              <a:ext cx="261" cy="253"/>
            </a:xfrm>
            <a:custGeom>
              <a:avLst/>
              <a:gdLst>
                <a:gd name="T0" fmla="*/ 299 w 521"/>
                <a:gd name="T1" fmla="*/ 289 h 507"/>
                <a:gd name="T2" fmla="*/ 249 w 521"/>
                <a:gd name="T3" fmla="*/ 301 h 507"/>
                <a:gd name="T4" fmla="*/ 211 w 521"/>
                <a:gd name="T5" fmla="*/ 315 h 507"/>
                <a:gd name="T6" fmla="*/ 190 w 521"/>
                <a:gd name="T7" fmla="*/ 337 h 507"/>
                <a:gd name="T8" fmla="*/ 190 w 521"/>
                <a:gd name="T9" fmla="*/ 367 h 507"/>
                <a:gd name="T10" fmla="*/ 211 w 521"/>
                <a:gd name="T11" fmla="*/ 389 h 507"/>
                <a:gd name="T12" fmla="*/ 245 w 521"/>
                <a:gd name="T13" fmla="*/ 399 h 507"/>
                <a:gd name="T14" fmla="*/ 282 w 521"/>
                <a:gd name="T15" fmla="*/ 389 h 507"/>
                <a:gd name="T16" fmla="*/ 310 w 521"/>
                <a:gd name="T17" fmla="*/ 365 h 507"/>
                <a:gd name="T18" fmla="*/ 322 w 521"/>
                <a:gd name="T19" fmla="*/ 323 h 507"/>
                <a:gd name="T20" fmla="*/ 270 w 521"/>
                <a:gd name="T21" fmla="*/ 0 h 507"/>
                <a:gd name="T22" fmla="*/ 355 w 521"/>
                <a:gd name="T23" fmla="*/ 6 h 507"/>
                <a:gd name="T24" fmla="*/ 416 w 521"/>
                <a:gd name="T25" fmla="*/ 21 h 507"/>
                <a:gd name="T26" fmla="*/ 456 w 521"/>
                <a:gd name="T27" fmla="*/ 46 h 507"/>
                <a:gd name="T28" fmla="*/ 481 w 521"/>
                <a:gd name="T29" fmla="*/ 76 h 507"/>
                <a:gd name="T30" fmla="*/ 493 w 521"/>
                <a:gd name="T31" fmla="*/ 111 h 507"/>
                <a:gd name="T32" fmla="*/ 497 w 521"/>
                <a:gd name="T33" fmla="*/ 149 h 507"/>
                <a:gd name="T34" fmla="*/ 499 w 521"/>
                <a:gd name="T35" fmla="*/ 189 h 507"/>
                <a:gd name="T36" fmla="*/ 499 w 521"/>
                <a:gd name="T37" fmla="*/ 416 h 507"/>
                <a:gd name="T38" fmla="*/ 508 w 521"/>
                <a:gd name="T39" fmla="*/ 471 h 507"/>
                <a:gd name="T40" fmla="*/ 333 w 521"/>
                <a:gd name="T41" fmla="*/ 496 h 507"/>
                <a:gd name="T42" fmla="*/ 326 w 521"/>
                <a:gd name="T43" fmla="*/ 464 h 507"/>
                <a:gd name="T44" fmla="*/ 325 w 521"/>
                <a:gd name="T45" fmla="*/ 450 h 507"/>
                <a:gd name="T46" fmla="*/ 281 w 521"/>
                <a:gd name="T47" fmla="*/ 485 h 507"/>
                <a:gd name="T48" fmla="*/ 227 w 521"/>
                <a:gd name="T49" fmla="*/ 503 h 507"/>
                <a:gd name="T50" fmla="*/ 169 w 521"/>
                <a:gd name="T51" fmla="*/ 507 h 507"/>
                <a:gd name="T52" fmla="*/ 111 w 521"/>
                <a:gd name="T53" fmla="*/ 501 h 507"/>
                <a:gd name="T54" fmla="*/ 60 w 521"/>
                <a:gd name="T55" fmla="*/ 479 h 507"/>
                <a:gd name="T56" fmla="*/ 23 w 521"/>
                <a:gd name="T57" fmla="*/ 445 h 507"/>
                <a:gd name="T58" fmla="*/ 3 w 521"/>
                <a:gd name="T59" fmla="*/ 394 h 507"/>
                <a:gd name="T60" fmla="*/ 3 w 521"/>
                <a:gd name="T61" fmla="*/ 331 h 507"/>
                <a:gd name="T62" fmla="*/ 22 w 521"/>
                <a:gd name="T63" fmla="*/ 283 h 507"/>
                <a:gd name="T64" fmla="*/ 56 w 521"/>
                <a:gd name="T65" fmla="*/ 250 h 507"/>
                <a:gd name="T66" fmla="*/ 100 w 521"/>
                <a:gd name="T67" fmla="*/ 228 h 507"/>
                <a:gd name="T68" fmla="*/ 151 w 521"/>
                <a:gd name="T69" fmla="*/ 216 h 507"/>
                <a:gd name="T70" fmla="*/ 202 w 521"/>
                <a:gd name="T71" fmla="*/ 207 h 507"/>
                <a:gd name="T72" fmla="*/ 251 w 521"/>
                <a:gd name="T73" fmla="*/ 200 h 507"/>
                <a:gd name="T74" fmla="*/ 284 w 521"/>
                <a:gd name="T75" fmla="*/ 193 h 507"/>
                <a:gd name="T76" fmla="*/ 306 w 521"/>
                <a:gd name="T77" fmla="*/ 185 h 507"/>
                <a:gd name="T78" fmla="*/ 320 w 521"/>
                <a:gd name="T79" fmla="*/ 167 h 507"/>
                <a:gd name="T80" fmla="*/ 320 w 521"/>
                <a:gd name="T81" fmla="*/ 140 h 507"/>
                <a:gd name="T82" fmla="*/ 303 w 521"/>
                <a:gd name="T83" fmla="*/ 119 h 507"/>
                <a:gd name="T84" fmla="*/ 277 w 521"/>
                <a:gd name="T85" fmla="*/ 111 h 507"/>
                <a:gd name="T86" fmla="*/ 240 w 521"/>
                <a:gd name="T87" fmla="*/ 111 h 507"/>
                <a:gd name="T88" fmla="*/ 211 w 521"/>
                <a:gd name="T89" fmla="*/ 122 h 507"/>
                <a:gd name="T90" fmla="*/ 197 w 521"/>
                <a:gd name="T91" fmla="*/ 140 h 507"/>
                <a:gd name="T92" fmla="*/ 193 w 521"/>
                <a:gd name="T93" fmla="*/ 159 h 507"/>
                <a:gd name="T94" fmla="*/ 26 w 521"/>
                <a:gd name="T95" fmla="*/ 127 h 507"/>
                <a:gd name="T96" fmla="*/ 47 w 521"/>
                <a:gd name="T97" fmla="*/ 76 h 507"/>
                <a:gd name="T98" fmla="*/ 82 w 521"/>
                <a:gd name="T99" fmla="*/ 42 h 507"/>
                <a:gd name="T100" fmla="*/ 135 w 521"/>
                <a:gd name="T101" fmla="*/ 17 h 507"/>
                <a:gd name="T102" fmla="*/ 201 w 521"/>
                <a:gd name="T103" fmla="*/ 4 h 507"/>
                <a:gd name="T104" fmla="*/ 270 w 521"/>
                <a:gd name="T105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1" h="507">
                  <a:moveTo>
                    <a:pt x="322" y="279"/>
                  </a:moveTo>
                  <a:lnTo>
                    <a:pt x="299" y="289"/>
                  </a:lnTo>
                  <a:lnTo>
                    <a:pt x="274" y="296"/>
                  </a:lnTo>
                  <a:lnTo>
                    <a:pt x="249" y="301"/>
                  </a:lnTo>
                  <a:lnTo>
                    <a:pt x="227" y="308"/>
                  </a:lnTo>
                  <a:lnTo>
                    <a:pt x="211" y="315"/>
                  </a:lnTo>
                  <a:lnTo>
                    <a:pt x="197" y="325"/>
                  </a:lnTo>
                  <a:lnTo>
                    <a:pt x="190" y="337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8" y="380"/>
                  </a:lnTo>
                  <a:lnTo>
                    <a:pt x="211" y="389"/>
                  </a:lnTo>
                  <a:lnTo>
                    <a:pt x="226" y="396"/>
                  </a:lnTo>
                  <a:lnTo>
                    <a:pt x="245" y="399"/>
                  </a:lnTo>
                  <a:lnTo>
                    <a:pt x="264" y="396"/>
                  </a:lnTo>
                  <a:lnTo>
                    <a:pt x="282" y="389"/>
                  </a:lnTo>
                  <a:lnTo>
                    <a:pt x="297" y="380"/>
                  </a:lnTo>
                  <a:lnTo>
                    <a:pt x="310" y="365"/>
                  </a:lnTo>
                  <a:lnTo>
                    <a:pt x="318" y="347"/>
                  </a:lnTo>
                  <a:lnTo>
                    <a:pt x="322" y="323"/>
                  </a:lnTo>
                  <a:lnTo>
                    <a:pt x="322" y="279"/>
                  </a:lnTo>
                  <a:close/>
                  <a:moveTo>
                    <a:pt x="270" y="0"/>
                  </a:moveTo>
                  <a:lnTo>
                    <a:pt x="315" y="2"/>
                  </a:lnTo>
                  <a:lnTo>
                    <a:pt x="355" y="6"/>
                  </a:lnTo>
                  <a:lnTo>
                    <a:pt x="388" y="13"/>
                  </a:lnTo>
                  <a:lnTo>
                    <a:pt x="416" y="21"/>
                  </a:lnTo>
                  <a:lnTo>
                    <a:pt x="438" y="32"/>
                  </a:lnTo>
                  <a:lnTo>
                    <a:pt x="456" y="46"/>
                  </a:lnTo>
                  <a:lnTo>
                    <a:pt x="471" y="60"/>
                  </a:lnTo>
                  <a:lnTo>
                    <a:pt x="481" y="76"/>
                  </a:lnTo>
                  <a:lnTo>
                    <a:pt x="489" y="93"/>
                  </a:lnTo>
                  <a:lnTo>
                    <a:pt x="493" y="111"/>
                  </a:lnTo>
                  <a:lnTo>
                    <a:pt x="496" y="130"/>
                  </a:lnTo>
                  <a:lnTo>
                    <a:pt x="497" y="149"/>
                  </a:lnTo>
                  <a:lnTo>
                    <a:pt x="499" y="169"/>
                  </a:lnTo>
                  <a:lnTo>
                    <a:pt x="499" y="189"/>
                  </a:lnTo>
                  <a:lnTo>
                    <a:pt x="499" y="387"/>
                  </a:lnTo>
                  <a:lnTo>
                    <a:pt x="499" y="416"/>
                  </a:lnTo>
                  <a:lnTo>
                    <a:pt x="501" y="443"/>
                  </a:lnTo>
                  <a:lnTo>
                    <a:pt x="508" y="471"/>
                  </a:lnTo>
                  <a:lnTo>
                    <a:pt x="521" y="496"/>
                  </a:lnTo>
                  <a:lnTo>
                    <a:pt x="333" y="496"/>
                  </a:lnTo>
                  <a:lnTo>
                    <a:pt x="329" y="480"/>
                  </a:lnTo>
                  <a:lnTo>
                    <a:pt x="326" y="464"/>
                  </a:lnTo>
                  <a:lnTo>
                    <a:pt x="326" y="450"/>
                  </a:lnTo>
                  <a:lnTo>
                    <a:pt x="325" y="450"/>
                  </a:lnTo>
                  <a:lnTo>
                    <a:pt x="304" y="469"/>
                  </a:lnTo>
                  <a:lnTo>
                    <a:pt x="281" y="485"/>
                  </a:lnTo>
                  <a:lnTo>
                    <a:pt x="255" y="496"/>
                  </a:lnTo>
                  <a:lnTo>
                    <a:pt x="227" y="503"/>
                  </a:lnTo>
                  <a:lnTo>
                    <a:pt x="200" y="507"/>
                  </a:lnTo>
                  <a:lnTo>
                    <a:pt x="169" y="507"/>
                  </a:lnTo>
                  <a:lnTo>
                    <a:pt x="139" y="505"/>
                  </a:lnTo>
                  <a:lnTo>
                    <a:pt x="111" y="501"/>
                  </a:lnTo>
                  <a:lnTo>
                    <a:pt x="84" y="492"/>
                  </a:lnTo>
                  <a:lnTo>
                    <a:pt x="60" y="479"/>
                  </a:lnTo>
                  <a:lnTo>
                    <a:pt x="40" y="464"/>
                  </a:lnTo>
                  <a:lnTo>
                    <a:pt x="23" y="445"/>
                  </a:lnTo>
                  <a:lnTo>
                    <a:pt x="11" y="421"/>
                  </a:lnTo>
                  <a:lnTo>
                    <a:pt x="3" y="394"/>
                  </a:lnTo>
                  <a:lnTo>
                    <a:pt x="0" y="362"/>
                  </a:lnTo>
                  <a:lnTo>
                    <a:pt x="3" y="331"/>
                  </a:lnTo>
                  <a:lnTo>
                    <a:pt x="9" y="305"/>
                  </a:lnTo>
                  <a:lnTo>
                    <a:pt x="22" y="283"/>
                  </a:lnTo>
                  <a:lnTo>
                    <a:pt x="37" y="265"/>
                  </a:lnTo>
                  <a:lnTo>
                    <a:pt x="56" y="250"/>
                  </a:lnTo>
                  <a:lnTo>
                    <a:pt x="77" y="238"/>
                  </a:lnTo>
                  <a:lnTo>
                    <a:pt x="100" y="228"/>
                  </a:lnTo>
                  <a:lnTo>
                    <a:pt x="125" y="221"/>
                  </a:lnTo>
                  <a:lnTo>
                    <a:pt x="151" y="216"/>
                  </a:lnTo>
                  <a:lnTo>
                    <a:pt x="176" y="210"/>
                  </a:lnTo>
                  <a:lnTo>
                    <a:pt x="202" y="207"/>
                  </a:lnTo>
                  <a:lnTo>
                    <a:pt x="227" y="203"/>
                  </a:lnTo>
                  <a:lnTo>
                    <a:pt x="251" y="200"/>
                  </a:lnTo>
                  <a:lnTo>
                    <a:pt x="271" y="196"/>
                  </a:lnTo>
                  <a:lnTo>
                    <a:pt x="284" y="193"/>
                  </a:lnTo>
                  <a:lnTo>
                    <a:pt x="296" y="191"/>
                  </a:lnTo>
                  <a:lnTo>
                    <a:pt x="306" y="185"/>
                  </a:lnTo>
                  <a:lnTo>
                    <a:pt x="314" y="177"/>
                  </a:lnTo>
                  <a:lnTo>
                    <a:pt x="320" y="167"/>
                  </a:lnTo>
                  <a:lnTo>
                    <a:pt x="322" y="153"/>
                  </a:lnTo>
                  <a:lnTo>
                    <a:pt x="320" y="140"/>
                  </a:lnTo>
                  <a:lnTo>
                    <a:pt x="313" y="127"/>
                  </a:lnTo>
                  <a:lnTo>
                    <a:pt x="303" y="119"/>
                  </a:lnTo>
                  <a:lnTo>
                    <a:pt x="291" y="113"/>
                  </a:lnTo>
                  <a:lnTo>
                    <a:pt x="277" y="111"/>
                  </a:lnTo>
                  <a:lnTo>
                    <a:pt x="262" y="109"/>
                  </a:lnTo>
                  <a:lnTo>
                    <a:pt x="240" y="111"/>
                  </a:lnTo>
                  <a:lnTo>
                    <a:pt x="223" y="115"/>
                  </a:lnTo>
                  <a:lnTo>
                    <a:pt x="211" y="122"/>
                  </a:lnTo>
                  <a:lnTo>
                    <a:pt x="202" y="130"/>
                  </a:lnTo>
                  <a:lnTo>
                    <a:pt x="197" y="140"/>
                  </a:lnTo>
                  <a:lnTo>
                    <a:pt x="194" y="149"/>
                  </a:lnTo>
                  <a:lnTo>
                    <a:pt x="193" y="159"/>
                  </a:lnTo>
                  <a:lnTo>
                    <a:pt x="22" y="159"/>
                  </a:lnTo>
                  <a:lnTo>
                    <a:pt x="26" y="127"/>
                  </a:lnTo>
                  <a:lnTo>
                    <a:pt x="34" y="100"/>
                  </a:lnTo>
                  <a:lnTo>
                    <a:pt x="47" y="76"/>
                  </a:lnTo>
                  <a:lnTo>
                    <a:pt x="63" y="57"/>
                  </a:lnTo>
                  <a:lnTo>
                    <a:pt x="82" y="42"/>
                  </a:lnTo>
                  <a:lnTo>
                    <a:pt x="106" y="28"/>
                  </a:lnTo>
                  <a:lnTo>
                    <a:pt x="135" y="17"/>
                  </a:lnTo>
                  <a:lnTo>
                    <a:pt x="167" y="9"/>
                  </a:lnTo>
                  <a:lnTo>
                    <a:pt x="201" y="4"/>
                  </a:lnTo>
                  <a:lnTo>
                    <a:pt x="235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765" y="1735"/>
              <a:ext cx="251" cy="247"/>
            </a:xfrm>
            <a:custGeom>
              <a:avLst/>
              <a:gdLst>
                <a:gd name="T0" fmla="*/ 336 w 501"/>
                <a:gd name="T1" fmla="*/ 0 h 496"/>
                <a:gd name="T2" fmla="*/ 365 w 501"/>
                <a:gd name="T3" fmla="*/ 3 h 496"/>
                <a:gd name="T4" fmla="*/ 392 w 501"/>
                <a:gd name="T5" fmla="*/ 9 h 496"/>
                <a:gd name="T6" fmla="*/ 417 w 501"/>
                <a:gd name="T7" fmla="*/ 18 h 496"/>
                <a:gd name="T8" fmla="*/ 441 w 501"/>
                <a:gd name="T9" fmla="*/ 32 h 496"/>
                <a:gd name="T10" fmla="*/ 461 w 501"/>
                <a:gd name="T11" fmla="*/ 50 h 496"/>
                <a:gd name="T12" fmla="*/ 478 w 501"/>
                <a:gd name="T13" fmla="*/ 72 h 496"/>
                <a:gd name="T14" fmla="*/ 490 w 501"/>
                <a:gd name="T15" fmla="*/ 98 h 496"/>
                <a:gd name="T16" fmla="*/ 498 w 501"/>
                <a:gd name="T17" fmla="*/ 130 h 496"/>
                <a:gd name="T18" fmla="*/ 501 w 501"/>
                <a:gd name="T19" fmla="*/ 164 h 496"/>
                <a:gd name="T20" fmla="*/ 501 w 501"/>
                <a:gd name="T21" fmla="*/ 496 h 496"/>
                <a:gd name="T22" fmla="*/ 318 w 501"/>
                <a:gd name="T23" fmla="*/ 496 h 496"/>
                <a:gd name="T24" fmla="*/ 318 w 501"/>
                <a:gd name="T25" fmla="*/ 242 h 496"/>
                <a:gd name="T26" fmla="*/ 317 w 501"/>
                <a:gd name="T27" fmla="*/ 220 h 496"/>
                <a:gd name="T28" fmla="*/ 315 w 501"/>
                <a:gd name="T29" fmla="*/ 199 h 496"/>
                <a:gd name="T30" fmla="*/ 311 w 501"/>
                <a:gd name="T31" fmla="*/ 181 h 496"/>
                <a:gd name="T32" fmla="*/ 304 w 501"/>
                <a:gd name="T33" fmla="*/ 167 h 496"/>
                <a:gd name="T34" fmla="*/ 293 w 501"/>
                <a:gd name="T35" fmla="*/ 156 h 496"/>
                <a:gd name="T36" fmla="*/ 278 w 501"/>
                <a:gd name="T37" fmla="*/ 149 h 496"/>
                <a:gd name="T38" fmla="*/ 257 w 501"/>
                <a:gd name="T39" fmla="*/ 148 h 496"/>
                <a:gd name="T40" fmla="*/ 245 w 501"/>
                <a:gd name="T41" fmla="*/ 148 h 496"/>
                <a:gd name="T42" fmla="*/ 232 w 501"/>
                <a:gd name="T43" fmla="*/ 151 h 496"/>
                <a:gd name="T44" fmla="*/ 220 w 501"/>
                <a:gd name="T45" fmla="*/ 156 h 496"/>
                <a:gd name="T46" fmla="*/ 209 w 501"/>
                <a:gd name="T47" fmla="*/ 164 h 496"/>
                <a:gd name="T48" fmla="*/ 199 w 501"/>
                <a:gd name="T49" fmla="*/ 177 h 496"/>
                <a:gd name="T50" fmla="*/ 191 w 501"/>
                <a:gd name="T51" fmla="*/ 193 h 496"/>
                <a:gd name="T52" fmla="*/ 186 w 501"/>
                <a:gd name="T53" fmla="*/ 214 h 496"/>
                <a:gd name="T54" fmla="*/ 184 w 501"/>
                <a:gd name="T55" fmla="*/ 240 h 496"/>
                <a:gd name="T56" fmla="*/ 184 w 501"/>
                <a:gd name="T57" fmla="*/ 496 h 496"/>
                <a:gd name="T58" fmla="*/ 0 w 501"/>
                <a:gd name="T59" fmla="*/ 496 h 496"/>
                <a:gd name="T60" fmla="*/ 0 w 501"/>
                <a:gd name="T61" fmla="*/ 13 h 496"/>
                <a:gd name="T62" fmla="*/ 177 w 501"/>
                <a:gd name="T63" fmla="*/ 13 h 496"/>
                <a:gd name="T64" fmla="*/ 177 w 501"/>
                <a:gd name="T65" fmla="*/ 73 h 496"/>
                <a:gd name="T66" fmla="*/ 179 w 501"/>
                <a:gd name="T67" fmla="*/ 73 h 496"/>
                <a:gd name="T68" fmla="*/ 198 w 501"/>
                <a:gd name="T69" fmla="*/ 51 h 496"/>
                <a:gd name="T70" fmla="*/ 219 w 501"/>
                <a:gd name="T71" fmla="*/ 33 h 496"/>
                <a:gd name="T72" fmla="*/ 244 w 501"/>
                <a:gd name="T73" fmla="*/ 20 h 496"/>
                <a:gd name="T74" fmla="*/ 271 w 501"/>
                <a:gd name="T75" fmla="*/ 9 h 496"/>
                <a:gd name="T76" fmla="*/ 301 w 501"/>
                <a:gd name="T77" fmla="*/ 3 h 496"/>
                <a:gd name="T78" fmla="*/ 336 w 501"/>
                <a:gd name="T7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1" h="496">
                  <a:moveTo>
                    <a:pt x="336" y="0"/>
                  </a:moveTo>
                  <a:lnTo>
                    <a:pt x="365" y="3"/>
                  </a:lnTo>
                  <a:lnTo>
                    <a:pt x="392" y="9"/>
                  </a:lnTo>
                  <a:lnTo>
                    <a:pt x="417" y="18"/>
                  </a:lnTo>
                  <a:lnTo>
                    <a:pt x="441" y="32"/>
                  </a:lnTo>
                  <a:lnTo>
                    <a:pt x="461" y="50"/>
                  </a:lnTo>
                  <a:lnTo>
                    <a:pt x="478" y="72"/>
                  </a:lnTo>
                  <a:lnTo>
                    <a:pt x="490" y="98"/>
                  </a:lnTo>
                  <a:lnTo>
                    <a:pt x="498" y="130"/>
                  </a:lnTo>
                  <a:lnTo>
                    <a:pt x="501" y="164"/>
                  </a:lnTo>
                  <a:lnTo>
                    <a:pt x="501" y="496"/>
                  </a:lnTo>
                  <a:lnTo>
                    <a:pt x="318" y="496"/>
                  </a:lnTo>
                  <a:lnTo>
                    <a:pt x="318" y="242"/>
                  </a:lnTo>
                  <a:lnTo>
                    <a:pt x="317" y="220"/>
                  </a:lnTo>
                  <a:lnTo>
                    <a:pt x="315" y="199"/>
                  </a:lnTo>
                  <a:lnTo>
                    <a:pt x="311" y="181"/>
                  </a:lnTo>
                  <a:lnTo>
                    <a:pt x="304" y="167"/>
                  </a:lnTo>
                  <a:lnTo>
                    <a:pt x="293" y="156"/>
                  </a:lnTo>
                  <a:lnTo>
                    <a:pt x="278" y="149"/>
                  </a:lnTo>
                  <a:lnTo>
                    <a:pt x="257" y="148"/>
                  </a:lnTo>
                  <a:lnTo>
                    <a:pt x="245" y="148"/>
                  </a:lnTo>
                  <a:lnTo>
                    <a:pt x="232" y="151"/>
                  </a:lnTo>
                  <a:lnTo>
                    <a:pt x="220" y="156"/>
                  </a:lnTo>
                  <a:lnTo>
                    <a:pt x="209" y="164"/>
                  </a:lnTo>
                  <a:lnTo>
                    <a:pt x="199" y="177"/>
                  </a:lnTo>
                  <a:lnTo>
                    <a:pt x="191" y="193"/>
                  </a:lnTo>
                  <a:lnTo>
                    <a:pt x="186" y="214"/>
                  </a:lnTo>
                  <a:lnTo>
                    <a:pt x="184" y="240"/>
                  </a:lnTo>
                  <a:lnTo>
                    <a:pt x="184" y="496"/>
                  </a:lnTo>
                  <a:lnTo>
                    <a:pt x="0" y="496"/>
                  </a:lnTo>
                  <a:lnTo>
                    <a:pt x="0" y="13"/>
                  </a:lnTo>
                  <a:lnTo>
                    <a:pt x="177" y="13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98" y="51"/>
                  </a:lnTo>
                  <a:lnTo>
                    <a:pt x="219" y="33"/>
                  </a:lnTo>
                  <a:lnTo>
                    <a:pt x="244" y="20"/>
                  </a:lnTo>
                  <a:lnTo>
                    <a:pt x="271" y="9"/>
                  </a:lnTo>
                  <a:lnTo>
                    <a:pt x="301" y="3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1743" y="2079"/>
              <a:ext cx="342" cy="332"/>
            </a:xfrm>
            <a:custGeom>
              <a:avLst/>
              <a:gdLst>
                <a:gd name="T0" fmla="*/ 343 w 685"/>
                <a:gd name="T1" fmla="*/ 222 h 664"/>
                <a:gd name="T2" fmla="*/ 280 w 685"/>
                <a:gd name="T3" fmla="*/ 426 h 664"/>
                <a:gd name="T4" fmla="*/ 405 w 685"/>
                <a:gd name="T5" fmla="*/ 426 h 664"/>
                <a:gd name="T6" fmla="*/ 346 w 685"/>
                <a:gd name="T7" fmla="*/ 222 h 664"/>
                <a:gd name="T8" fmla="*/ 343 w 685"/>
                <a:gd name="T9" fmla="*/ 222 h 664"/>
                <a:gd name="T10" fmla="*/ 244 w 685"/>
                <a:gd name="T11" fmla="*/ 0 h 664"/>
                <a:gd name="T12" fmla="*/ 444 w 685"/>
                <a:gd name="T13" fmla="*/ 0 h 664"/>
                <a:gd name="T14" fmla="*/ 685 w 685"/>
                <a:gd name="T15" fmla="*/ 664 h 664"/>
                <a:gd name="T16" fmla="*/ 474 w 685"/>
                <a:gd name="T17" fmla="*/ 664 h 664"/>
                <a:gd name="T18" fmla="*/ 445 w 685"/>
                <a:gd name="T19" fmla="*/ 570 h 664"/>
                <a:gd name="T20" fmla="*/ 234 w 685"/>
                <a:gd name="T21" fmla="*/ 570 h 664"/>
                <a:gd name="T22" fmla="*/ 205 w 685"/>
                <a:gd name="T23" fmla="*/ 664 h 664"/>
                <a:gd name="T24" fmla="*/ 0 w 685"/>
                <a:gd name="T25" fmla="*/ 664 h 664"/>
                <a:gd name="T26" fmla="*/ 244 w 68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664">
                  <a:moveTo>
                    <a:pt x="343" y="222"/>
                  </a:moveTo>
                  <a:lnTo>
                    <a:pt x="280" y="426"/>
                  </a:lnTo>
                  <a:lnTo>
                    <a:pt x="405" y="426"/>
                  </a:lnTo>
                  <a:lnTo>
                    <a:pt x="346" y="222"/>
                  </a:lnTo>
                  <a:lnTo>
                    <a:pt x="343" y="222"/>
                  </a:lnTo>
                  <a:close/>
                  <a:moveTo>
                    <a:pt x="244" y="0"/>
                  </a:moveTo>
                  <a:lnTo>
                    <a:pt x="444" y="0"/>
                  </a:lnTo>
                  <a:lnTo>
                    <a:pt x="685" y="664"/>
                  </a:lnTo>
                  <a:lnTo>
                    <a:pt x="474" y="664"/>
                  </a:lnTo>
                  <a:lnTo>
                    <a:pt x="445" y="570"/>
                  </a:lnTo>
                  <a:lnTo>
                    <a:pt x="234" y="570"/>
                  </a:lnTo>
                  <a:lnTo>
                    <a:pt x="205" y="664"/>
                  </a:lnTo>
                  <a:lnTo>
                    <a:pt x="0" y="66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2097" y="2079"/>
              <a:ext cx="93" cy="332"/>
            </a:xfrm>
            <a:custGeom>
              <a:avLst/>
              <a:gdLst>
                <a:gd name="T0" fmla="*/ 0 w 185"/>
                <a:gd name="T1" fmla="*/ 182 h 664"/>
                <a:gd name="T2" fmla="*/ 185 w 185"/>
                <a:gd name="T3" fmla="*/ 182 h 664"/>
                <a:gd name="T4" fmla="*/ 185 w 185"/>
                <a:gd name="T5" fmla="*/ 664 h 664"/>
                <a:gd name="T6" fmla="*/ 0 w 185"/>
                <a:gd name="T7" fmla="*/ 664 h 664"/>
                <a:gd name="T8" fmla="*/ 0 w 185"/>
                <a:gd name="T9" fmla="*/ 182 h 664"/>
                <a:gd name="T10" fmla="*/ 0 w 185"/>
                <a:gd name="T11" fmla="*/ 0 h 664"/>
                <a:gd name="T12" fmla="*/ 185 w 185"/>
                <a:gd name="T13" fmla="*/ 0 h 664"/>
                <a:gd name="T14" fmla="*/ 185 w 185"/>
                <a:gd name="T15" fmla="*/ 130 h 664"/>
                <a:gd name="T16" fmla="*/ 0 w 185"/>
                <a:gd name="T17" fmla="*/ 130 h 664"/>
                <a:gd name="T18" fmla="*/ 0 w 185"/>
                <a:gd name="T1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664">
                  <a:moveTo>
                    <a:pt x="0" y="182"/>
                  </a:moveTo>
                  <a:lnTo>
                    <a:pt x="185" y="182"/>
                  </a:lnTo>
                  <a:lnTo>
                    <a:pt x="185" y="664"/>
                  </a:lnTo>
                  <a:lnTo>
                    <a:pt x="0" y="664"/>
                  </a:lnTo>
                  <a:lnTo>
                    <a:pt x="0" y="182"/>
                  </a:lnTo>
                  <a:close/>
                  <a:moveTo>
                    <a:pt x="0" y="0"/>
                  </a:moveTo>
                  <a:lnTo>
                    <a:pt x="185" y="0"/>
                  </a:lnTo>
                  <a:lnTo>
                    <a:pt x="185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2214" y="2079"/>
              <a:ext cx="262" cy="338"/>
            </a:xfrm>
            <a:custGeom>
              <a:avLst/>
              <a:gdLst>
                <a:gd name="T0" fmla="*/ 243 w 524"/>
                <a:gd name="T1" fmla="*/ 306 h 676"/>
                <a:gd name="T2" fmla="*/ 211 w 524"/>
                <a:gd name="T3" fmla="*/ 326 h 676"/>
                <a:gd name="T4" fmla="*/ 193 w 524"/>
                <a:gd name="T5" fmla="*/ 360 h 676"/>
                <a:gd name="T6" fmla="*/ 185 w 524"/>
                <a:gd name="T7" fmla="*/ 401 h 676"/>
                <a:gd name="T8" fmla="*/ 185 w 524"/>
                <a:gd name="T9" fmla="*/ 444 h 676"/>
                <a:gd name="T10" fmla="*/ 193 w 524"/>
                <a:gd name="T11" fmla="*/ 486 h 676"/>
                <a:gd name="T12" fmla="*/ 211 w 524"/>
                <a:gd name="T13" fmla="*/ 520 h 676"/>
                <a:gd name="T14" fmla="*/ 243 w 524"/>
                <a:gd name="T15" fmla="*/ 539 h 676"/>
                <a:gd name="T16" fmla="*/ 288 w 524"/>
                <a:gd name="T17" fmla="*/ 539 h 676"/>
                <a:gd name="T18" fmla="*/ 320 w 524"/>
                <a:gd name="T19" fmla="*/ 520 h 676"/>
                <a:gd name="T20" fmla="*/ 338 w 524"/>
                <a:gd name="T21" fmla="*/ 486 h 676"/>
                <a:gd name="T22" fmla="*/ 345 w 524"/>
                <a:gd name="T23" fmla="*/ 444 h 676"/>
                <a:gd name="T24" fmla="*/ 345 w 524"/>
                <a:gd name="T25" fmla="*/ 401 h 676"/>
                <a:gd name="T26" fmla="*/ 338 w 524"/>
                <a:gd name="T27" fmla="*/ 360 h 676"/>
                <a:gd name="T28" fmla="*/ 320 w 524"/>
                <a:gd name="T29" fmla="*/ 326 h 676"/>
                <a:gd name="T30" fmla="*/ 288 w 524"/>
                <a:gd name="T31" fmla="*/ 306 h 676"/>
                <a:gd name="T32" fmla="*/ 339 w 524"/>
                <a:gd name="T33" fmla="*/ 0 h 676"/>
                <a:gd name="T34" fmla="*/ 524 w 524"/>
                <a:gd name="T35" fmla="*/ 664 h 676"/>
                <a:gd name="T36" fmla="*/ 346 w 524"/>
                <a:gd name="T37" fmla="*/ 611 h 676"/>
                <a:gd name="T38" fmla="*/ 335 w 524"/>
                <a:gd name="T39" fmla="*/ 622 h 676"/>
                <a:gd name="T40" fmla="*/ 313 w 524"/>
                <a:gd name="T41" fmla="*/ 646 h 676"/>
                <a:gd name="T42" fmla="*/ 281 w 524"/>
                <a:gd name="T43" fmla="*/ 664 h 676"/>
                <a:gd name="T44" fmla="*/ 235 w 524"/>
                <a:gd name="T45" fmla="*/ 675 h 676"/>
                <a:gd name="T46" fmla="*/ 168 w 524"/>
                <a:gd name="T47" fmla="*/ 673 h 676"/>
                <a:gd name="T48" fmla="*/ 108 w 524"/>
                <a:gd name="T49" fmla="*/ 648 h 676"/>
                <a:gd name="T50" fmla="*/ 61 w 524"/>
                <a:gd name="T51" fmla="*/ 607 h 676"/>
                <a:gd name="T52" fmla="*/ 26 w 524"/>
                <a:gd name="T53" fmla="*/ 550 h 676"/>
                <a:gd name="T54" fmla="*/ 7 w 524"/>
                <a:gd name="T55" fmla="*/ 487 h 676"/>
                <a:gd name="T56" fmla="*/ 0 w 524"/>
                <a:gd name="T57" fmla="*/ 421 h 676"/>
                <a:gd name="T58" fmla="*/ 4 w 524"/>
                <a:gd name="T59" fmla="*/ 363 h 676"/>
                <a:gd name="T60" fmla="*/ 18 w 524"/>
                <a:gd name="T61" fmla="*/ 305 h 676"/>
                <a:gd name="T62" fmla="*/ 43 w 524"/>
                <a:gd name="T63" fmla="*/ 252 h 676"/>
                <a:gd name="T64" fmla="*/ 82 w 524"/>
                <a:gd name="T65" fmla="*/ 210 h 676"/>
                <a:gd name="T66" fmla="*/ 135 w 524"/>
                <a:gd name="T67" fmla="*/ 181 h 676"/>
                <a:gd name="T68" fmla="*/ 206 w 524"/>
                <a:gd name="T69" fmla="*/ 170 h 676"/>
                <a:gd name="T70" fmla="*/ 268 w 524"/>
                <a:gd name="T71" fmla="*/ 181 h 676"/>
                <a:gd name="T72" fmla="*/ 319 w 524"/>
                <a:gd name="T73" fmla="*/ 212 h 676"/>
                <a:gd name="T74" fmla="*/ 339 w 524"/>
                <a:gd name="T75" fmla="*/ 23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676">
                  <a:moveTo>
                    <a:pt x="265" y="303"/>
                  </a:moveTo>
                  <a:lnTo>
                    <a:pt x="243" y="306"/>
                  </a:lnTo>
                  <a:lnTo>
                    <a:pt x="225" y="314"/>
                  </a:lnTo>
                  <a:lnTo>
                    <a:pt x="211" y="326"/>
                  </a:lnTo>
                  <a:lnTo>
                    <a:pt x="200" y="342"/>
                  </a:lnTo>
                  <a:lnTo>
                    <a:pt x="193" y="360"/>
                  </a:lnTo>
                  <a:lnTo>
                    <a:pt x="188" y="379"/>
                  </a:lnTo>
                  <a:lnTo>
                    <a:pt x="185" y="401"/>
                  </a:lnTo>
                  <a:lnTo>
                    <a:pt x="185" y="422"/>
                  </a:lnTo>
                  <a:lnTo>
                    <a:pt x="185" y="444"/>
                  </a:lnTo>
                  <a:lnTo>
                    <a:pt x="188" y="465"/>
                  </a:lnTo>
                  <a:lnTo>
                    <a:pt x="193" y="486"/>
                  </a:lnTo>
                  <a:lnTo>
                    <a:pt x="200" y="504"/>
                  </a:lnTo>
                  <a:lnTo>
                    <a:pt x="211" y="520"/>
                  </a:lnTo>
                  <a:lnTo>
                    <a:pt x="225" y="531"/>
                  </a:lnTo>
                  <a:lnTo>
                    <a:pt x="243" y="539"/>
                  </a:lnTo>
                  <a:lnTo>
                    <a:pt x="265" y="542"/>
                  </a:lnTo>
                  <a:lnTo>
                    <a:pt x="288" y="539"/>
                  </a:lnTo>
                  <a:lnTo>
                    <a:pt x="306" y="531"/>
                  </a:lnTo>
                  <a:lnTo>
                    <a:pt x="320" y="520"/>
                  </a:lnTo>
                  <a:lnTo>
                    <a:pt x="331" y="504"/>
                  </a:lnTo>
                  <a:lnTo>
                    <a:pt x="338" y="486"/>
                  </a:lnTo>
                  <a:lnTo>
                    <a:pt x="343" y="465"/>
                  </a:lnTo>
                  <a:lnTo>
                    <a:pt x="345" y="444"/>
                  </a:lnTo>
                  <a:lnTo>
                    <a:pt x="346" y="422"/>
                  </a:lnTo>
                  <a:lnTo>
                    <a:pt x="345" y="401"/>
                  </a:lnTo>
                  <a:lnTo>
                    <a:pt x="343" y="379"/>
                  </a:lnTo>
                  <a:lnTo>
                    <a:pt x="338" y="360"/>
                  </a:lnTo>
                  <a:lnTo>
                    <a:pt x="331" y="342"/>
                  </a:lnTo>
                  <a:lnTo>
                    <a:pt x="320" y="326"/>
                  </a:lnTo>
                  <a:lnTo>
                    <a:pt x="306" y="314"/>
                  </a:lnTo>
                  <a:lnTo>
                    <a:pt x="288" y="306"/>
                  </a:lnTo>
                  <a:lnTo>
                    <a:pt x="265" y="303"/>
                  </a:lnTo>
                  <a:close/>
                  <a:moveTo>
                    <a:pt x="339" y="0"/>
                  </a:moveTo>
                  <a:lnTo>
                    <a:pt x="524" y="0"/>
                  </a:lnTo>
                  <a:lnTo>
                    <a:pt x="524" y="664"/>
                  </a:lnTo>
                  <a:lnTo>
                    <a:pt x="346" y="664"/>
                  </a:lnTo>
                  <a:lnTo>
                    <a:pt x="346" y="611"/>
                  </a:lnTo>
                  <a:lnTo>
                    <a:pt x="345" y="611"/>
                  </a:lnTo>
                  <a:lnTo>
                    <a:pt x="335" y="622"/>
                  </a:lnTo>
                  <a:lnTo>
                    <a:pt x="326" y="635"/>
                  </a:lnTo>
                  <a:lnTo>
                    <a:pt x="313" y="646"/>
                  </a:lnTo>
                  <a:lnTo>
                    <a:pt x="299" y="655"/>
                  </a:lnTo>
                  <a:lnTo>
                    <a:pt x="281" y="664"/>
                  </a:lnTo>
                  <a:lnTo>
                    <a:pt x="259" y="671"/>
                  </a:lnTo>
                  <a:lnTo>
                    <a:pt x="235" y="675"/>
                  </a:lnTo>
                  <a:lnTo>
                    <a:pt x="203" y="676"/>
                  </a:lnTo>
                  <a:lnTo>
                    <a:pt x="168" y="673"/>
                  </a:lnTo>
                  <a:lnTo>
                    <a:pt x="135" y="664"/>
                  </a:lnTo>
                  <a:lnTo>
                    <a:pt x="108" y="648"/>
                  </a:lnTo>
                  <a:lnTo>
                    <a:pt x="82" y="629"/>
                  </a:lnTo>
                  <a:lnTo>
                    <a:pt x="61" y="607"/>
                  </a:lnTo>
                  <a:lnTo>
                    <a:pt x="42" y="579"/>
                  </a:lnTo>
                  <a:lnTo>
                    <a:pt x="26" y="550"/>
                  </a:lnTo>
                  <a:lnTo>
                    <a:pt x="15" y="519"/>
                  </a:lnTo>
                  <a:lnTo>
                    <a:pt x="7" y="487"/>
                  </a:lnTo>
                  <a:lnTo>
                    <a:pt x="3" y="454"/>
                  </a:lnTo>
                  <a:lnTo>
                    <a:pt x="0" y="421"/>
                  </a:lnTo>
                  <a:lnTo>
                    <a:pt x="2" y="392"/>
                  </a:lnTo>
                  <a:lnTo>
                    <a:pt x="4" y="363"/>
                  </a:lnTo>
                  <a:lnTo>
                    <a:pt x="10" y="334"/>
                  </a:lnTo>
                  <a:lnTo>
                    <a:pt x="18" y="305"/>
                  </a:lnTo>
                  <a:lnTo>
                    <a:pt x="29" y="277"/>
                  </a:lnTo>
                  <a:lnTo>
                    <a:pt x="43" y="252"/>
                  </a:lnTo>
                  <a:lnTo>
                    <a:pt x="60" y="229"/>
                  </a:lnTo>
                  <a:lnTo>
                    <a:pt x="82" y="210"/>
                  </a:lnTo>
                  <a:lnTo>
                    <a:pt x="106" y="193"/>
                  </a:lnTo>
                  <a:lnTo>
                    <a:pt x="135" y="181"/>
                  </a:lnTo>
                  <a:lnTo>
                    <a:pt x="168" y="172"/>
                  </a:lnTo>
                  <a:lnTo>
                    <a:pt x="206" y="170"/>
                  </a:lnTo>
                  <a:lnTo>
                    <a:pt x="239" y="172"/>
                  </a:lnTo>
                  <a:lnTo>
                    <a:pt x="268" y="181"/>
                  </a:lnTo>
                  <a:lnTo>
                    <a:pt x="295" y="194"/>
                  </a:lnTo>
                  <a:lnTo>
                    <a:pt x="319" y="212"/>
                  </a:lnTo>
                  <a:lnTo>
                    <a:pt x="338" y="234"/>
                  </a:lnTo>
                  <a:lnTo>
                    <a:pt x="339" y="23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4"/>
          <p:cNvGrpSpPr>
            <a:grpSpLocks noChangeAspect="1"/>
          </p:cNvGrpSpPr>
          <p:nvPr userDrawn="1"/>
        </p:nvGrpSpPr>
        <p:grpSpPr bwMode="auto">
          <a:xfrm>
            <a:off x="7207623" y="5848400"/>
            <a:ext cx="1655156" cy="618370"/>
            <a:chOff x="1539" y="1659"/>
            <a:chExt cx="2682" cy="1002"/>
          </a:xfrm>
        </p:grpSpPr>
        <p:sp>
          <p:nvSpPr>
            <p:cNvPr id="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39" y="1659"/>
              <a:ext cx="2682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539" y="1659"/>
              <a:ext cx="2682" cy="100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" y="2418"/>
              <a:ext cx="151" cy="241"/>
            </a:xfrm>
            <a:custGeom>
              <a:avLst/>
              <a:gdLst>
                <a:gd name="T0" fmla="*/ 0 w 302"/>
                <a:gd name="T1" fmla="*/ 0 h 482"/>
                <a:gd name="T2" fmla="*/ 302 w 302"/>
                <a:gd name="T3" fmla="*/ 0 h 482"/>
                <a:gd name="T4" fmla="*/ 302 w 302"/>
                <a:gd name="T5" fmla="*/ 56 h 482"/>
                <a:gd name="T6" fmla="*/ 195 w 302"/>
                <a:gd name="T7" fmla="*/ 56 h 482"/>
                <a:gd name="T8" fmla="*/ 195 w 302"/>
                <a:gd name="T9" fmla="*/ 482 h 482"/>
                <a:gd name="T10" fmla="*/ 107 w 302"/>
                <a:gd name="T11" fmla="*/ 482 h 482"/>
                <a:gd name="T12" fmla="*/ 107 w 302"/>
                <a:gd name="T13" fmla="*/ 56 h 482"/>
                <a:gd name="T14" fmla="*/ 0 w 302"/>
                <a:gd name="T15" fmla="*/ 56 h 482"/>
                <a:gd name="T16" fmla="*/ 0 w 302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82">
                  <a:moveTo>
                    <a:pt x="0" y="0"/>
                  </a:moveTo>
                  <a:lnTo>
                    <a:pt x="302" y="0"/>
                  </a:lnTo>
                  <a:lnTo>
                    <a:pt x="302" y="56"/>
                  </a:lnTo>
                  <a:lnTo>
                    <a:pt x="195" y="56"/>
                  </a:lnTo>
                  <a:lnTo>
                    <a:pt x="195" y="482"/>
                  </a:lnTo>
                  <a:lnTo>
                    <a:pt x="107" y="482"/>
                  </a:lnTo>
                  <a:lnTo>
                    <a:pt x="107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719" y="2418"/>
              <a:ext cx="118" cy="241"/>
            </a:xfrm>
            <a:custGeom>
              <a:avLst/>
              <a:gdLst>
                <a:gd name="T0" fmla="*/ 0 w 236"/>
                <a:gd name="T1" fmla="*/ 0 h 482"/>
                <a:gd name="T2" fmla="*/ 83 w 236"/>
                <a:gd name="T3" fmla="*/ 0 h 482"/>
                <a:gd name="T4" fmla="*/ 83 w 236"/>
                <a:gd name="T5" fmla="*/ 174 h 482"/>
                <a:gd name="T6" fmla="*/ 84 w 236"/>
                <a:gd name="T7" fmla="*/ 174 h 482"/>
                <a:gd name="T8" fmla="*/ 97 w 236"/>
                <a:gd name="T9" fmla="*/ 161 h 482"/>
                <a:gd name="T10" fmla="*/ 114 w 236"/>
                <a:gd name="T11" fmla="*/ 150 h 482"/>
                <a:gd name="T12" fmla="*/ 135 w 236"/>
                <a:gd name="T13" fmla="*/ 145 h 482"/>
                <a:gd name="T14" fmla="*/ 158 w 236"/>
                <a:gd name="T15" fmla="*/ 144 h 482"/>
                <a:gd name="T16" fmla="*/ 177 w 236"/>
                <a:gd name="T17" fmla="*/ 144 h 482"/>
                <a:gd name="T18" fmla="*/ 197 w 236"/>
                <a:gd name="T19" fmla="*/ 148 h 482"/>
                <a:gd name="T20" fmla="*/ 211 w 236"/>
                <a:gd name="T21" fmla="*/ 157 h 482"/>
                <a:gd name="T22" fmla="*/ 224 w 236"/>
                <a:gd name="T23" fmla="*/ 170 h 482"/>
                <a:gd name="T24" fmla="*/ 232 w 236"/>
                <a:gd name="T25" fmla="*/ 187 h 482"/>
                <a:gd name="T26" fmla="*/ 236 w 236"/>
                <a:gd name="T27" fmla="*/ 209 h 482"/>
                <a:gd name="T28" fmla="*/ 236 w 236"/>
                <a:gd name="T29" fmla="*/ 482 h 482"/>
                <a:gd name="T30" fmla="*/ 151 w 236"/>
                <a:gd name="T31" fmla="*/ 482 h 482"/>
                <a:gd name="T32" fmla="*/ 151 w 236"/>
                <a:gd name="T33" fmla="*/ 222 h 482"/>
                <a:gd name="T34" fmla="*/ 151 w 236"/>
                <a:gd name="T35" fmla="*/ 209 h 482"/>
                <a:gd name="T36" fmla="*/ 146 w 236"/>
                <a:gd name="T37" fmla="*/ 199 h 482"/>
                <a:gd name="T38" fmla="*/ 136 w 236"/>
                <a:gd name="T39" fmla="*/ 192 h 482"/>
                <a:gd name="T40" fmla="*/ 120 w 236"/>
                <a:gd name="T41" fmla="*/ 191 h 482"/>
                <a:gd name="T42" fmla="*/ 106 w 236"/>
                <a:gd name="T43" fmla="*/ 192 h 482"/>
                <a:gd name="T44" fmla="*/ 94 w 236"/>
                <a:gd name="T45" fmla="*/ 199 h 482"/>
                <a:gd name="T46" fmla="*/ 86 w 236"/>
                <a:gd name="T47" fmla="*/ 210 h 482"/>
                <a:gd name="T48" fmla="*/ 83 w 236"/>
                <a:gd name="T49" fmla="*/ 227 h 482"/>
                <a:gd name="T50" fmla="*/ 83 w 236"/>
                <a:gd name="T51" fmla="*/ 482 h 482"/>
                <a:gd name="T52" fmla="*/ 0 w 236"/>
                <a:gd name="T53" fmla="*/ 482 h 482"/>
                <a:gd name="T54" fmla="*/ 0 w 236"/>
                <a:gd name="T55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482">
                  <a:moveTo>
                    <a:pt x="0" y="0"/>
                  </a:moveTo>
                  <a:lnTo>
                    <a:pt x="83" y="0"/>
                  </a:lnTo>
                  <a:lnTo>
                    <a:pt x="83" y="174"/>
                  </a:lnTo>
                  <a:lnTo>
                    <a:pt x="84" y="174"/>
                  </a:lnTo>
                  <a:lnTo>
                    <a:pt x="97" y="161"/>
                  </a:lnTo>
                  <a:lnTo>
                    <a:pt x="114" y="150"/>
                  </a:lnTo>
                  <a:lnTo>
                    <a:pt x="135" y="145"/>
                  </a:lnTo>
                  <a:lnTo>
                    <a:pt x="158" y="144"/>
                  </a:lnTo>
                  <a:lnTo>
                    <a:pt x="177" y="144"/>
                  </a:lnTo>
                  <a:lnTo>
                    <a:pt x="197" y="148"/>
                  </a:lnTo>
                  <a:lnTo>
                    <a:pt x="211" y="157"/>
                  </a:lnTo>
                  <a:lnTo>
                    <a:pt x="224" y="170"/>
                  </a:lnTo>
                  <a:lnTo>
                    <a:pt x="232" y="187"/>
                  </a:lnTo>
                  <a:lnTo>
                    <a:pt x="236" y="209"/>
                  </a:lnTo>
                  <a:lnTo>
                    <a:pt x="236" y="482"/>
                  </a:lnTo>
                  <a:lnTo>
                    <a:pt x="151" y="482"/>
                  </a:lnTo>
                  <a:lnTo>
                    <a:pt x="151" y="222"/>
                  </a:lnTo>
                  <a:lnTo>
                    <a:pt x="151" y="209"/>
                  </a:lnTo>
                  <a:lnTo>
                    <a:pt x="146" y="199"/>
                  </a:lnTo>
                  <a:lnTo>
                    <a:pt x="136" y="192"/>
                  </a:lnTo>
                  <a:lnTo>
                    <a:pt x="120" y="191"/>
                  </a:lnTo>
                  <a:lnTo>
                    <a:pt x="106" y="192"/>
                  </a:lnTo>
                  <a:lnTo>
                    <a:pt x="94" y="199"/>
                  </a:lnTo>
                  <a:lnTo>
                    <a:pt x="86" y="210"/>
                  </a:lnTo>
                  <a:lnTo>
                    <a:pt x="83" y="227"/>
                  </a:lnTo>
                  <a:lnTo>
                    <a:pt x="83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1877" y="2489"/>
              <a:ext cx="121" cy="172"/>
            </a:xfrm>
            <a:custGeom>
              <a:avLst/>
              <a:gdLst>
                <a:gd name="T0" fmla="*/ 124 w 242"/>
                <a:gd name="T1" fmla="*/ 39 h 343"/>
                <a:gd name="T2" fmla="*/ 104 w 242"/>
                <a:gd name="T3" fmla="*/ 42 h 343"/>
                <a:gd name="T4" fmla="*/ 93 w 242"/>
                <a:gd name="T5" fmla="*/ 48 h 343"/>
                <a:gd name="T6" fmla="*/ 85 w 242"/>
                <a:gd name="T7" fmla="*/ 60 h 343"/>
                <a:gd name="T8" fmla="*/ 83 w 242"/>
                <a:gd name="T9" fmla="*/ 76 h 343"/>
                <a:gd name="T10" fmla="*/ 83 w 242"/>
                <a:gd name="T11" fmla="*/ 146 h 343"/>
                <a:gd name="T12" fmla="*/ 164 w 242"/>
                <a:gd name="T13" fmla="*/ 146 h 343"/>
                <a:gd name="T14" fmla="*/ 164 w 242"/>
                <a:gd name="T15" fmla="*/ 81 h 343"/>
                <a:gd name="T16" fmla="*/ 163 w 242"/>
                <a:gd name="T17" fmla="*/ 61 h 343"/>
                <a:gd name="T18" fmla="*/ 155 w 242"/>
                <a:gd name="T19" fmla="*/ 48 h 343"/>
                <a:gd name="T20" fmla="*/ 143 w 242"/>
                <a:gd name="T21" fmla="*/ 42 h 343"/>
                <a:gd name="T22" fmla="*/ 124 w 242"/>
                <a:gd name="T23" fmla="*/ 39 h 343"/>
                <a:gd name="T24" fmla="*/ 120 w 242"/>
                <a:gd name="T25" fmla="*/ 0 h 343"/>
                <a:gd name="T26" fmla="*/ 148 w 242"/>
                <a:gd name="T27" fmla="*/ 0 h 343"/>
                <a:gd name="T28" fmla="*/ 174 w 242"/>
                <a:gd name="T29" fmla="*/ 4 h 343"/>
                <a:gd name="T30" fmla="*/ 197 w 242"/>
                <a:gd name="T31" fmla="*/ 13 h 343"/>
                <a:gd name="T32" fmla="*/ 216 w 242"/>
                <a:gd name="T33" fmla="*/ 24 h 343"/>
                <a:gd name="T34" fmla="*/ 229 w 242"/>
                <a:gd name="T35" fmla="*/ 39 h 343"/>
                <a:gd name="T36" fmla="*/ 239 w 242"/>
                <a:gd name="T37" fmla="*/ 58 h 343"/>
                <a:gd name="T38" fmla="*/ 242 w 242"/>
                <a:gd name="T39" fmla="*/ 83 h 343"/>
                <a:gd name="T40" fmla="*/ 242 w 242"/>
                <a:gd name="T41" fmla="*/ 190 h 343"/>
                <a:gd name="T42" fmla="*/ 83 w 242"/>
                <a:gd name="T43" fmla="*/ 190 h 343"/>
                <a:gd name="T44" fmla="*/ 83 w 242"/>
                <a:gd name="T45" fmla="*/ 262 h 343"/>
                <a:gd name="T46" fmla="*/ 85 w 242"/>
                <a:gd name="T47" fmla="*/ 278 h 343"/>
                <a:gd name="T48" fmla="*/ 90 w 242"/>
                <a:gd name="T49" fmla="*/ 289 h 343"/>
                <a:gd name="T50" fmla="*/ 98 w 242"/>
                <a:gd name="T51" fmla="*/ 297 h 343"/>
                <a:gd name="T52" fmla="*/ 109 w 242"/>
                <a:gd name="T53" fmla="*/ 301 h 343"/>
                <a:gd name="T54" fmla="*/ 124 w 242"/>
                <a:gd name="T55" fmla="*/ 302 h 343"/>
                <a:gd name="T56" fmla="*/ 140 w 242"/>
                <a:gd name="T57" fmla="*/ 301 h 343"/>
                <a:gd name="T58" fmla="*/ 151 w 242"/>
                <a:gd name="T59" fmla="*/ 294 h 343"/>
                <a:gd name="T60" fmla="*/ 159 w 242"/>
                <a:gd name="T61" fmla="*/ 286 h 343"/>
                <a:gd name="T62" fmla="*/ 163 w 242"/>
                <a:gd name="T63" fmla="*/ 273 h 343"/>
                <a:gd name="T64" fmla="*/ 164 w 242"/>
                <a:gd name="T65" fmla="*/ 258 h 343"/>
                <a:gd name="T66" fmla="*/ 164 w 242"/>
                <a:gd name="T67" fmla="*/ 227 h 343"/>
                <a:gd name="T68" fmla="*/ 242 w 242"/>
                <a:gd name="T69" fmla="*/ 227 h 343"/>
                <a:gd name="T70" fmla="*/ 242 w 242"/>
                <a:gd name="T71" fmla="*/ 276 h 343"/>
                <a:gd name="T72" fmla="*/ 241 w 242"/>
                <a:gd name="T73" fmla="*/ 289 h 343"/>
                <a:gd name="T74" fmla="*/ 234 w 242"/>
                <a:gd name="T75" fmla="*/ 304 h 343"/>
                <a:gd name="T76" fmla="*/ 223 w 242"/>
                <a:gd name="T77" fmla="*/ 317 h 343"/>
                <a:gd name="T78" fmla="*/ 207 w 242"/>
                <a:gd name="T79" fmla="*/ 327 h 343"/>
                <a:gd name="T80" fmla="*/ 184 w 242"/>
                <a:gd name="T81" fmla="*/ 335 h 343"/>
                <a:gd name="T82" fmla="*/ 155 w 242"/>
                <a:gd name="T83" fmla="*/ 340 h 343"/>
                <a:gd name="T84" fmla="*/ 117 w 242"/>
                <a:gd name="T85" fmla="*/ 343 h 343"/>
                <a:gd name="T86" fmla="*/ 91 w 242"/>
                <a:gd name="T87" fmla="*/ 341 h 343"/>
                <a:gd name="T88" fmla="*/ 67 w 242"/>
                <a:gd name="T89" fmla="*/ 336 h 343"/>
                <a:gd name="T90" fmla="*/ 46 w 242"/>
                <a:gd name="T91" fmla="*/ 328 h 343"/>
                <a:gd name="T92" fmla="*/ 26 w 242"/>
                <a:gd name="T93" fmla="*/ 319 h 343"/>
                <a:gd name="T94" fmla="*/ 12 w 242"/>
                <a:gd name="T95" fmla="*/ 302 h 343"/>
                <a:gd name="T96" fmla="*/ 3 w 242"/>
                <a:gd name="T97" fmla="*/ 283 h 343"/>
                <a:gd name="T98" fmla="*/ 0 w 242"/>
                <a:gd name="T99" fmla="*/ 258 h 343"/>
                <a:gd name="T100" fmla="*/ 0 w 242"/>
                <a:gd name="T101" fmla="*/ 89 h 343"/>
                <a:gd name="T102" fmla="*/ 3 w 242"/>
                <a:gd name="T103" fmla="*/ 63 h 343"/>
                <a:gd name="T104" fmla="*/ 13 w 242"/>
                <a:gd name="T105" fmla="*/ 40 h 343"/>
                <a:gd name="T106" fmla="*/ 31 w 242"/>
                <a:gd name="T107" fmla="*/ 22 h 343"/>
                <a:gd name="T108" fmla="*/ 55 w 242"/>
                <a:gd name="T109" fmla="*/ 9 h 343"/>
                <a:gd name="T110" fmla="*/ 85 w 242"/>
                <a:gd name="T111" fmla="*/ 1 h 343"/>
                <a:gd name="T112" fmla="*/ 120 w 242"/>
                <a:gd name="T1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2" h="343">
                  <a:moveTo>
                    <a:pt x="124" y="39"/>
                  </a:moveTo>
                  <a:lnTo>
                    <a:pt x="104" y="42"/>
                  </a:lnTo>
                  <a:lnTo>
                    <a:pt x="93" y="48"/>
                  </a:lnTo>
                  <a:lnTo>
                    <a:pt x="85" y="60"/>
                  </a:lnTo>
                  <a:lnTo>
                    <a:pt x="83" y="76"/>
                  </a:lnTo>
                  <a:lnTo>
                    <a:pt x="83" y="146"/>
                  </a:lnTo>
                  <a:lnTo>
                    <a:pt x="164" y="146"/>
                  </a:lnTo>
                  <a:lnTo>
                    <a:pt x="164" y="81"/>
                  </a:lnTo>
                  <a:lnTo>
                    <a:pt x="163" y="61"/>
                  </a:lnTo>
                  <a:lnTo>
                    <a:pt x="155" y="48"/>
                  </a:lnTo>
                  <a:lnTo>
                    <a:pt x="143" y="42"/>
                  </a:lnTo>
                  <a:lnTo>
                    <a:pt x="124" y="39"/>
                  </a:lnTo>
                  <a:close/>
                  <a:moveTo>
                    <a:pt x="120" y="0"/>
                  </a:moveTo>
                  <a:lnTo>
                    <a:pt x="148" y="0"/>
                  </a:lnTo>
                  <a:lnTo>
                    <a:pt x="174" y="4"/>
                  </a:lnTo>
                  <a:lnTo>
                    <a:pt x="197" y="13"/>
                  </a:lnTo>
                  <a:lnTo>
                    <a:pt x="216" y="24"/>
                  </a:lnTo>
                  <a:lnTo>
                    <a:pt x="229" y="39"/>
                  </a:lnTo>
                  <a:lnTo>
                    <a:pt x="239" y="58"/>
                  </a:lnTo>
                  <a:lnTo>
                    <a:pt x="242" y="83"/>
                  </a:lnTo>
                  <a:lnTo>
                    <a:pt x="242" y="190"/>
                  </a:lnTo>
                  <a:lnTo>
                    <a:pt x="83" y="190"/>
                  </a:lnTo>
                  <a:lnTo>
                    <a:pt x="83" y="262"/>
                  </a:lnTo>
                  <a:lnTo>
                    <a:pt x="85" y="278"/>
                  </a:lnTo>
                  <a:lnTo>
                    <a:pt x="90" y="289"/>
                  </a:lnTo>
                  <a:lnTo>
                    <a:pt x="98" y="297"/>
                  </a:lnTo>
                  <a:lnTo>
                    <a:pt x="109" y="301"/>
                  </a:lnTo>
                  <a:lnTo>
                    <a:pt x="124" y="302"/>
                  </a:lnTo>
                  <a:lnTo>
                    <a:pt x="140" y="301"/>
                  </a:lnTo>
                  <a:lnTo>
                    <a:pt x="151" y="294"/>
                  </a:lnTo>
                  <a:lnTo>
                    <a:pt x="159" y="286"/>
                  </a:lnTo>
                  <a:lnTo>
                    <a:pt x="163" y="273"/>
                  </a:lnTo>
                  <a:lnTo>
                    <a:pt x="164" y="258"/>
                  </a:lnTo>
                  <a:lnTo>
                    <a:pt x="164" y="227"/>
                  </a:lnTo>
                  <a:lnTo>
                    <a:pt x="242" y="227"/>
                  </a:lnTo>
                  <a:lnTo>
                    <a:pt x="242" y="276"/>
                  </a:lnTo>
                  <a:lnTo>
                    <a:pt x="241" y="289"/>
                  </a:lnTo>
                  <a:lnTo>
                    <a:pt x="234" y="304"/>
                  </a:lnTo>
                  <a:lnTo>
                    <a:pt x="223" y="317"/>
                  </a:lnTo>
                  <a:lnTo>
                    <a:pt x="207" y="327"/>
                  </a:lnTo>
                  <a:lnTo>
                    <a:pt x="184" y="335"/>
                  </a:lnTo>
                  <a:lnTo>
                    <a:pt x="155" y="340"/>
                  </a:lnTo>
                  <a:lnTo>
                    <a:pt x="117" y="343"/>
                  </a:lnTo>
                  <a:lnTo>
                    <a:pt x="91" y="341"/>
                  </a:lnTo>
                  <a:lnTo>
                    <a:pt x="67" y="336"/>
                  </a:lnTo>
                  <a:lnTo>
                    <a:pt x="46" y="328"/>
                  </a:lnTo>
                  <a:lnTo>
                    <a:pt x="26" y="319"/>
                  </a:lnTo>
                  <a:lnTo>
                    <a:pt x="12" y="302"/>
                  </a:lnTo>
                  <a:lnTo>
                    <a:pt x="3" y="283"/>
                  </a:lnTo>
                  <a:lnTo>
                    <a:pt x="0" y="258"/>
                  </a:lnTo>
                  <a:lnTo>
                    <a:pt x="0" y="89"/>
                  </a:lnTo>
                  <a:lnTo>
                    <a:pt x="3" y="63"/>
                  </a:lnTo>
                  <a:lnTo>
                    <a:pt x="13" y="40"/>
                  </a:lnTo>
                  <a:lnTo>
                    <a:pt x="31" y="22"/>
                  </a:lnTo>
                  <a:lnTo>
                    <a:pt x="55" y="9"/>
                  </a:lnTo>
                  <a:lnTo>
                    <a:pt x="85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2105" y="2418"/>
              <a:ext cx="188" cy="241"/>
            </a:xfrm>
            <a:custGeom>
              <a:avLst/>
              <a:gdLst>
                <a:gd name="T0" fmla="*/ 187 w 375"/>
                <a:gd name="T1" fmla="*/ 70 h 482"/>
                <a:gd name="T2" fmla="*/ 132 w 375"/>
                <a:gd name="T3" fmla="*/ 303 h 482"/>
                <a:gd name="T4" fmla="*/ 244 w 375"/>
                <a:gd name="T5" fmla="*/ 303 h 482"/>
                <a:gd name="T6" fmla="*/ 188 w 375"/>
                <a:gd name="T7" fmla="*/ 70 h 482"/>
                <a:gd name="T8" fmla="*/ 187 w 375"/>
                <a:gd name="T9" fmla="*/ 70 h 482"/>
                <a:gd name="T10" fmla="*/ 141 w 375"/>
                <a:gd name="T11" fmla="*/ 0 h 482"/>
                <a:gd name="T12" fmla="*/ 244 w 375"/>
                <a:gd name="T13" fmla="*/ 0 h 482"/>
                <a:gd name="T14" fmla="*/ 375 w 375"/>
                <a:gd name="T15" fmla="*/ 482 h 482"/>
                <a:gd name="T16" fmla="*/ 286 w 375"/>
                <a:gd name="T17" fmla="*/ 482 h 482"/>
                <a:gd name="T18" fmla="*/ 257 w 375"/>
                <a:gd name="T19" fmla="*/ 360 h 482"/>
                <a:gd name="T20" fmla="*/ 119 w 375"/>
                <a:gd name="T21" fmla="*/ 360 h 482"/>
                <a:gd name="T22" fmla="*/ 88 w 375"/>
                <a:gd name="T23" fmla="*/ 482 h 482"/>
                <a:gd name="T24" fmla="*/ 0 w 375"/>
                <a:gd name="T25" fmla="*/ 482 h 482"/>
                <a:gd name="T26" fmla="*/ 141 w 375"/>
                <a:gd name="T2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482">
                  <a:moveTo>
                    <a:pt x="187" y="70"/>
                  </a:moveTo>
                  <a:lnTo>
                    <a:pt x="132" y="303"/>
                  </a:lnTo>
                  <a:lnTo>
                    <a:pt x="244" y="303"/>
                  </a:lnTo>
                  <a:lnTo>
                    <a:pt x="188" y="70"/>
                  </a:lnTo>
                  <a:lnTo>
                    <a:pt x="187" y="70"/>
                  </a:lnTo>
                  <a:close/>
                  <a:moveTo>
                    <a:pt x="141" y="0"/>
                  </a:moveTo>
                  <a:lnTo>
                    <a:pt x="244" y="0"/>
                  </a:lnTo>
                  <a:lnTo>
                    <a:pt x="375" y="482"/>
                  </a:lnTo>
                  <a:lnTo>
                    <a:pt x="286" y="482"/>
                  </a:lnTo>
                  <a:lnTo>
                    <a:pt x="257" y="360"/>
                  </a:lnTo>
                  <a:lnTo>
                    <a:pt x="119" y="360"/>
                  </a:lnTo>
                  <a:lnTo>
                    <a:pt x="88" y="482"/>
                  </a:lnTo>
                  <a:lnTo>
                    <a:pt x="0" y="48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320" y="2489"/>
              <a:ext cx="110" cy="172"/>
            </a:xfrm>
            <a:custGeom>
              <a:avLst/>
              <a:gdLst>
                <a:gd name="T0" fmla="*/ 153 w 219"/>
                <a:gd name="T1" fmla="*/ 1 h 343"/>
                <a:gd name="T2" fmla="*/ 200 w 219"/>
                <a:gd name="T3" fmla="*/ 21 h 343"/>
                <a:gd name="T4" fmla="*/ 215 w 219"/>
                <a:gd name="T5" fmla="*/ 60 h 343"/>
                <a:gd name="T6" fmla="*/ 140 w 219"/>
                <a:gd name="T7" fmla="*/ 112 h 343"/>
                <a:gd name="T8" fmla="*/ 138 w 219"/>
                <a:gd name="T9" fmla="*/ 63 h 343"/>
                <a:gd name="T10" fmla="*/ 125 w 219"/>
                <a:gd name="T11" fmla="*/ 45 h 343"/>
                <a:gd name="T12" fmla="*/ 98 w 219"/>
                <a:gd name="T13" fmla="*/ 45 h 343"/>
                <a:gd name="T14" fmla="*/ 83 w 219"/>
                <a:gd name="T15" fmla="*/ 60 h 343"/>
                <a:gd name="T16" fmla="*/ 83 w 219"/>
                <a:gd name="T17" fmla="*/ 86 h 343"/>
                <a:gd name="T18" fmla="*/ 88 w 219"/>
                <a:gd name="T19" fmla="*/ 105 h 343"/>
                <a:gd name="T20" fmla="*/ 106 w 219"/>
                <a:gd name="T21" fmla="*/ 122 h 343"/>
                <a:gd name="T22" fmla="*/ 141 w 219"/>
                <a:gd name="T23" fmla="*/ 146 h 343"/>
                <a:gd name="T24" fmla="*/ 185 w 219"/>
                <a:gd name="T25" fmla="*/ 177 h 343"/>
                <a:gd name="T26" fmla="*/ 210 w 219"/>
                <a:gd name="T27" fmla="*/ 203 h 343"/>
                <a:gd name="T28" fmla="*/ 218 w 219"/>
                <a:gd name="T29" fmla="*/ 234 h 343"/>
                <a:gd name="T30" fmla="*/ 218 w 219"/>
                <a:gd name="T31" fmla="*/ 278 h 343"/>
                <a:gd name="T32" fmla="*/ 200 w 219"/>
                <a:gd name="T33" fmla="*/ 315 h 343"/>
                <a:gd name="T34" fmla="*/ 163 w 219"/>
                <a:gd name="T35" fmla="*/ 336 h 343"/>
                <a:gd name="T36" fmla="*/ 99 w 219"/>
                <a:gd name="T37" fmla="*/ 343 h 343"/>
                <a:gd name="T38" fmla="*/ 46 w 219"/>
                <a:gd name="T39" fmla="*/ 335 h 343"/>
                <a:gd name="T40" fmla="*/ 11 w 219"/>
                <a:gd name="T41" fmla="*/ 314 h 343"/>
                <a:gd name="T42" fmla="*/ 0 w 219"/>
                <a:gd name="T43" fmla="*/ 273 h 343"/>
                <a:gd name="T44" fmla="*/ 78 w 219"/>
                <a:gd name="T45" fmla="*/ 226 h 343"/>
                <a:gd name="T46" fmla="*/ 81 w 219"/>
                <a:gd name="T47" fmla="*/ 284 h 343"/>
                <a:gd name="T48" fmla="*/ 96 w 219"/>
                <a:gd name="T49" fmla="*/ 297 h 343"/>
                <a:gd name="T50" fmla="*/ 124 w 219"/>
                <a:gd name="T51" fmla="*/ 297 h 343"/>
                <a:gd name="T52" fmla="*/ 138 w 219"/>
                <a:gd name="T53" fmla="*/ 286 h 343"/>
                <a:gd name="T54" fmla="*/ 141 w 219"/>
                <a:gd name="T55" fmla="*/ 262 h 343"/>
                <a:gd name="T56" fmla="*/ 138 w 219"/>
                <a:gd name="T57" fmla="*/ 232 h 343"/>
                <a:gd name="T58" fmla="*/ 125 w 219"/>
                <a:gd name="T59" fmla="*/ 213 h 343"/>
                <a:gd name="T60" fmla="*/ 89 w 219"/>
                <a:gd name="T61" fmla="*/ 188 h 343"/>
                <a:gd name="T62" fmla="*/ 47 w 219"/>
                <a:gd name="T63" fmla="*/ 161 h 343"/>
                <a:gd name="T64" fmla="*/ 16 w 219"/>
                <a:gd name="T65" fmla="*/ 136 h 343"/>
                <a:gd name="T66" fmla="*/ 5 w 219"/>
                <a:gd name="T67" fmla="*/ 113 h 343"/>
                <a:gd name="T68" fmla="*/ 3 w 219"/>
                <a:gd name="T69" fmla="*/ 83 h 343"/>
                <a:gd name="T70" fmla="*/ 13 w 219"/>
                <a:gd name="T71" fmla="*/ 39 h 343"/>
                <a:gd name="T72" fmla="*/ 42 w 219"/>
                <a:gd name="T73" fmla="*/ 11 h 343"/>
                <a:gd name="T74" fmla="*/ 89 w 219"/>
                <a:gd name="T7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9" h="343">
                  <a:moveTo>
                    <a:pt x="120" y="0"/>
                  </a:moveTo>
                  <a:lnTo>
                    <a:pt x="153" y="1"/>
                  </a:lnTo>
                  <a:lnTo>
                    <a:pt x="180" y="9"/>
                  </a:lnTo>
                  <a:lnTo>
                    <a:pt x="200" y="21"/>
                  </a:lnTo>
                  <a:lnTo>
                    <a:pt x="211" y="39"/>
                  </a:lnTo>
                  <a:lnTo>
                    <a:pt x="215" y="60"/>
                  </a:lnTo>
                  <a:lnTo>
                    <a:pt x="215" y="112"/>
                  </a:lnTo>
                  <a:lnTo>
                    <a:pt x="140" y="112"/>
                  </a:lnTo>
                  <a:lnTo>
                    <a:pt x="140" y="79"/>
                  </a:lnTo>
                  <a:lnTo>
                    <a:pt x="138" y="63"/>
                  </a:lnTo>
                  <a:lnTo>
                    <a:pt x="133" y="52"/>
                  </a:lnTo>
                  <a:lnTo>
                    <a:pt x="125" y="45"/>
                  </a:lnTo>
                  <a:lnTo>
                    <a:pt x="111" y="43"/>
                  </a:lnTo>
                  <a:lnTo>
                    <a:pt x="98" y="45"/>
                  </a:lnTo>
                  <a:lnTo>
                    <a:pt x="88" y="50"/>
                  </a:lnTo>
                  <a:lnTo>
                    <a:pt x="83" y="60"/>
                  </a:lnTo>
                  <a:lnTo>
                    <a:pt x="83" y="74"/>
                  </a:lnTo>
                  <a:lnTo>
                    <a:pt x="83" y="86"/>
                  </a:lnTo>
                  <a:lnTo>
                    <a:pt x="85" y="97"/>
                  </a:lnTo>
                  <a:lnTo>
                    <a:pt x="88" y="105"/>
                  </a:lnTo>
                  <a:lnTo>
                    <a:pt x="94" y="113"/>
                  </a:lnTo>
                  <a:lnTo>
                    <a:pt x="106" y="122"/>
                  </a:lnTo>
                  <a:lnTo>
                    <a:pt x="120" y="133"/>
                  </a:lnTo>
                  <a:lnTo>
                    <a:pt x="141" y="146"/>
                  </a:lnTo>
                  <a:lnTo>
                    <a:pt x="166" y="164"/>
                  </a:lnTo>
                  <a:lnTo>
                    <a:pt x="185" y="177"/>
                  </a:lnTo>
                  <a:lnTo>
                    <a:pt x="200" y="190"/>
                  </a:lnTo>
                  <a:lnTo>
                    <a:pt x="210" y="203"/>
                  </a:lnTo>
                  <a:lnTo>
                    <a:pt x="215" y="218"/>
                  </a:lnTo>
                  <a:lnTo>
                    <a:pt x="218" y="234"/>
                  </a:lnTo>
                  <a:lnTo>
                    <a:pt x="219" y="252"/>
                  </a:lnTo>
                  <a:lnTo>
                    <a:pt x="218" y="278"/>
                  </a:lnTo>
                  <a:lnTo>
                    <a:pt x="211" y="299"/>
                  </a:lnTo>
                  <a:lnTo>
                    <a:pt x="200" y="315"/>
                  </a:lnTo>
                  <a:lnTo>
                    <a:pt x="184" y="328"/>
                  </a:lnTo>
                  <a:lnTo>
                    <a:pt x="163" y="336"/>
                  </a:lnTo>
                  <a:lnTo>
                    <a:pt x="135" y="341"/>
                  </a:lnTo>
                  <a:lnTo>
                    <a:pt x="99" y="343"/>
                  </a:lnTo>
                  <a:lnTo>
                    <a:pt x="70" y="341"/>
                  </a:lnTo>
                  <a:lnTo>
                    <a:pt x="46" y="335"/>
                  </a:lnTo>
                  <a:lnTo>
                    <a:pt x="26" y="327"/>
                  </a:lnTo>
                  <a:lnTo>
                    <a:pt x="11" y="314"/>
                  </a:lnTo>
                  <a:lnTo>
                    <a:pt x="3" y="296"/>
                  </a:lnTo>
                  <a:lnTo>
                    <a:pt x="0" y="273"/>
                  </a:lnTo>
                  <a:lnTo>
                    <a:pt x="0" y="226"/>
                  </a:lnTo>
                  <a:lnTo>
                    <a:pt x="78" y="226"/>
                  </a:lnTo>
                  <a:lnTo>
                    <a:pt x="78" y="273"/>
                  </a:lnTo>
                  <a:lnTo>
                    <a:pt x="81" y="284"/>
                  </a:lnTo>
                  <a:lnTo>
                    <a:pt x="86" y="293"/>
                  </a:lnTo>
                  <a:lnTo>
                    <a:pt x="96" y="297"/>
                  </a:lnTo>
                  <a:lnTo>
                    <a:pt x="111" y="299"/>
                  </a:lnTo>
                  <a:lnTo>
                    <a:pt x="124" y="297"/>
                  </a:lnTo>
                  <a:lnTo>
                    <a:pt x="133" y="293"/>
                  </a:lnTo>
                  <a:lnTo>
                    <a:pt x="138" y="286"/>
                  </a:lnTo>
                  <a:lnTo>
                    <a:pt x="140" y="275"/>
                  </a:lnTo>
                  <a:lnTo>
                    <a:pt x="141" y="262"/>
                  </a:lnTo>
                  <a:lnTo>
                    <a:pt x="140" y="245"/>
                  </a:lnTo>
                  <a:lnTo>
                    <a:pt x="138" y="232"/>
                  </a:lnTo>
                  <a:lnTo>
                    <a:pt x="133" y="223"/>
                  </a:lnTo>
                  <a:lnTo>
                    <a:pt x="125" y="213"/>
                  </a:lnTo>
                  <a:lnTo>
                    <a:pt x="111" y="201"/>
                  </a:lnTo>
                  <a:lnTo>
                    <a:pt x="89" y="188"/>
                  </a:lnTo>
                  <a:lnTo>
                    <a:pt x="72" y="177"/>
                  </a:lnTo>
                  <a:lnTo>
                    <a:pt x="47" y="161"/>
                  </a:lnTo>
                  <a:lnTo>
                    <a:pt x="29" y="148"/>
                  </a:lnTo>
                  <a:lnTo>
                    <a:pt x="16" y="136"/>
                  </a:lnTo>
                  <a:lnTo>
                    <a:pt x="10" y="125"/>
                  </a:lnTo>
                  <a:lnTo>
                    <a:pt x="5" y="113"/>
                  </a:lnTo>
                  <a:lnTo>
                    <a:pt x="5" y="100"/>
                  </a:lnTo>
                  <a:lnTo>
                    <a:pt x="3" y="83"/>
                  </a:lnTo>
                  <a:lnTo>
                    <a:pt x="7" y="58"/>
                  </a:lnTo>
                  <a:lnTo>
                    <a:pt x="13" y="39"/>
                  </a:lnTo>
                  <a:lnTo>
                    <a:pt x="26" y="22"/>
                  </a:lnTo>
                  <a:lnTo>
                    <a:pt x="42" y="11"/>
                  </a:lnTo>
                  <a:lnTo>
                    <a:pt x="63" y="4"/>
                  </a:lnTo>
                  <a:lnTo>
                    <a:pt x="89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2469" y="2418"/>
              <a:ext cx="41" cy="241"/>
            </a:xfrm>
            <a:custGeom>
              <a:avLst/>
              <a:gdLst>
                <a:gd name="T0" fmla="*/ 0 w 82"/>
                <a:gd name="T1" fmla="*/ 147 h 482"/>
                <a:gd name="T2" fmla="*/ 82 w 82"/>
                <a:gd name="T3" fmla="*/ 147 h 482"/>
                <a:gd name="T4" fmla="*/ 82 w 82"/>
                <a:gd name="T5" fmla="*/ 482 h 482"/>
                <a:gd name="T6" fmla="*/ 0 w 82"/>
                <a:gd name="T7" fmla="*/ 482 h 482"/>
                <a:gd name="T8" fmla="*/ 0 w 82"/>
                <a:gd name="T9" fmla="*/ 147 h 482"/>
                <a:gd name="T10" fmla="*/ 0 w 82"/>
                <a:gd name="T11" fmla="*/ 0 h 482"/>
                <a:gd name="T12" fmla="*/ 82 w 82"/>
                <a:gd name="T13" fmla="*/ 0 h 482"/>
                <a:gd name="T14" fmla="*/ 82 w 82"/>
                <a:gd name="T15" fmla="*/ 67 h 482"/>
                <a:gd name="T16" fmla="*/ 0 w 82"/>
                <a:gd name="T17" fmla="*/ 67 h 482"/>
                <a:gd name="T18" fmla="*/ 0 w 82"/>
                <a:gd name="T1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482">
                  <a:moveTo>
                    <a:pt x="0" y="147"/>
                  </a:moveTo>
                  <a:lnTo>
                    <a:pt x="82" y="147"/>
                  </a:lnTo>
                  <a:lnTo>
                    <a:pt x="82" y="482"/>
                  </a:lnTo>
                  <a:lnTo>
                    <a:pt x="0" y="482"/>
                  </a:lnTo>
                  <a:lnTo>
                    <a:pt x="0" y="147"/>
                  </a:lnTo>
                  <a:close/>
                  <a:moveTo>
                    <a:pt x="0" y="0"/>
                  </a:moveTo>
                  <a:lnTo>
                    <a:pt x="82" y="0"/>
                  </a:lnTo>
                  <a:lnTo>
                    <a:pt x="82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2549" y="2489"/>
              <a:ext cx="122" cy="172"/>
            </a:xfrm>
            <a:custGeom>
              <a:avLst/>
              <a:gdLst>
                <a:gd name="T0" fmla="*/ 113 w 244"/>
                <a:gd name="T1" fmla="*/ 175 h 343"/>
                <a:gd name="T2" fmla="*/ 90 w 244"/>
                <a:gd name="T3" fmla="*/ 195 h 343"/>
                <a:gd name="T4" fmla="*/ 83 w 244"/>
                <a:gd name="T5" fmla="*/ 242 h 343"/>
                <a:gd name="T6" fmla="*/ 88 w 244"/>
                <a:gd name="T7" fmla="*/ 283 h 343"/>
                <a:gd name="T8" fmla="*/ 103 w 244"/>
                <a:gd name="T9" fmla="*/ 297 h 343"/>
                <a:gd name="T10" fmla="*/ 135 w 244"/>
                <a:gd name="T11" fmla="*/ 296 h 343"/>
                <a:gd name="T12" fmla="*/ 156 w 244"/>
                <a:gd name="T13" fmla="*/ 275 h 343"/>
                <a:gd name="T14" fmla="*/ 160 w 244"/>
                <a:gd name="T15" fmla="*/ 174 h 343"/>
                <a:gd name="T16" fmla="*/ 126 w 244"/>
                <a:gd name="T17" fmla="*/ 0 h 343"/>
                <a:gd name="T18" fmla="*/ 191 w 244"/>
                <a:gd name="T19" fmla="*/ 8 h 343"/>
                <a:gd name="T20" fmla="*/ 230 w 244"/>
                <a:gd name="T21" fmla="*/ 34 h 343"/>
                <a:gd name="T22" fmla="*/ 244 w 244"/>
                <a:gd name="T23" fmla="*/ 81 h 343"/>
                <a:gd name="T24" fmla="*/ 166 w 244"/>
                <a:gd name="T25" fmla="*/ 338 h 343"/>
                <a:gd name="T26" fmla="*/ 158 w 244"/>
                <a:gd name="T27" fmla="*/ 309 h 343"/>
                <a:gd name="T28" fmla="*/ 148 w 244"/>
                <a:gd name="T29" fmla="*/ 319 h 343"/>
                <a:gd name="T30" fmla="*/ 124 w 244"/>
                <a:gd name="T31" fmla="*/ 335 h 343"/>
                <a:gd name="T32" fmla="*/ 82 w 244"/>
                <a:gd name="T33" fmla="*/ 343 h 343"/>
                <a:gd name="T34" fmla="*/ 44 w 244"/>
                <a:gd name="T35" fmla="*/ 338 h 343"/>
                <a:gd name="T36" fmla="*/ 17 w 244"/>
                <a:gd name="T37" fmla="*/ 320 h 343"/>
                <a:gd name="T38" fmla="*/ 2 w 244"/>
                <a:gd name="T39" fmla="*/ 281 h 343"/>
                <a:gd name="T40" fmla="*/ 0 w 244"/>
                <a:gd name="T41" fmla="*/ 221 h 343"/>
                <a:gd name="T42" fmla="*/ 7 w 244"/>
                <a:gd name="T43" fmla="*/ 182 h 343"/>
                <a:gd name="T44" fmla="*/ 20 w 244"/>
                <a:gd name="T45" fmla="*/ 159 h 343"/>
                <a:gd name="T46" fmla="*/ 38 w 244"/>
                <a:gd name="T47" fmla="*/ 144 h 343"/>
                <a:gd name="T48" fmla="*/ 59 w 244"/>
                <a:gd name="T49" fmla="*/ 135 h 343"/>
                <a:gd name="T50" fmla="*/ 96 w 244"/>
                <a:gd name="T51" fmla="*/ 131 h 343"/>
                <a:gd name="T52" fmla="*/ 160 w 244"/>
                <a:gd name="T53" fmla="*/ 130 h 343"/>
                <a:gd name="T54" fmla="*/ 160 w 244"/>
                <a:gd name="T55" fmla="*/ 65 h 343"/>
                <a:gd name="T56" fmla="*/ 150 w 244"/>
                <a:gd name="T57" fmla="*/ 48 h 343"/>
                <a:gd name="T58" fmla="*/ 126 w 244"/>
                <a:gd name="T59" fmla="*/ 43 h 343"/>
                <a:gd name="T60" fmla="*/ 100 w 244"/>
                <a:gd name="T61" fmla="*/ 50 h 343"/>
                <a:gd name="T62" fmla="*/ 90 w 244"/>
                <a:gd name="T63" fmla="*/ 71 h 343"/>
                <a:gd name="T64" fmla="*/ 5 w 244"/>
                <a:gd name="T65" fmla="*/ 102 h 343"/>
                <a:gd name="T66" fmla="*/ 10 w 244"/>
                <a:gd name="T67" fmla="*/ 48 h 343"/>
                <a:gd name="T68" fmla="*/ 36 w 244"/>
                <a:gd name="T69" fmla="*/ 17 h 343"/>
                <a:gd name="T70" fmla="*/ 90 w 244"/>
                <a:gd name="T71" fmla="*/ 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4" h="343">
                  <a:moveTo>
                    <a:pt x="134" y="174"/>
                  </a:moveTo>
                  <a:lnTo>
                    <a:pt x="113" y="175"/>
                  </a:lnTo>
                  <a:lnTo>
                    <a:pt x="100" y="182"/>
                  </a:lnTo>
                  <a:lnTo>
                    <a:pt x="90" y="195"/>
                  </a:lnTo>
                  <a:lnTo>
                    <a:pt x="85" y="214"/>
                  </a:lnTo>
                  <a:lnTo>
                    <a:pt x="83" y="242"/>
                  </a:lnTo>
                  <a:lnTo>
                    <a:pt x="85" y="266"/>
                  </a:lnTo>
                  <a:lnTo>
                    <a:pt x="88" y="283"/>
                  </a:lnTo>
                  <a:lnTo>
                    <a:pt x="93" y="293"/>
                  </a:lnTo>
                  <a:lnTo>
                    <a:pt x="103" y="297"/>
                  </a:lnTo>
                  <a:lnTo>
                    <a:pt x="116" y="299"/>
                  </a:lnTo>
                  <a:lnTo>
                    <a:pt x="135" y="296"/>
                  </a:lnTo>
                  <a:lnTo>
                    <a:pt x="148" y="288"/>
                  </a:lnTo>
                  <a:lnTo>
                    <a:pt x="156" y="275"/>
                  </a:lnTo>
                  <a:lnTo>
                    <a:pt x="160" y="260"/>
                  </a:lnTo>
                  <a:lnTo>
                    <a:pt x="160" y="174"/>
                  </a:lnTo>
                  <a:lnTo>
                    <a:pt x="134" y="174"/>
                  </a:lnTo>
                  <a:close/>
                  <a:moveTo>
                    <a:pt x="126" y="0"/>
                  </a:moveTo>
                  <a:lnTo>
                    <a:pt x="161" y="1"/>
                  </a:lnTo>
                  <a:lnTo>
                    <a:pt x="191" y="8"/>
                  </a:lnTo>
                  <a:lnTo>
                    <a:pt x="213" y="17"/>
                  </a:lnTo>
                  <a:lnTo>
                    <a:pt x="230" y="34"/>
                  </a:lnTo>
                  <a:lnTo>
                    <a:pt x="241" y="53"/>
                  </a:lnTo>
                  <a:lnTo>
                    <a:pt x="244" y="81"/>
                  </a:lnTo>
                  <a:lnTo>
                    <a:pt x="244" y="338"/>
                  </a:lnTo>
                  <a:lnTo>
                    <a:pt x="166" y="338"/>
                  </a:lnTo>
                  <a:lnTo>
                    <a:pt x="166" y="304"/>
                  </a:lnTo>
                  <a:lnTo>
                    <a:pt x="158" y="309"/>
                  </a:lnTo>
                  <a:lnTo>
                    <a:pt x="153" y="314"/>
                  </a:lnTo>
                  <a:lnTo>
                    <a:pt x="148" y="319"/>
                  </a:lnTo>
                  <a:lnTo>
                    <a:pt x="142" y="325"/>
                  </a:lnTo>
                  <a:lnTo>
                    <a:pt x="124" y="335"/>
                  </a:lnTo>
                  <a:lnTo>
                    <a:pt x="103" y="340"/>
                  </a:lnTo>
                  <a:lnTo>
                    <a:pt x="82" y="343"/>
                  </a:lnTo>
                  <a:lnTo>
                    <a:pt x="62" y="341"/>
                  </a:lnTo>
                  <a:lnTo>
                    <a:pt x="44" y="338"/>
                  </a:lnTo>
                  <a:lnTo>
                    <a:pt x="28" y="332"/>
                  </a:lnTo>
                  <a:lnTo>
                    <a:pt x="17" y="320"/>
                  </a:lnTo>
                  <a:lnTo>
                    <a:pt x="7" y="304"/>
                  </a:lnTo>
                  <a:lnTo>
                    <a:pt x="2" y="281"/>
                  </a:lnTo>
                  <a:lnTo>
                    <a:pt x="0" y="250"/>
                  </a:lnTo>
                  <a:lnTo>
                    <a:pt x="0" y="221"/>
                  </a:lnTo>
                  <a:lnTo>
                    <a:pt x="2" y="198"/>
                  </a:lnTo>
                  <a:lnTo>
                    <a:pt x="7" y="182"/>
                  </a:lnTo>
                  <a:lnTo>
                    <a:pt x="12" y="169"/>
                  </a:lnTo>
                  <a:lnTo>
                    <a:pt x="20" y="159"/>
                  </a:lnTo>
                  <a:lnTo>
                    <a:pt x="30" y="149"/>
                  </a:lnTo>
                  <a:lnTo>
                    <a:pt x="38" y="144"/>
                  </a:lnTo>
                  <a:lnTo>
                    <a:pt x="48" y="140"/>
                  </a:lnTo>
                  <a:lnTo>
                    <a:pt x="59" y="135"/>
                  </a:lnTo>
                  <a:lnTo>
                    <a:pt x="75" y="133"/>
                  </a:lnTo>
                  <a:lnTo>
                    <a:pt x="96" y="131"/>
                  </a:lnTo>
                  <a:lnTo>
                    <a:pt x="124" y="130"/>
                  </a:lnTo>
                  <a:lnTo>
                    <a:pt x="160" y="130"/>
                  </a:lnTo>
                  <a:lnTo>
                    <a:pt x="160" y="74"/>
                  </a:lnTo>
                  <a:lnTo>
                    <a:pt x="160" y="65"/>
                  </a:lnTo>
                  <a:lnTo>
                    <a:pt x="156" y="55"/>
                  </a:lnTo>
                  <a:lnTo>
                    <a:pt x="150" y="48"/>
                  </a:lnTo>
                  <a:lnTo>
                    <a:pt x="140" y="45"/>
                  </a:lnTo>
                  <a:lnTo>
                    <a:pt x="126" y="43"/>
                  </a:lnTo>
                  <a:lnTo>
                    <a:pt x="109" y="45"/>
                  </a:lnTo>
                  <a:lnTo>
                    <a:pt x="100" y="50"/>
                  </a:lnTo>
                  <a:lnTo>
                    <a:pt x="91" y="58"/>
                  </a:lnTo>
                  <a:lnTo>
                    <a:pt x="90" y="71"/>
                  </a:lnTo>
                  <a:lnTo>
                    <a:pt x="90" y="102"/>
                  </a:lnTo>
                  <a:lnTo>
                    <a:pt x="5" y="102"/>
                  </a:lnTo>
                  <a:lnTo>
                    <a:pt x="5" y="71"/>
                  </a:lnTo>
                  <a:lnTo>
                    <a:pt x="10" y="48"/>
                  </a:lnTo>
                  <a:lnTo>
                    <a:pt x="20" y="30"/>
                  </a:lnTo>
                  <a:lnTo>
                    <a:pt x="36" y="17"/>
                  </a:lnTo>
                  <a:lnTo>
                    <a:pt x="59" y="6"/>
                  </a:lnTo>
                  <a:lnTo>
                    <a:pt x="90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808" y="2418"/>
              <a:ext cx="121" cy="241"/>
            </a:xfrm>
            <a:custGeom>
              <a:avLst/>
              <a:gdLst>
                <a:gd name="T0" fmla="*/ 0 w 243"/>
                <a:gd name="T1" fmla="*/ 0 h 482"/>
                <a:gd name="T2" fmla="*/ 243 w 243"/>
                <a:gd name="T3" fmla="*/ 0 h 482"/>
                <a:gd name="T4" fmla="*/ 243 w 243"/>
                <a:gd name="T5" fmla="*/ 56 h 482"/>
                <a:gd name="T6" fmla="*/ 90 w 243"/>
                <a:gd name="T7" fmla="*/ 56 h 482"/>
                <a:gd name="T8" fmla="*/ 90 w 243"/>
                <a:gd name="T9" fmla="*/ 207 h 482"/>
                <a:gd name="T10" fmla="*/ 233 w 243"/>
                <a:gd name="T11" fmla="*/ 207 h 482"/>
                <a:gd name="T12" fmla="*/ 233 w 243"/>
                <a:gd name="T13" fmla="*/ 262 h 482"/>
                <a:gd name="T14" fmla="*/ 90 w 243"/>
                <a:gd name="T15" fmla="*/ 262 h 482"/>
                <a:gd name="T16" fmla="*/ 90 w 243"/>
                <a:gd name="T17" fmla="*/ 482 h 482"/>
                <a:gd name="T18" fmla="*/ 0 w 243"/>
                <a:gd name="T19" fmla="*/ 482 h 482"/>
                <a:gd name="T20" fmla="*/ 0 w 243"/>
                <a:gd name="T21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482">
                  <a:moveTo>
                    <a:pt x="0" y="0"/>
                  </a:moveTo>
                  <a:lnTo>
                    <a:pt x="243" y="0"/>
                  </a:lnTo>
                  <a:lnTo>
                    <a:pt x="243" y="56"/>
                  </a:lnTo>
                  <a:lnTo>
                    <a:pt x="90" y="56"/>
                  </a:lnTo>
                  <a:lnTo>
                    <a:pt x="90" y="207"/>
                  </a:lnTo>
                  <a:lnTo>
                    <a:pt x="233" y="207"/>
                  </a:lnTo>
                  <a:lnTo>
                    <a:pt x="233" y="262"/>
                  </a:lnTo>
                  <a:lnTo>
                    <a:pt x="90" y="262"/>
                  </a:lnTo>
                  <a:lnTo>
                    <a:pt x="90" y="482"/>
                  </a:lnTo>
                  <a:lnTo>
                    <a:pt x="0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2952" y="2489"/>
              <a:ext cx="119" cy="172"/>
            </a:xfrm>
            <a:custGeom>
              <a:avLst/>
              <a:gdLst>
                <a:gd name="T0" fmla="*/ 120 w 239"/>
                <a:gd name="T1" fmla="*/ 43 h 343"/>
                <a:gd name="T2" fmla="*/ 102 w 239"/>
                <a:gd name="T3" fmla="*/ 45 h 343"/>
                <a:gd name="T4" fmla="*/ 93 w 239"/>
                <a:gd name="T5" fmla="*/ 53 h 343"/>
                <a:gd name="T6" fmla="*/ 86 w 239"/>
                <a:gd name="T7" fmla="*/ 68 h 343"/>
                <a:gd name="T8" fmla="*/ 85 w 239"/>
                <a:gd name="T9" fmla="*/ 86 h 343"/>
                <a:gd name="T10" fmla="*/ 85 w 239"/>
                <a:gd name="T11" fmla="*/ 257 h 343"/>
                <a:gd name="T12" fmla="*/ 86 w 239"/>
                <a:gd name="T13" fmla="*/ 275 h 343"/>
                <a:gd name="T14" fmla="*/ 93 w 239"/>
                <a:gd name="T15" fmla="*/ 288 h 343"/>
                <a:gd name="T16" fmla="*/ 102 w 239"/>
                <a:gd name="T17" fmla="*/ 296 h 343"/>
                <a:gd name="T18" fmla="*/ 120 w 239"/>
                <a:gd name="T19" fmla="*/ 299 h 343"/>
                <a:gd name="T20" fmla="*/ 137 w 239"/>
                <a:gd name="T21" fmla="*/ 296 h 343"/>
                <a:gd name="T22" fmla="*/ 146 w 239"/>
                <a:gd name="T23" fmla="*/ 288 h 343"/>
                <a:gd name="T24" fmla="*/ 153 w 239"/>
                <a:gd name="T25" fmla="*/ 275 h 343"/>
                <a:gd name="T26" fmla="*/ 154 w 239"/>
                <a:gd name="T27" fmla="*/ 257 h 343"/>
                <a:gd name="T28" fmla="*/ 154 w 239"/>
                <a:gd name="T29" fmla="*/ 86 h 343"/>
                <a:gd name="T30" fmla="*/ 153 w 239"/>
                <a:gd name="T31" fmla="*/ 68 h 343"/>
                <a:gd name="T32" fmla="*/ 146 w 239"/>
                <a:gd name="T33" fmla="*/ 53 h 343"/>
                <a:gd name="T34" fmla="*/ 137 w 239"/>
                <a:gd name="T35" fmla="*/ 45 h 343"/>
                <a:gd name="T36" fmla="*/ 120 w 239"/>
                <a:gd name="T37" fmla="*/ 43 h 343"/>
                <a:gd name="T38" fmla="*/ 119 w 239"/>
                <a:gd name="T39" fmla="*/ 0 h 343"/>
                <a:gd name="T40" fmla="*/ 146 w 239"/>
                <a:gd name="T41" fmla="*/ 0 h 343"/>
                <a:gd name="T42" fmla="*/ 171 w 239"/>
                <a:gd name="T43" fmla="*/ 4 h 343"/>
                <a:gd name="T44" fmla="*/ 193 w 239"/>
                <a:gd name="T45" fmla="*/ 13 h 343"/>
                <a:gd name="T46" fmla="*/ 211 w 239"/>
                <a:gd name="T47" fmla="*/ 24 h 343"/>
                <a:gd name="T48" fmla="*/ 226 w 239"/>
                <a:gd name="T49" fmla="*/ 39 h 343"/>
                <a:gd name="T50" fmla="*/ 236 w 239"/>
                <a:gd name="T51" fmla="*/ 58 h 343"/>
                <a:gd name="T52" fmla="*/ 239 w 239"/>
                <a:gd name="T53" fmla="*/ 83 h 343"/>
                <a:gd name="T54" fmla="*/ 239 w 239"/>
                <a:gd name="T55" fmla="*/ 252 h 343"/>
                <a:gd name="T56" fmla="*/ 234 w 239"/>
                <a:gd name="T57" fmla="*/ 278 h 343"/>
                <a:gd name="T58" fmla="*/ 224 w 239"/>
                <a:gd name="T59" fmla="*/ 301 h 343"/>
                <a:gd name="T60" fmla="*/ 206 w 239"/>
                <a:gd name="T61" fmla="*/ 319 h 343"/>
                <a:gd name="T62" fmla="*/ 184 w 239"/>
                <a:gd name="T63" fmla="*/ 332 h 343"/>
                <a:gd name="T64" fmla="*/ 154 w 239"/>
                <a:gd name="T65" fmla="*/ 340 h 343"/>
                <a:gd name="T66" fmla="*/ 120 w 239"/>
                <a:gd name="T67" fmla="*/ 343 h 343"/>
                <a:gd name="T68" fmla="*/ 93 w 239"/>
                <a:gd name="T69" fmla="*/ 341 h 343"/>
                <a:gd name="T70" fmla="*/ 68 w 239"/>
                <a:gd name="T71" fmla="*/ 336 h 343"/>
                <a:gd name="T72" fmla="*/ 46 w 239"/>
                <a:gd name="T73" fmla="*/ 328 h 343"/>
                <a:gd name="T74" fmla="*/ 28 w 239"/>
                <a:gd name="T75" fmla="*/ 319 h 343"/>
                <a:gd name="T76" fmla="*/ 13 w 239"/>
                <a:gd name="T77" fmla="*/ 302 h 343"/>
                <a:gd name="T78" fmla="*/ 3 w 239"/>
                <a:gd name="T79" fmla="*/ 283 h 343"/>
                <a:gd name="T80" fmla="*/ 0 w 239"/>
                <a:gd name="T81" fmla="*/ 258 h 343"/>
                <a:gd name="T82" fmla="*/ 0 w 239"/>
                <a:gd name="T83" fmla="*/ 89 h 343"/>
                <a:gd name="T84" fmla="*/ 3 w 239"/>
                <a:gd name="T85" fmla="*/ 63 h 343"/>
                <a:gd name="T86" fmla="*/ 15 w 239"/>
                <a:gd name="T87" fmla="*/ 40 h 343"/>
                <a:gd name="T88" fmla="*/ 31 w 239"/>
                <a:gd name="T89" fmla="*/ 22 h 343"/>
                <a:gd name="T90" fmla="*/ 55 w 239"/>
                <a:gd name="T91" fmla="*/ 9 h 343"/>
                <a:gd name="T92" fmla="*/ 85 w 239"/>
                <a:gd name="T93" fmla="*/ 1 h 343"/>
                <a:gd name="T94" fmla="*/ 119 w 239"/>
                <a:gd name="T9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9" h="343">
                  <a:moveTo>
                    <a:pt x="120" y="43"/>
                  </a:moveTo>
                  <a:lnTo>
                    <a:pt x="102" y="45"/>
                  </a:lnTo>
                  <a:lnTo>
                    <a:pt x="93" y="53"/>
                  </a:lnTo>
                  <a:lnTo>
                    <a:pt x="86" y="68"/>
                  </a:lnTo>
                  <a:lnTo>
                    <a:pt x="85" y="86"/>
                  </a:lnTo>
                  <a:lnTo>
                    <a:pt x="85" y="257"/>
                  </a:lnTo>
                  <a:lnTo>
                    <a:pt x="86" y="275"/>
                  </a:lnTo>
                  <a:lnTo>
                    <a:pt x="93" y="288"/>
                  </a:lnTo>
                  <a:lnTo>
                    <a:pt x="102" y="296"/>
                  </a:lnTo>
                  <a:lnTo>
                    <a:pt x="120" y="299"/>
                  </a:lnTo>
                  <a:lnTo>
                    <a:pt x="137" y="296"/>
                  </a:lnTo>
                  <a:lnTo>
                    <a:pt x="146" y="288"/>
                  </a:lnTo>
                  <a:lnTo>
                    <a:pt x="153" y="275"/>
                  </a:lnTo>
                  <a:lnTo>
                    <a:pt x="154" y="257"/>
                  </a:lnTo>
                  <a:lnTo>
                    <a:pt x="154" y="86"/>
                  </a:lnTo>
                  <a:lnTo>
                    <a:pt x="153" y="68"/>
                  </a:lnTo>
                  <a:lnTo>
                    <a:pt x="146" y="53"/>
                  </a:lnTo>
                  <a:lnTo>
                    <a:pt x="137" y="45"/>
                  </a:lnTo>
                  <a:lnTo>
                    <a:pt x="120" y="43"/>
                  </a:lnTo>
                  <a:close/>
                  <a:moveTo>
                    <a:pt x="119" y="0"/>
                  </a:moveTo>
                  <a:lnTo>
                    <a:pt x="146" y="0"/>
                  </a:lnTo>
                  <a:lnTo>
                    <a:pt x="171" y="4"/>
                  </a:lnTo>
                  <a:lnTo>
                    <a:pt x="193" y="13"/>
                  </a:lnTo>
                  <a:lnTo>
                    <a:pt x="211" y="24"/>
                  </a:lnTo>
                  <a:lnTo>
                    <a:pt x="226" y="39"/>
                  </a:lnTo>
                  <a:lnTo>
                    <a:pt x="236" y="58"/>
                  </a:lnTo>
                  <a:lnTo>
                    <a:pt x="239" y="83"/>
                  </a:lnTo>
                  <a:lnTo>
                    <a:pt x="239" y="252"/>
                  </a:lnTo>
                  <a:lnTo>
                    <a:pt x="234" y="278"/>
                  </a:lnTo>
                  <a:lnTo>
                    <a:pt x="224" y="301"/>
                  </a:lnTo>
                  <a:lnTo>
                    <a:pt x="206" y="319"/>
                  </a:lnTo>
                  <a:lnTo>
                    <a:pt x="184" y="332"/>
                  </a:lnTo>
                  <a:lnTo>
                    <a:pt x="154" y="340"/>
                  </a:lnTo>
                  <a:lnTo>
                    <a:pt x="120" y="343"/>
                  </a:lnTo>
                  <a:lnTo>
                    <a:pt x="93" y="341"/>
                  </a:lnTo>
                  <a:lnTo>
                    <a:pt x="68" y="336"/>
                  </a:lnTo>
                  <a:lnTo>
                    <a:pt x="46" y="328"/>
                  </a:lnTo>
                  <a:lnTo>
                    <a:pt x="28" y="319"/>
                  </a:lnTo>
                  <a:lnTo>
                    <a:pt x="13" y="302"/>
                  </a:lnTo>
                  <a:lnTo>
                    <a:pt x="3" y="283"/>
                  </a:lnTo>
                  <a:lnTo>
                    <a:pt x="0" y="258"/>
                  </a:lnTo>
                  <a:lnTo>
                    <a:pt x="0" y="89"/>
                  </a:lnTo>
                  <a:lnTo>
                    <a:pt x="3" y="63"/>
                  </a:lnTo>
                  <a:lnTo>
                    <a:pt x="15" y="40"/>
                  </a:lnTo>
                  <a:lnTo>
                    <a:pt x="31" y="22"/>
                  </a:lnTo>
                  <a:lnTo>
                    <a:pt x="55" y="9"/>
                  </a:lnTo>
                  <a:lnTo>
                    <a:pt x="85" y="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112" y="2491"/>
              <a:ext cx="117" cy="170"/>
            </a:xfrm>
            <a:custGeom>
              <a:avLst/>
              <a:gdLst>
                <a:gd name="T0" fmla="*/ 0 w 236"/>
                <a:gd name="T1" fmla="*/ 0 h 340"/>
                <a:gd name="T2" fmla="*/ 83 w 236"/>
                <a:gd name="T3" fmla="*/ 0 h 340"/>
                <a:gd name="T4" fmla="*/ 83 w 236"/>
                <a:gd name="T5" fmla="*/ 262 h 340"/>
                <a:gd name="T6" fmla="*/ 85 w 236"/>
                <a:gd name="T7" fmla="*/ 273 h 340"/>
                <a:gd name="T8" fmla="*/ 90 w 236"/>
                <a:gd name="T9" fmla="*/ 283 h 340"/>
                <a:gd name="T10" fmla="*/ 99 w 236"/>
                <a:gd name="T11" fmla="*/ 290 h 340"/>
                <a:gd name="T12" fmla="*/ 116 w 236"/>
                <a:gd name="T13" fmla="*/ 291 h 340"/>
                <a:gd name="T14" fmla="*/ 130 w 236"/>
                <a:gd name="T15" fmla="*/ 290 h 340"/>
                <a:gd name="T16" fmla="*/ 142 w 236"/>
                <a:gd name="T17" fmla="*/ 283 h 340"/>
                <a:gd name="T18" fmla="*/ 150 w 236"/>
                <a:gd name="T19" fmla="*/ 272 h 340"/>
                <a:gd name="T20" fmla="*/ 153 w 236"/>
                <a:gd name="T21" fmla="*/ 255 h 340"/>
                <a:gd name="T22" fmla="*/ 153 w 236"/>
                <a:gd name="T23" fmla="*/ 0 h 340"/>
                <a:gd name="T24" fmla="*/ 236 w 236"/>
                <a:gd name="T25" fmla="*/ 0 h 340"/>
                <a:gd name="T26" fmla="*/ 236 w 236"/>
                <a:gd name="T27" fmla="*/ 335 h 340"/>
                <a:gd name="T28" fmla="*/ 158 w 236"/>
                <a:gd name="T29" fmla="*/ 335 h 340"/>
                <a:gd name="T30" fmla="*/ 158 w 236"/>
                <a:gd name="T31" fmla="*/ 307 h 340"/>
                <a:gd name="T32" fmla="*/ 156 w 236"/>
                <a:gd name="T33" fmla="*/ 307 h 340"/>
                <a:gd name="T34" fmla="*/ 142 w 236"/>
                <a:gd name="T35" fmla="*/ 320 h 340"/>
                <a:gd name="T36" fmla="*/ 124 w 236"/>
                <a:gd name="T37" fmla="*/ 330 h 340"/>
                <a:gd name="T38" fmla="*/ 103 w 236"/>
                <a:gd name="T39" fmla="*/ 337 h 340"/>
                <a:gd name="T40" fmla="*/ 78 w 236"/>
                <a:gd name="T41" fmla="*/ 340 h 340"/>
                <a:gd name="T42" fmla="*/ 59 w 236"/>
                <a:gd name="T43" fmla="*/ 338 h 340"/>
                <a:gd name="T44" fmla="*/ 39 w 236"/>
                <a:gd name="T45" fmla="*/ 333 h 340"/>
                <a:gd name="T46" fmla="*/ 23 w 236"/>
                <a:gd name="T47" fmla="*/ 325 h 340"/>
                <a:gd name="T48" fmla="*/ 12 w 236"/>
                <a:gd name="T49" fmla="*/ 312 h 340"/>
                <a:gd name="T50" fmla="*/ 4 w 236"/>
                <a:gd name="T51" fmla="*/ 296 h 340"/>
                <a:gd name="T52" fmla="*/ 0 w 236"/>
                <a:gd name="T53" fmla="*/ 273 h 340"/>
                <a:gd name="T54" fmla="*/ 0 w 236"/>
                <a:gd name="T5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40">
                  <a:moveTo>
                    <a:pt x="0" y="0"/>
                  </a:moveTo>
                  <a:lnTo>
                    <a:pt x="83" y="0"/>
                  </a:lnTo>
                  <a:lnTo>
                    <a:pt x="83" y="262"/>
                  </a:lnTo>
                  <a:lnTo>
                    <a:pt x="85" y="273"/>
                  </a:lnTo>
                  <a:lnTo>
                    <a:pt x="90" y="283"/>
                  </a:lnTo>
                  <a:lnTo>
                    <a:pt x="99" y="290"/>
                  </a:lnTo>
                  <a:lnTo>
                    <a:pt x="116" y="291"/>
                  </a:lnTo>
                  <a:lnTo>
                    <a:pt x="130" y="290"/>
                  </a:lnTo>
                  <a:lnTo>
                    <a:pt x="142" y="283"/>
                  </a:lnTo>
                  <a:lnTo>
                    <a:pt x="150" y="272"/>
                  </a:lnTo>
                  <a:lnTo>
                    <a:pt x="153" y="255"/>
                  </a:lnTo>
                  <a:lnTo>
                    <a:pt x="153" y="0"/>
                  </a:lnTo>
                  <a:lnTo>
                    <a:pt x="236" y="0"/>
                  </a:lnTo>
                  <a:lnTo>
                    <a:pt x="236" y="335"/>
                  </a:lnTo>
                  <a:lnTo>
                    <a:pt x="158" y="335"/>
                  </a:lnTo>
                  <a:lnTo>
                    <a:pt x="158" y="307"/>
                  </a:lnTo>
                  <a:lnTo>
                    <a:pt x="156" y="307"/>
                  </a:lnTo>
                  <a:lnTo>
                    <a:pt x="142" y="320"/>
                  </a:lnTo>
                  <a:lnTo>
                    <a:pt x="124" y="330"/>
                  </a:lnTo>
                  <a:lnTo>
                    <a:pt x="103" y="337"/>
                  </a:lnTo>
                  <a:lnTo>
                    <a:pt x="78" y="340"/>
                  </a:lnTo>
                  <a:lnTo>
                    <a:pt x="59" y="338"/>
                  </a:lnTo>
                  <a:lnTo>
                    <a:pt x="39" y="333"/>
                  </a:lnTo>
                  <a:lnTo>
                    <a:pt x="23" y="325"/>
                  </a:lnTo>
                  <a:lnTo>
                    <a:pt x="12" y="312"/>
                  </a:lnTo>
                  <a:lnTo>
                    <a:pt x="4" y="296"/>
                  </a:lnTo>
                  <a:lnTo>
                    <a:pt x="0" y="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271" y="2489"/>
              <a:ext cx="118" cy="170"/>
            </a:xfrm>
            <a:custGeom>
              <a:avLst/>
              <a:gdLst>
                <a:gd name="T0" fmla="*/ 158 w 236"/>
                <a:gd name="T1" fmla="*/ 0 h 338"/>
                <a:gd name="T2" fmla="*/ 177 w 236"/>
                <a:gd name="T3" fmla="*/ 0 h 338"/>
                <a:gd name="T4" fmla="*/ 197 w 236"/>
                <a:gd name="T5" fmla="*/ 4 h 338"/>
                <a:gd name="T6" fmla="*/ 213 w 236"/>
                <a:gd name="T7" fmla="*/ 13 h 338"/>
                <a:gd name="T8" fmla="*/ 224 w 236"/>
                <a:gd name="T9" fmla="*/ 26 h 338"/>
                <a:gd name="T10" fmla="*/ 232 w 236"/>
                <a:gd name="T11" fmla="*/ 43 h 338"/>
                <a:gd name="T12" fmla="*/ 236 w 236"/>
                <a:gd name="T13" fmla="*/ 65 h 338"/>
                <a:gd name="T14" fmla="*/ 236 w 236"/>
                <a:gd name="T15" fmla="*/ 338 h 338"/>
                <a:gd name="T16" fmla="*/ 153 w 236"/>
                <a:gd name="T17" fmla="*/ 338 h 338"/>
                <a:gd name="T18" fmla="*/ 153 w 236"/>
                <a:gd name="T19" fmla="*/ 78 h 338"/>
                <a:gd name="T20" fmla="*/ 151 w 236"/>
                <a:gd name="T21" fmla="*/ 65 h 338"/>
                <a:gd name="T22" fmla="*/ 146 w 236"/>
                <a:gd name="T23" fmla="*/ 55 h 338"/>
                <a:gd name="T24" fmla="*/ 136 w 236"/>
                <a:gd name="T25" fmla="*/ 48 h 338"/>
                <a:gd name="T26" fmla="*/ 120 w 236"/>
                <a:gd name="T27" fmla="*/ 47 h 338"/>
                <a:gd name="T28" fmla="*/ 105 w 236"/>
                <a:gd name="T29" fmla="*/ 48 h 338"/>
                <a:gd name="T30" fmla="*/ 94 w 236"/>
                <a:gd name="T31" fmla="*/ 55 h 338"/>
                <a:gd name="T32" fmla="*/ 86 w 236"/>
                <a:gd name="T33" fmla="*/ 66 h 338"/>
                <a:gd name="T34" fmla="*/ 83 w 236"/>
                <a:gd name="T35" fmla="*/ 83 h 338"/>
                <a:gd name="T36" fmla="*/ 83 w 236"/>
                <a:gd name="T37" fmla="*/ 338 h 338"/>
                <a:gd name="T38" fmla="*/ 0 w 236"/>
                <a:gd name="T39" fmla="*/ 338 h 338"/>
                <a:gd name="T40" fmla="*/ 0 w 236"/>
                <a:gd name="T41" fmla="*/ 3 h 338"/>
                <a:gd name="T42" fmla="*/ 78 w 236"/>
                <a:gd name="T43" fmla="*/ 3 h 338"/>
                <a:gd name="T44" fmla="*/ 78 w 236"/>
                <a:gd name="T45" fmla="*/ 30 h 338"/>
                <a:gd name="T46" fmla="*/ 79 w 236"/>
                <a:gd name="T47" fmla="*/ 30 h 338"/>
                <a:gd name="T48" fmla="*/ 94 w 236"/>
                <a:gd name="T49" fmla="*/ 17 h 338"/>
                <a:gd name="T50" fmla="*/ 112 w 236"/>
                <a:gd name="T51" fmla="*/ 8 h 338"/>
                <a:gd name="T52" fmla="*/ 133 w 236"/>
                <a:gd name="T53" fmla="*/ 1 h 338"/>
                <a:gd name="T54" fmla="*/ 158 w 236"/>
                <a:gd name="T5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38">
                  <a:moveTo>
                    <a:pt x="158" y="0"/>
                  </a:moveTo>
                  <a:lnTo>
                    <a:pt x="177" y="0"/>
                  </a:lnTo>
                  <a:lnTo>
                    <a:pt x="197" y="4"/>
                  </a:lnTo>
                  <a:lnTo>
                    <a:pt x="213" y="13"/>
                  </a:lnTo>
                  <a:lnTo>
                    <a:pt x="224" y="26"/>
                  </a:lnTo>
                  <a:lnTo>
                    <a:pt x="232" y="43"/>
                  </a:lnTo>
                  <a:lnTo>
                    <a:pt x="236" y="65"/>
                  </a:lnTo>
                  <a:lnTo>
                    <a:pt x="236" y="338"/>
                  </a:lnTo>
                  <a:lnTo>
                    <a:pt x="153" y="338"/>
                  </a:lnTo>
                  <a:lnTo>
                    <a:pt x="153" y="78"/>
                  </a:lnTo>
                  <a:lnTo>
                    <a:pt x="151" y="65"/>
                  </a:lnTo>
                  <a:lnTo>
                    <a:pt x="146" y="55"/>
                  </a:lnTo>
                  <a:lnTo>
                    <a:pt x="136" y="48"/>
                  </a:lnTo>
                  <a:lnTo>
                    <a:pt x="120" y="47"/>
                  </a:lnTo>
                  <a:lnTo>
                    <a:pt x="105" y="48"/>
                  </a:lnTo>
                  <a:lnTo>
                    <a:pt x="94" y="55"/>
                  </a:lnTo>
                  <a:lnTo>
                    <a:pt x="86" y="66"/>
                  </a:lnTo>
                  <a:lnTo>
                    <a:pt x="83" y="83"/>
                  </a:lnTo>
                  <a:lnTo>
                    <a:pt x="83" y="338"/>
                  </a:lnTo>
                  <a:lnTo>
                    <a:pt x="0" y="338"/>
                  </a:lnTo>
                  <a:lnTo>
                    <a:pt x="0" y="3"/>
                  </a:lnTo>
                  <a:lnTo>
                    <a:pt x="78" y="3"/>
                  </a:lnTo>
                  <a:lnTo>
                    <a:pt x="78" y="30"/>
                  </a:lnTo>
                  <a:lnTo>
                    <a:pt x="79" y="30"/>
                  </a:lnTo>
                  <a:lnTo>
                    <a:pt x="94" y="17"/>
                  </a:lnTo>
                  <a:lnTo>
                    <a:pt x="112" y="8"/>
                  </a:lnTo>
                  <a:lnTo>
                    <a:pt x="133" y="1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429" y="2418"/>
              <a:ext cx="120" cy="243"/>
            </a:xfrm>
            <a:custGeom>
              <a:avLst/>
              <a:gdLst>
                <a:gd name="T0" fmla="*/ 117 w 239"/>
                <a:gd name="T1" fmla="*/ 187 h 487"/>
                <a:gd name="T2" fmla="*/ 105 w 239"/>
                <a:gd name="T3" fmla="*/ 187 h 487"/>
                <a:gd name="T4" fmla="*/ 97 w 239"/>
                <a:gd name="T5" fmla="*/ 192 h 487"/>
                <a:gd name="T6" fmla="*/ 91 w 239"/>
                <a:gd name="T7" fmla="*/ 200 h 487"/>
                <a:gd name="T8" fmla="*/ 86 w 239"/>
                <a:gd name="T9" fmla="*/ 214 h 487"/>
                <a:gd name="T10" fmla="*/ 84 w 239"/>
                <a:gd name="T11" fmla="*/ 233 h 487"/>
                <a:gd name="T12" fmla="*/ 84 w 239"/>
                <a:gd name="T13" fmla="*/ 397 h 487"/>
                <a:gd name="T14" fmla="*/ 86 w 239"/>
                <a:gd name="T15" fmla="*/ 419 h 487"/>
                <a:gd name="T16" fmla="*/ 91 w 239"/>
                <a:gd name="T17" fmla="*/ 432 h 487"/>
                <a:gd name="T18" fmla="*/ 99 w 239"/>
                <a:gd name="T19" fmla="*/ 440 h 487"/>
                <a:gd name="T20" fmla="*/ 109 w 239"/>
                <a:gd name="T21" fmla="*/ 445 h 487"/>
                <a:gd name="T22" fmla="*/ 120 w 239"/>
                <a:gd name="T23" fmla="*/ 446 h 487"/>
                <a:gd name="T24" fmla="*/ 133 w 239"/>
                <a:gd name="T25" fmla="*/ 445 h 487"/>
                <a:gd name="T26" fmla="*/ 144 w 239"/>
                <a:gd name="T27" fmla="*/ 438 h 487"/>
                <a:gd name="T28" fmla="*/ 151 w 239"/>
                <a:gd name="T29" fmla="*/ 427 h 487"/>
                <a:gd name="T30" fmla="*/ 154 w 239"/>
                <a:gd name="T31" fmla="*/ 410 h 487"/>
                <a:gd name="T32" fmla="*/ 154 w 239"/>
                <a:gd name="T33" fmla="*/ 241 h 487"/>
                <a:gd name="T34" fmla="*/ 153 w 239"/>
                <a:gd name="T35" fmla="*/ 220 h 487"/>
                <a:gd name="T36" fmla="*/ 148 w 239"/>
                <a:gd name="T37" fmla="*/ 204 h 487"/>
                <a:gd name="T38" fmla="*/ 140 w 239"/>
                <a:gd name="T39" fmla="*/ 194 h 487"/>
                <a:gd name="T40" fmla="*/ 130 w 239"/>
                <a:gd name="T41" fmla="*/ 189 h 487"/>
                <a:gd name="T42" fmla="*/ 117 w 239"/>
                <a:gd name="T43" fmla="*/ 187 h 487"/>
                <a:gd name="T44" fmla="*/ 154 w 239"/>
                <a:gd name="T45" fmla="*/ 0 h 487"/>
                <a:gd name="T46" fmla="*/ 239 w 239"/>
                <a:gd name="T47" fmla="*/ 0 h 487"/>
                <a:gd name="T48" fmla="*/ 239 w 239"/>
                <a:gd name="T49" fmla="*/ 482 h 487"/>
                <a:gd name="T50" fmla="*/ 159 w 239"/>
                <a:gd name="T51" fmla="*/ 482 h 487"/>
                <a:gd name="T52" fmla="*/ 159 w 239"/>
                <a:gd name="T53" fmla="*/ 458 h 487"/>
                <a:gd name="T54" fmla="*/ 157 w 239"/>
                <a:gd name="T55" fmla="*/ 458 h 487"/>
                <a:gd name="T56" fmla="*/ 143 w 239"/>
                <a:gd name="T57" fmla="*/ 471 h 487"/>
                <a:gd name="T58" fmla="*/ 122 w 239"/>
                <a:gd name="T59" fmla="*/ 479 h 487"/>
                <a:gd name="T60" fmla="*/ 101 w 239"/>
                <a:gd name="T61" fmla="*/ 484 h 487"/>
                <a:gd name="T62" fmla="*/ 79 w 239"/>
                <a:gd name="T63" fmla="*/ 487 h 487"/>
                <a:gd name="T64" fmla="*/ 52 w 239"/>
                <a:gd name="T65" fmla="*/ 484 h 487"/>
                <a:gd name="T66" fmla="*/ 31 w 239"/>
                <a:gd name="T67" fmla="*/ 474 h 487"/>
                <a:gd name="T68" fmla="*/ 14 w 239"/>
                <a:gd name="T69" fmla="*/ 458 h 487"/>
                <a:gd name="T70" fmla="*/ 5 w 239"/>
                <a:gd name="T71" fmla="*/ 437 h 487"/>
                <a:gd name="T72" fmla="*/ 0 w 239"/>
                <a:gd name="T73" fmla="*/ 409 h 487"/>
                <a:gd name="T74" fmla="*/ 0 w 239"/>
                <a:gd name="T75" fmla="*/ 220 h 487"/>
                <a:gd name="T76" fmla="*/ 5 w 239"/>
                <a:gd name="T77" fmla="*/ 194 h 487"/>
                <a:gd name="T78" fmla="*/ 14 w 239"/>
                <a:gd name="T79" fmla="*/ 171 h 487"/>
                <a:gd name="T80" fmla="*/ 31 w 239"/>
                <a:gd name="T81" fmla="*/ 157 h 487"/>
                <a:gd name="T82" fmla="*/ 52 w 239"/>
                <a:gd name="T83" fmla="*/ 147 h 487"/>
                <a:gd name="T84" fmla="*/ 79 w 239"/>
                <a:gd name="T85" fmla="*/ 144 h 487"/>
                <a:gd name="T86" fmla="*/ 99 w 239"/>
                <a:gd name="T87" fmla="*/ 145 h 487"/>
                <a:gd name="T88" fmla="*/ 120 w 239"/>
                <a:gd name="T89" fmla="*/ 150 h 487"/>
                <a:gd name="T90" fmla="*/ 140 w 239"/>
                <a:gd name="T91" fmla="*/ 158 h 487"/>
                <a:gd name="T92" fmla="*/ 153 w 239"/>
                <a:gd name="T93" fmla="*/ 171 h 487"/>
                <a:gd name="T94" fmla="*/ 154 w 239"/>
                <a:gd name="T95" fmla="*/ 171 h 487"/>
                <a:gd name="T96" fmla="*/ 154 w 239"/>
                <a:gd name="T9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9" h="487">
                  <a:moveTo>
                    <a:pt x="117" y="187"/>
                  </a:moveTo>
                  <a:lnTo>
                    <a:pt x="105" y="187"/>
                  </a:lnTo>
                  <a:lnTo>
                    <a:pt x="97" y="192"/>
                  </a:lnTo>
                  <a:lnTo>
                    <a:pt x="91" y="200"/>
                  </a:lnTo>
                  <a:lnTo>
                    <a:pt x="86" y="214"/>
                  </a:lnTo>
                  <a:lnTo>
                    <a:pt x="84" y="233"/>
                  </a:lnTo>
                  <a:lnTo>
                    <a:pt x="84" y="397"/>
                  </a:lnTo>
                  <a:lnTo>
                    <a:pt x="86" y="419"/>
                  </a:lnTo>
                  <a:lnTo>
                    <a:pt x="91" y="432"/>
                  </a:lnTo>
                  <a:lnTo>
                    <a:pt x="99" y="440"/>
                  </a:lnTo>
                  <a:lnTo>
                    <a:pt x="109" y="445"/>
                  </a:lnTo>
                  <a:lnTo>
                    <a:pt x="120" y="446"/>
                  </a:lnTo>
                  <a:lnTo>
                    <a:pt x="133" y="445"/>
                  </a:lnTo>
                  <a:lnTo>
                    <a:pt x="144" y="438"/>
                  </a:lnTo>
                  <a:lnTo>
                    <a:pt x="151" y="427"/>
                  </a:lnTo>
                  <a:lnTo>
                    <a:pt x="154" y="410"/>
                  </a:lnTo>
                  <a:lnTo>
                    <a:pt x="154" y="241"/>
                  </a:lnTo>
                  <a:lnTo>
                    <a:pt x="153" y="220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0" y="189"/>
                  </a:lnTo>
                  <a:lnTo>
                    <a:pt x="117" y="187"/>
                  </a:lnTo>
                  <a:close/>
                  <a:moveTo>
                    <a:pt x="154" y="0"/>
                  </a:moveTo>
                  <a:lnTo>
                    <a:pt x="239" y="0"/>
                  </a:lnTo>
                  <a:lnTo>
                    <a:pt x="239" y="482"/>
                  </a:lnTo>
                  <a:lnTo>
                    <a:pt x="159" y="482"/>
                  </a:lnTo>
                  <a:lnTo>
                    <a:pt x="159" y="458"/>
                  </a:lnTo>
                  <a:lnTo>
                    <a:pt x="157" y="458"/>
                  </a:lnTo>
                  <a:lnTo>
                    <a:pt x="143" y="471"/>
                  </a:lnTo>
                  <a:lnTo>
                    <a:pt x="122" y="479"/>
                  </a:lnTo>
                  <a:lnTo>
                    <a:pt x="101" y="484"/>
                  </a:lnTo>
                  <a:lnTo>
                    <a:pt x="79" y="487"/>
                  </a:lnTo>
                  <a:lnTo>
                    <a:pt x="52" y="484"/>
                  </a:lnTo>
                  <a:lnTo>
                    <a:pt x="31" y="474"/>
                  </a:lnTo>
                  <a:lnTo>
                    <a:pt x="14" y="458"/>
                  </a:lnTo>
                  <a:lnTo>
                    <a:pt x="5" y="437"/>
                  </a:lnTo>
                  <a:lnTo>
                    <a:pt x="0" y="409"/>
                  </a:lnTo>
                  <a:lnTo>
                    <a:pt x="0" y="220"/>
                  </a:lnTo>
                  <a:lnTo>
                    <a:pt x="5" y="194"/>
                  </a:lnTo>
                  <a:lnTo>
                    <a:pt x="14" y="171"/>
                  </a:lnTo>
                  <a:lnTo>
                    <a:pt x="31" y="157"/>
                  </a:lnTo>
                  <a:lnTo>
                    <a:pt x="52" y="147"/>
                  </a:lnTo>
                  <a:lnTo>
                    <a:pt x="79" y="144"/>
                  </a:lnTo>
                  <a:lnTo>
                    <a:pt x="99" y="145"/>
                  </a:lnTo>
                  <a:lnTo>
                    <a:pt x="120" y="150"/>
                  </a:lnTo>
                  <a:lnTo>
                    <a:pt x="140" y="158"/>
                  </a:lnTo>
                  <a:lnTo>
                    <a:pt x="153" y="171"/>
                  </a:lnTo>
                  <a:lnTo>
                    <a:pt x="154" y="1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585" y="2489"/>
              <a:ext cx="122" cy="172"/>
            </a:xfrm>
            <a:custGeom>
              <a:avLst/>
              <a:gdLst>
                <a:gd name="T0" fmla="*/ 114 w 244"/>
                <a:gd name="T1" fmla="*/ 175 h 343"/>
                <a:gd name="T2" fmla="*/ 89 w 244"/>
                <a:gd name="T3" fmla="*/ 195 h 343"/>
                <a:gd name="T4" fmla="*/ 84 w 244"/>
                <a:gd name="T5" fmla="*/ 242 h 343"/>
                <a:gd name="T6" fmla="*/ 88 w 244"/>
                <a:gd name="T7" fmla="*/ 283 h 343"/>
                <a:gd name="T8" fmla="*/ 102 w 244"/>
                <a:gd name="T9" fmla="*/ 297 h 343"/>
                <a:gd name="T10" fmla="*/ 135 w 244"/>
                <a:gd name="T11" fmla="*/ 296 h 343"/>
                <a:gd name="T12" fmla="*/ 158 w 244"/>
                <a:gd name="T13" fmla="*/ 275 h 343"/>
                <a:gd name="T14" fmla="*/ 161 w 244"/>
                <a:gd name="T15" fmla="*/ 174 h 343"/>
                <a:gd name="T16" fmla="*/ 125 w 244"/>
                <a:gd name="T17" fmla="*/ 0 h 343"/>
                <a:gd name="T18" fmla="*/ 190 w 244"/>
                <a:gd name="T19" fmla="*/ 8 h 343"/>
                <a:gd name="T20" fmla="*/ 231 w 244"/>
                <a:gd name="T21" fmla="*/ 34 h 343"/>
                <a:gd name="T22" fmla="*/ 244 w 244"/>
                <a:gd name="T23" fmla="*/ 81 h 343"/>
                <a:gd name="T24" fmla="*/ 166 w 244"/>
                <a:gd name="T25" fmla="*/ 338 h 343"/>
                <a:gd name="T26" fmla="*/ 159 w 244"/>
                <a:gd name="T27" fmla="*/ 309 h 343"/>
                <a:gd name="T28" fmla="*/ 148 w 244"/>
                <a:gd name="T29" fmla="*/ 319 h 343"/>
                <a:gd name="T30" fmla="*/ 123 w 244"/>
                <a:gd name="T31" fmla="*/ 335 h 343"/>
                <a:gd name="T32" fmla="*/ 81 w 244"/>
                <a:gd name="T33" fmla="*/ 343 h 343"/>
                <a:gd name="T34" fmla="*/ 44 w 244"/>
                <a:gd name="T35" fmla="*/ 338 h 343"/>
                <a:gd name="T36" fmla="*/ 16 w 244"/>
                <a:gd name="T37" fmla="*/ 320 h 343"/>
                <a:gd name="T38" fmla="*/ 2 w 244"/>
                <a:gd name="T39" fmla="*/ 281 h 343"/>
                <a:gd name="T40" fmla="*/ 0 w 244"/>
                <a:gd name="T41" fmla="*/ 221 h 343"/>
                <a:gd name="T42" fmla="*/ 6 w 244"/>
                <a:gd name="T43" fmla="*/ 182 h 343"/>
                <a:gd name="T44" fmla="*/ 19 w 244"/>
                <a:gd name="T45" fmla="*/ 159 h 343"/>
                <a:gd name="T46" fmla="*/ 39 w 244"/>
                <a:gd name="T47" fmla="*/ 144 h 343"/>
                <a:gd name="T48" fmla="*/ 60 w 244"/>
                <a:gd name="T49" fmla="*/ 135 h 343"/>
                <a:gd name="T50" fmla="*/ 96 w 244"/>
                <a:gd name="T51" fmla="*/ 131 h 343"/>
                <a:gd name="T52" fmla="*/ 161 w 244"/>
                <a:gd name="T53" fmla="*/ 130 h 343"/>
                <a:gd name="T54" fmla="*/ 159 w 244"/>
                <a:gd name="T55" fmla="*/ 65 h 343"/>
                <a:gd name="T56" fmla="*/ 149 w 244"/>
                <a:gd name="T57" fmla="*/ 48 h 343"/>
                <a:gd name="T58" fmla="*/ 125 w 244"/>
                <a:gd name="T59" fmla="*/ 43 h 343"/>
                <a:gd name="T60" fmla="*/ 99 w 244"/>
                <a:gd name="T61" fmla="*/ 50 h 343"/>
                <a:gd name="T62" fmla="*/ 89 w 244"/>
                <a:gd name="T63" fmla="*/ 71 h 343"/>
                <a:gd name="T64" fmla="*/ 6 w 244"/>
                <a:gd name="T65" fmla="*/ 102 h 343"/>
                <a:gd name="T66" fmla="*/ 10 w 244"/>
                <a:gd name="T67" fmla="*/ 48 h 343"/>
                <a:gd name="T68" fmla="*/ 36 w 244"/>
                <a:gd name="T69" fmla="*/ 17 h 343"/>
                <a:gd name="T70" fmla="*/ 89 w 244"/>
                <a:gd name="T71" fmla="*/ 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4" h="343">
                  <a:moveTo>
                    <a:pt x="133" y="174"/>
                  </a:moveTo>
                  <a:lnTo>
                    <a:pt x="114" y="175"/>
                  </a:lnTo>
                  <a:lnTo>
                    <a:pt x="99" y="182"/>
                  </a:lnTo>
                  <a:lnTo>
                    <a:pt x="89" y="195"/>
                  </a:lnTo>
                  <a:lnTo>
                    <a:pt x="84" y="214"/>
                  </a:lnTo>
                  <a:lnTo>
                    <a:pt x="84" y="242"/>
                  </a:lnTo>
                  <a:lnTo>
                    <a:pt x="84" y="266"/>
                  </a:lnTo>
                  <a:lnTo>
                    <a:pt x="88" y="283"/>
                  </a:lnTo>
                  <a:lnTo>
                    <a:pt x="94" y="293"/>
                  </a:lnTo>
                  <a:lnTo>
                    <a:pt x="102" y="297"/>
                  </a:lnTo>
                  <a:lnTo>
                    <a:pt x="117" y="299"/>
                  </a:lnTo>
                  <a:lnTo>
                    <a:pt x="135" y="296"/>
                  </a:lnTo>
                  <a:lnTo>
                    <a:pt x="149" y="288"/>
                  </a:lnTo>
                  <a:lnTo>
                    <a:pt x="158" y="275"/>
                  </a:lnTo>
                  <a:lnTo>
                    <a:pt x="161" y="260"/>
                  </a:lnTo>
                  <a:lnTo>
                    <a:pt x="161" y="174"/>
                  </a:lnTo>
                  <a:lnTo>
                    <a:pt x="133" y="174"/>
                  </a:lnTo>
                  <a:close/>
                  <a:moveTo>
                    <a:pt x="125" y="0"/>
                  </a:moveTo>
                  <a:lnTo>
                    <a:pt x="161" y="1"/>
                  </a:lnTo>
                  <a:lnTo>
                    <a:pt x="190" y="8"/>
                  </a:lnTo>
                  <a:lnTo>
                    <a:pt x="213" y="17"/>
                  </a:lnTo>
                  <a:lnTo>
                    <a:pt x="231" y="34"/>
                  </a:lnTo>
                  <a:lnTo>
                    <a:pt x="240" y="53"/>
                  </a:lnTo>
                  <a:lnTo>
                    <a:pt x="244" y="81"/>
                  </a:lnTo>
                  <a:lnTo>
                    <a:pt x="244" y="338"/>
                  </a:lnTo>
                  <a:lnTo>
                    <a:pt x="166" y="338"/>
                  </a:lnTo>
                  <a:lnTo>
                    <a:pt x="166" y="304"/>
                  </a:lnTo>
                  <a:lnTo>
                    <a:pt x="159" y="309"/>
                  </a:lnTo>
                  <a:lnTo>
                    <a:pt x="153" y="314"/>
                  </a:lnTo>
                  <a:lnTo>
                    <a:pt x="148" y="319"/>
                  </a:lnTo>
                  <a:lnTo>
                    <a:pt x="141" y="325"/>
                  </a:lnTo>
                  <a:lnTo>
                    <a:pt x="123" y="335"/>
                  </a:lnTo>
                  <a:lnTo>
                    <a:pt x="104" y="340"/>
                  </a:lnTo>
                  <a:lnTo>
                    <a:pt x="81" y="343"/>
                  </a:lnTo>
                  <a:lnTo>
                    <a:pt x="62" y="341"/>
                  </a:lnTo>
                  <a:lnTo>
                    <a:pt x="44" y="338"/>
                  </a:lnTo>
                  <a:lnTo>
                    <a:pt x="29" y="332"/>
                  </a:lnTo>
                  <a:lnTo>
                    <a:pt x="16" y="320"/>
                  </a:lnTo>
                  <a:lnTo>
                    <a:pt x="8" y="304"/>
                  </a:lnTo>
                  <a:lnTo>
                    <a:pt x="2" y="281"/>
                  </a:lnTo>
                  <a:lnTo>
                    <a:pt x="0" y="250"/>
                  </a:lnTo>
                  <a:lnTo>
                    <a:pt x="0" y="221"/>
                  </a:lnTo>
                  <a:lnTo>
                    <a:pt x="3" y="198"/>
                  </a:lnTo>
                  <a:lnTo>
                    <a:pt x="6" y="182"/>
                  </a:lnTo>
                  <a:lnTo>
                    <a:pt x="13" y="169"/>
                  </a:lnTo>
                  <a:lnTo>
                    <a:pt x="19" y="159"/>
                  </a:lnTo>
                  <a:lnTo>
                    <a:pt x="31" y="149"/>
                  </a:lnTo>
                  <a:lnTo>
                    <a:pt x="39" y="144"/>
                  </a:lnTo>
                  <a:lnTo>
                    <a:pt x="49" y="140"/>
                  </a:lnTo>
                  <a:lnTo>
                    <a:pt x="60" y="135"/>
                  </a:lnTo>
                  <a:lnTo>
                    <a:pt x="75" y="133"/>
                  </a:lnTo>
                  <a:lnTo>
                    <a:pt x="96" y="131"/>
                  </a:lnTo>
                  <a:lnTo>
                    <a:pt x="123" y="130"/>
                  </a:lnTo>
                  <a:lnTo>
                    <a:pt x="161" y="130"/>
                  </a:lnTo>
                  <a:lnTo>
                    <a:pt x="161" y="74"/>
                  </a:lnTo>
                  <a:lnTo>
                    <a:pt x="159" y="65"/>
                  </a:lnTo>
                  <a:lnTo>
                    <a:pt x="156" y="55"/>
                  </a:lnTo>
                  <a:lnTo>
                    <a:pt x="149" y="48"/>
                  </a:lnTo>
                  <a:lnTo>
                    <a:pt x="140" y="45"/>
                  </a:lnTo>
                  <a:lnTo>
                    <a:pt x="125" y="43"/>
                  </a:lnTo>
                  <a:lnTo>
                    <a:pt x="110" y="45"/>
                  </a:lnTo>
                  <a:lnTo>
                    <a:pt x="99" y="50"/>
                  </a:lnTo>
                  <a:lnTo>
                    <a:pt x="93" y="58"/>
                  </a:lnTo>
                  <a:lnTo>
                    <a:pt x="89" y="71"/>
                  </a:lnTo>
                  <a:lnTo>
                    <a:pt x="89" y="102"/>
                  </a:lnTo>
                  <a:lnTo>
                    <a:pt x="6" y="102"/>
                  </a:lnTo>
                  <a:lnTo>
                    <a:pt x="6" y="71"/>
                  </a:lnTo>
                  <a:lnTo>
                    <a:pt x="10" y="48"/>
                  </a:lnTo>
                  <a:lnTo>
                    <a:pt x="19" y="30"/>
                  </a:lnTo>
                  <a:lnTo>
                    <a:pt x="36" y="17"/>
                  </a:lnTo>
                  <a:lnTo>
                    <a:pt x="60" y="6"/>
                  </a:lnTo>
                  <a:lnTo>
                    <a:pt x="89" y="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736" y="2448"/>
              <a:ext cx="93" cy="211"/>
            </a:xfrm>
            <a:custGeom>
              <a:avLst/>
              <a:gdLst>
                <a:gd name="T0" fmla="*/ 125 w 187"/>
                <a:gd name="T1" fmla="*/ 0 h 422"/>
                <a:gd name="T2" fmla="*/ 125 w 187"/>
                <a:gd name="T3" fmla="*/ 87 h 422"/>
                <a:gd name="T4" fmla="*/ 177 w 187"/>
                <a:gd name="T5" fmla="*/ 87 h 422"/>
                <a:gd name="T6" fmla="*/ 177 w 187"/>
                <a:gd name="T7" fmla="*/ 131 h 422"/>
                <a:gd name="T8" fmla="*/ 125 w 187"/>
                <a:gd name="T9" fmla="*/ 131 h 422"/>
                <a:gd name="T10" fmla="*/ 125 w 187"/>
                <a:gd name="T11" fmla="*/ 349 h 422"/>
                <a:gd name="T12" fmla="*/ 128 w 187"/>
                <a:gd name="T13" fmla="*/ 362 h 422"/>
                <a:gd name="T14" fmla="*/ 133 w 187"/>
                <a:gd name="T15" fmla="*/ 370 h 422"/>
                <a:gd name="T16" fmla="*/ 141 w 187"/>
                <a:gd name="T17" fmla="*/ 375 h 422"/>
                <a:gd name="T18" fmla="*/ 152 w 187"/>
                <a:gd name="T19" fmla="*/ 378 h 422"/>
                <a:gd name="T20" fmla="*/ 165 w 187"/>
                <a:gd name="T21" fmla="*/ 378 h 422"/>
                <a:gd name="T22" fmla="*/ 174 w 187"/>
                <a:gd name="T23" fmla="*/ 378 h 422"/>
                <a:gd name="T24" fmla="*/ 182 w 187"/>
                <a:gd name="T25" fmla="*/ 378 h 422"/>
                <a:gd name="T26" fmla="*/ 187 w 187"/>
                <a:gd name="T27" fmla="*/ 377 h 422"/>
                <a:gd name="T28" fmla="*/ 187 w 187"/>
                <a:gd name="T29" fmla="*/ 420 h 422"/>
                <a:gd name="T30" fmla="*/ 174 w 187"/>
                <a:gd name="T31" fmla="*/ 420 h 422"/>
                <a:gd name="T32" fmla="*/ 154 w 187"/>
                <a:gd name="T33" fmla="*/ 422 h 422"/>
                <a:gd name="T34" fmla="*/ 133 w 187"/>
                <a:gd name="T35" fmla="*/ 422 h 422"/>
                <a:gd name="T36" fmla="*/ 102 w 187"/>
                <a:gd name="T37" fmla="*/ 420 h 422"/>
                <a:gd name="T38" fmla="*/ 79 w 187"/>
                <a:gd name="T39" fmla="*/ 417 h 422"/>
                <a:gd name="T40" fmla="*/ 61 w 187"/>
                <a:gd name="T41" fmla="*/ 411 h 422"/>
                <a:gd name="T42" fmla="*/ 50 w 187"/>
                <a:gd name="T43" fmla="*/ 403 h 422"/>
                <a:gd name="T44" fmla="*/ 43 w 187"/>
                <a:gd name="T45" fmla="*/ 391 h 422"/>
                <a:gd name="T46" fmla="*/ 42 w 187"/>
                <a:gd name="T47" fmla="*/ 378 h 422"/>
                <a:gd name="T48" fmla="*/ 42 w 187"/>
                <a:gd name="T49" fmla="*/ 131 h 422"/>
                <a:gd name="T50" fmla="*/ 0 w 187"/>
                <a:gd name="T51" fmla="*/ 131 h 422"/>
                <a:gd name="T52" fmla="*/ 0 w 187"/>
                <a:gd name="T53" fmla="*/ 87 h 422"/>
                <a:gd name="T54" fmla="*/ 42 w 187"/>
                <a:gd name="T55" fmla="*/ 87 h 422"/>
                <a:gd name="T56" fmla="*/ 42 w 187"/>
                <a:gd name="T57" fmla="*/ 23 h 422"/>
                <a:gd name="T58" fmla="*/ 125 w 187"/>
                <a:gd name="T5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7" h="422">
                  <a:moveTo>
                    <a:pt x="125" y="0"/>
                  </a:moveTo>
                  <a:lnTo>
                    <a:pt x="125" y="87"/>
                  </a:lnTo>
                  <a:lnTo>
                    <a:pt x="177" y="87"/>
                  </a:lnTo>
                  <a:lnTo>
                    <a:pt x="177" y="131"/>
                  </a:lnTo>
                  <a:lnTo>
                    <a:pt x="125" y="131"/>
                  </a:lnTo>
                  <a:lnTo>
                    <a:pt x="125" y="349"/>
                  </a:lnTo>
                  <a:lnTo>
                    <a:pt x="128" y="362"/>
                  </a:lnTo>
                  <a:lnTo>
                    <a:pt x="133" y="370"/>
                  </a:lnTo>
                  <a:lnTo>
                    <a:pt x="141" y="375"/>
                  </a:lnTo>
                  <a:lnTo>
                    <a:pt x="152" y="378"/>
                  </a:lnTo>
                  <a:lnTo>
                    <a:pt x="165" y="378"/>
                  </a:lnTo>
                  <a:lnTo>
                    <a:pt x="174" y="378"/>
                  </a:lnTo>
                  <a:lnTo>
                    <a:pt x="182" y="378"/>
                  </a:lnTo>
                  <a:lnTo>
                    <a:pt x="187" y="377"/>
                  </a:lnTo>
                  <a:lnTo>
                    <a:pt x="187" y="420"/>
                  </a:lnTo>
                  <a:lnTo>
                    <a:pt x="174" y="420"/>
                  </a:lnTo>
                  <a:lnTo>
                    <a:pt x="154" y="422"/>
                  </a:lnTo>
                  <a:lnTo>
                    <a:pt x="133" y="422"/>
                  </a:lnTo>
                  <a:lnTo>
                    <a:pt x="102" y="420"/>
                  </a:lnTo>
                  <a:lnTo>
                    <a:pt x="79" y="417"/>
                  </a:lnTo>
                  <a:lnTo>
                    <a:pt x="61" y="411"/>
                  </a:lnTo>
                  <a:lnTo>
                    <a:pt x="50" y="403"/>
                  </a:lnTo>
                  <a:lnTo>
                    <a:pt x="43" y="391"/>
                  </a:lnTo>
                  <a:lnTo>
                    <a:pt x="42" y="378"/>
                  </a:lnTo>
                  <a:lnTo>
                    <a:pt x="42" y="131"/>
                  </a:lnTo>
                  <a:lnTo>
                    <a:pt x="0" y="131"/>
                  </a:lnTo>
                  <a:lnTo>
                    <a:pt x="0" y="87"/>
                  </a:lnTo>
                  <a:lnTo>
                    <a:pt x="42" y="87"/>
                  </a:lnTo>
                  <a:lnTo>
                    <a:pt x="42" y="2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3852" y="2418"/>
              <a:ext cx="42" cy="241"/>
            </a:xfrm>
            <a:custGeom>
              <a:avLst/>
              <a:gdLst>
                <a:gd name="T0" fmla="*/ 0 w 85"/>
                <a:gd name="T1" fmla="*/ 147 h 482"/>
                <a:gd name="T2" fmla="*/ 85 w 85"/>
                <a:gd name="T3" fmla="*/ 147 h 482"/>
                <a:gd name="T4" fmla="*/ 85 w 85"/>
                <a:gd name="T5" fmla="*/ 482 h 482"/>
                <a:gd name="T6" fmla="*/ 0 w 85"/>
                <a:gd name="T7" fmla="*/ 482 h 482"/>
                <a:gd name="T8" fmla="*/ 0 w 85"/>
                <a:gd name="T9" fmla="*/ 147 h 482"/>
                <a:gd name="T10" fmla="*/ 0 w 85"/>
                <a:gd name="T11" fmla="*/ 0 h 482"/>
                <a:gd name="T12" fmla="*/ 85 w 85"/>
                <a:gd name="T13" fmla="*/ 0 h 482"/>
                <a:gd name="T14" fmla="*/ 85 w 85"/>
                <a:gd name="T15" fmla="*/ 67 h 482"/>
                <a:gd name="T16" fmla="*/ 0 w 85"/>
                <a:gd name="T17" fmla="*/ 67 h 482"/>
                <a:gd name="T18" fmla="*/ 0 w 85"/>
                <a:gd name="T1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482">
                  <a:moveTo>
                    <a:pt x="0" y="147"/>
                  </a:moveTo>
                  <a:lnTo>
                    <a:pt x="85" y="147"/>
                  </a:lnTo>
                  <a:lnTo>
                    <a:pt x="85" y="482"/>
                  </a:lnTo>
                  <a:lnTo>
                    <a:pt x="0" y="482"/>
                  </a:lnTo>
                  <a:lnTo>
                    <a:pt x="0" y="147"/>
                  </a:lnTo>
                  <a:close/>
                  <a:moveTo>
                    <a:pt x="0" y="0"/>
                  </a:moveTo>
                  <a:lnTo>
                    <a:pt x="85" y="0"/>
                  </a:lnTo>
                  <a:lnTo>
                    <a:pt x="85" y="67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3937" y="2489"/>
              <a:ext cx="118" cy="172"/>
            </a:xfrm>
            <a:custGeom>
              <a:avLst/>
              <a:gdLst>
                <a:gd name="T0" fmla="*/ 119 w 237"/>
                <a:gd name="T1" fmla="*/ 43 h 343"/>
                <a:gd name="T2" fmla="*/ 102 w 237"/>
                <a:gd name="T3" fmla="*/ 45 h 343"/>
                <a:gd name="T4" fmla="*/ 91 w 237"/>
                <a:gd name="T5" fmla="*/ 53 h 343"/>
                <a:gd name="T6" fmla="*/ 85 w 237"/>
                <a:gd name="T7" fmla="*/ 68 h 343"/>
                <a:gd name="T8" fmla="*/ 83 w 237"/>
                <a:gd name="T9" fmla="*/ 86 h 343"/>
                <a:gd name="T10" fmla="*/ 83 w 237"/>
                <a:gd name="T11" fmla="*/ 257 h 343"/>
                <a:gd name="T12" fmla="*/ 85 w 237"/>
                <a:gd name="T13" fmla="*/ 275 h 343"/>
                <a:gd name="T14" fmla="*/ 91 w 237"/>
                <a:gd name="T15" fmla="*/ 288 h 343"/>
                <a:gd name="T16" fmla="*/ 102 w 237"/>
                <a:gd name="T17" fmla="*/ 296 h 343"/>
                <a:gd name="T18" fmla="*/ 119 w 237"/>
                <a:gd name="T19" fmla="*/ 299 h 343"/>
                <a:gd name="T20" fmla="*/ 135 w 237"/>
                <a:gd name="T21" fmla="*/ 296 h 343"/>
                <a:gd name="T22" fmla="*/ 146 w 237"/>
                <a:gd name="T23" fmla="*/ 288 h 343"/>
                <a:gd name="T24" fmla="*/ 151 w 237"/>
                <a:gd name="T25" fmla="*/ 275 h 343"/>
                <a:gd name="T26" fmla="*/ 153 w 237"/>
                <a:gd name="T27" fmla="*/ 257 h 343"/>
                <a:gd name="T28" fmla="*/ 153 w 237"/>
                <a:gd name="T29" fmla="*/ 86 h 343"/>
                <a:gd name="T30" fmla="*/ 151 w 237"/>
                <a:gd name="T31" fmla="*/ 68 h 343"/>
                <a:gd name="T32" fmla="*/ 146 w 237"/>
                <a:gd name="T33" fmla="*/ 53 h 343"/>
                <a:gd name="T34" fmla="*/ 135 w 237"/>
                <a:gd name="T35" fmla="*/ 45 h 343"/>
                <a:gd name="T36" fmla="*/ 119 w 237"/>
                <a:gd name="T37" fmla="*/ 43 h 343"/>
                <a:gd name="T38" fmla="*/ 117 w 237"/>
                <a:gd name="T39" fmla="*/ 0 h 343"/>
                <a:gd name="T40" fmla="*/ 145 w 237"/>
                <a:gd name="T41" fmla="*/ 0 h 343"/>
                <a:gd name="T42" fmla="*/ 169 w 237"/>
                <a:gd name="T43" fmla="*/ 4 h 343"/>
                <a:gd name="T44" fmla="*/ 192 w 237"/>
                <a:gd name="T45" fmla="*/ 13 h 343"/>
                <a:gd name="T46" fmla="*/ 210 w 237"/>
                <a:gd name="T47" fmla="*/ 24 h 343"/>
                <a:gd name="T48" fmla="*/ 224 w 237"/>
                <a:gd name="T49" fmla="*/ 39 h 343"/>
                <a:gd name="T50" fmla="*/ 234 w 237"/>
                <a:gd name="T51" fmla="*/ 58 h 343"/>
                <a:gd name="T52" fmla="*/ 237 w 237"/>
                <a:gd name="T53" fmla="*/ 83 h 343"/>
                <a:gd name="T54" fmla="*/ 237 w 237"/>
                <a:gd name="T55" fmla="*/ 252 h 343"/>
                <a:gd name="T56" fmla="*/ 234 w 237"/>
                <a:gd name="T57" fmla="*/ 278 h 343"/>
                <a:gd name="T58" fmla="*/ 223 w 237"/>
                <a:gd name="T59" fmla="*/ 301 h 343"/>
                <a:gd name="T60" fmla="*/ 207 w 237"/>
                <a:gd name="T61" fmla="*/ 319 h 343"/>
                <a:gd name="T62" fmla="*/ 182 w 237"/>
                <a:gd name="T63" fmla="*/ 332 h 343"/>
                <a:gd name="T64" fmla="*/ 153 w 237"/>
                <a:gd name="T65" fmla="*/ 340 h 343"/>
                <a:gd name="T66" fmla="*/ 119 w 237"/>
                <a:gd name="T67" fmla="*/ 343 h 343"/>
                <a:gd name="T68" fmla="*/ 93 w 237"/>
                <a:gd name="T69" fmla="*/ 341 h 343"/>
                <a:gd name="T70" fmla="*/ 67 w 237"/>
                <a:gd name="T71" fmla="*/ 336 h 343"/>
                <a:gd name="T72" fmla="*/ 46 w 237"/>
                <a:gd name="T73" fmla="*/ 328 h 343"/>
                <a:gd name="T74" fmla="*/ 26 w 237"/>
                <a:gd name="T75" fmla="*/ 319 h 343"/>
                <a:gd name="T76" fmla="*/ 11 w 237"/>
                <a:gd name="T77" fmla="*/ 302 h 343"/>
                <a:gd name="T78" fmla="*/ 3 w 237"/>
                <a:gd name="T79" fmla="*/ 283 h 343"/>
                <a:gd name="T80" fmla="*/ 0 w 237"/>
                <a:gd name="T81" fmla="*/ 258 h 343"/>
                <a:gd name="T82" fmla="*/ 0 w 237"/>
                <a:gd name="T83" fmla="*/ 89 h 343"/>
                <a:gd name="T84" fmla="*/ 3 w 237"/>
                <a:gd name="T85" fmla="*/ 63 h 343"/>
                <a:gd name="T86" fmla="*/ 13 w 237"/>
                <a:gd name="T87" fmla="*/ 40 h 343"/>
                <a:gd name="T88" fmla="*/ 31 w 237"/>
                <a:gd name="T89" fmla="*/ 22 h 343"/>
                <a:gd name="T90" fmla="*/ 54 w 237"/>
                <a:gd name="T91" fmla="*/ 9 h 343"/>
                <a:gd name="T92" fmla="*/ 83 w 237"/>
                <a:gd name="T93" fmla="*/ 1 h 343"/>
                <a:gd name="T94" fmla="*/ 117 w 237"/>
                <a:gd name="T9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7" h="343">
                  <a:moveTo>
                    <a:pt x="119" y="43"/>
                  </a:moveTo>
                  <a:lnTo>
                    <a:pt x="102" y="45"/>
                  </a:lnTo>
                  <a:lnTo>
                    <a:pt x="91" y="53"/>
                  </a:lnTo>
                  <a:lnTo>
                    <a:pt x="85" y="68"/>
                  </a:lnTo>
                  <a:lnTo>
                    <a:pt x="83" y="86"/>
                  </a:lnTo>
                  <a:lnTo>
                    <a:pt x="83" y="257"/>
                  </a:lnTo>
                  <a:lnTo>
                    <a:pt x="85" y="275"/>
                  </a:lnTo>
                  <a:lnTo>
                    <a:pt x="91" y="288"/>
                  </a:lnTo>
                  <a:lnTo>
                    <a:pt x="102" y="296"/>
                  </a:lnTo>
                  <a:lnTo>
                    <a:pt x="119" y="299"/>
                  </a:lnTo>
                  <a:lnTo>
                    <a:pt x="135" y="296"/>
                  </a:lnTo>
                  <a:lnTo>
                    <a:pt x="146" y="288"/>
                  </a:lnTo>
                  <a:lnTo>
                    <a:pt x="151" y="275"/>
                  </a:lnTo>
                  <a:lnTo>
                    <a:pt x="153" y="257"/>
                  </a:lnTo>
                  <a:lnTo>
                    <a:pt x="153" y="86"/>
                  </a:lnTo>
                  <a:lnTo>
                    <a:pt x="151" y="68"/>
                  </a:lnTo>
                  <a:lnTo>
                    <a:pt x="146" y="53"/>
                  </a:lnTo>
                  <a:lnTo>
                    <a:pt x="135" y="45"/>
                  </a:lnTo>
                  <a:lnTo>
                    <a:pt x="119" y="43"/>
                  </a:lnTo>
                  <a:close/>
                  <a:moveTo>
                    <a:pt x="117" y="0"/>
                  </a:moveTo>
                  <a:lnTo>
                    <a:pt x="145" y="0"/>
                  </a:lnTo>
                  <a:lnTo>
                    <a:pt x="169" y="4"/>
                  </a:lnTo>
                  <a:lnTo>
                    <a:pt x="192" y="13"/>
                  </a:lnTo>
                  <a:lnTo>
                    <a:pt x="210" y="24"/>
                  </a:lnTo>
                  <a:lnTo>
                    <a:pt x="224" y="39"/>
                  </a:lnTo>
                  <a:lnTo>
                    <a:pt x="234" y="58"/>
                  </a:lnTo>
                  <a:lnTo>
                    <a:pt x="237" y="83"/>
                  </a:lnTo>
                  <a:lnTo>
                    <a:pt x="237" y="252"/>
                  </a:lnTo>
                  <a:lnTo>
                    <a:pt x="234" y="278"/>
                  </a:lnTo>
                  <a:lnTo>
                    <a:pt x="223" y="301"/>
                  </a:lnTo>
                  <a:lnTo>
                    <a:pt x="207" y="319"/>
                  </a:lnTo>
                  <a:lnTo>
                    <a:pt x="182" y="332"/>
                  </a:lnTo>
                  <a:lnTo>
                    <a:pt x="153" y="340"/>
                  </a:lnTo>
                  <a:lnTo>
                    <a:pt x="119" y="343"/>
                  </a:lnTo>
                  <a:lnTo>
                    <a:pt x="93" y="341"/>
                  </a:lnTo>
                  <a:lnTo>
                    <a:pt x="67" y="336"/>
                  </a:lnTo>
                  <a:lnTo>
                    <a:pt x="46" y="328"/>
                  </a:lnTo>
                  <a:lnTo>
                    <a:pt x="26" y="319"/>
                  </a:lnTo>
                  <a:lnTo>
                    <a:pt x="11" y="302"/>
                  </a:lnTo>
                  <a:lnTo>
                    <a:pt x="3" y="283"/>
                  </a:lnTo>
                  <a:lnTo>
                    <a:pt x="0" y="258"/>
                  </a:lnTo>
                  <a:lnTo>
                    <a:pt x="0" y="89"/>
                  </a:lnTo>
                  <a:lnTo>
                    <a:pt x="3" y="63"/>
                  </a:lnTo>
                  <a:lnTo>
                    <a:pt x="13" y="40"/>
                  </a:lnTo>
                  <a:lnTo>
                    <a:pt x="31" y="22"/>
                  </a:lnTo>
                  <a:lnTo>
                    <a:pt x="54" y="9"/>
                  </a:lnTo>
                  <a:lnTo>
                    <a:pt x="83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096" y="2489"/>
              <a:ext cx="118" cy="170"/>
            </a:xfrm>
            <a:custGeom>
              <a:avLst/>
              <a:gdLst>
                <a:gd name="T0" fmla="*/ 157 w 235"/>
                <a:gd name="T1" fmla="*/ 0 h 338"/>
                <a:gd name="T2" fmla="*/ 178 w 235"/>
                <a:gd name="T3" fmla="*/ 0 h 338"/>
                <a:gd name="T4" fmla="*/ 196 w 235"/>
                <a:gd name="T5" fmla="*/ 4 h 338"/>
                <a:gd name="T6" fmla="*/ 213 w 235"/>
                <a:gd name="T7" fmla="*/ 13 h 338"/>
                <a:gd name="T8" fmla="*/ 226 w 235"/>
                <a:gd name="T9" fmla="*/ 26 h 338"/>
                <a:gd name="T10" fmla="*/ 234 w 235"/>
                <a:gd name="T11" fmla="*/ 43 h 338"/>
                <a:gd name="T12" fmla="*/ 235 w 235"/>
                <a:gd name="T13" fmla="*/ 65 h 338"/>
                <a:gd name="T14" fmla="*/ 235 w 235"/>
                <a:gd name="T15" fmla="*/ 338 h 338"/>
                <a:gd name="T16" fmla="*/ 152 w 235"/>
                <a:gd name="T17" fmla="*/ 338 h 338"/>
                <a:gd name="T18" fmla="*/ 152 w 235"/>
                <a:gd name="T19" fmla="*/ 78 h 338"/>
                <a:gd name="T20" fmla="*/ 151 w 235"/>
                <a:gd name="T21" fmla="*/ 65 h 338"/>
                <a:gd name="T22" fmla="*/ 146 w 235"/>
                <a:gd name="T23" fmla="*/ 55 h 338"/>
                <a:gd name="T24" fmla="*/ 136 w 235"/>
                <a:gd name="T25" fmla="*/ 48 h 338"/>
                <a:gd name="T26" fmla="*/ 120 w 235"/>
                <a:gd name="T27" fmla="*/ 47 h 338"/>
                <a:gd name="T28" fmla="*/ 105 w 235"/>
                <a:gd name="T29" fmla="*/ 48 h 338"/>
                <a:gd name="T30" fmla="*/ 94 w 235"/>
                <a:gd name="T31" fmla="*/ 55 h 338"/>
                <a:gd name="T32" fmla="*/ 86 w 235"/>
                <a:gd name="T33" fmla="*/ 66 h 338"/>
                <a:gd name="T34" fmla="*/ 84 w 235"/>
                <a:gd name="T35" fmla="*/ 83 h 338"/>
                <a:gd name="T36" fmla="*/ 84 w 235"/>
                <a:gd name="T37" fmla="*/ 338 h 338"/>
                <a:gd name="T38" fmla="*/ 0 w 235"/>
                <a:gd name="T39" fmla="*/ 338 h 338"/>
                <a:gd name="T40" fmla="*/ 0 w 235"/>
                <a:gd name="T41" fmla="*/ 3 h 338"/>
                <a:gd name="T42" fmla="*/ 78 w 235"/>
                <a:gd name="T43" fmla="*/ 3 h 338"/>
                <a:gd name="T44" fmla="*/ 78 w 235"/>
                <a:gd name="T45" fmla="*/ 30 h 338"/>
                <a:gd name="T46" fmla="*/ 81 w 235"/>
                <a:gd name="T47" fmla="*/ 30 h 338"/>
                <a:gd name="T48" fmla="*/ 94 w 235"/>
                <a:gd name="T49" fmla="*/ 17 h 338"/>
                <a:gd name="T50" fmla="*/ 112 w 235"/>
                <a:gd name="T51" fmla="*/ 8 h 338"/>
                <a:gd name="T52" fmla="*/ 133 w 235"/>
                <a:gd name="T53" fmla="*/ 1 h 338"/>
                <a:gd name="T54" fmla="*/ 157 w 235"/>
                <a:gd name="T5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5" h="338">
                  <a:moveTo>
                    <a:pt x="157" y="0"/>
                  </a:moveTo>
                  <a:lnTo>
                    <a:pt x="178" y="0"/>
                  </a:lnTo>
                  <a:lnTo>
                    <a:pt x="196" y="4"/>
                  </a:lnTo>
                  <a:lnTo>
                    <a:pt x="213" y="13"/>
                  </a:lnTo>
                  <a:lnTo>
                    <a:pt x="226" y="26"/>
                  </a:lnTo>
                  <a:lnTo>
                    <a:pt x="234" y="43"/>
                  </a:lnTo>
                  <a:lnTo>
                    <a:pt x="235" y="65"/>
                  </a:lnTo>
                  <a:lnTo>
                    <a:pt x="235" y="338"/>
                  </a:lnTo>
                  <a:lnTo>
                    <a:pt x="152" y="338"/>
                  </a:lnTo>
                  <a:lnTo>
                    <a:pt x="152" y="78"/>
                  </a:lnTo>
                  <a:lnTo>
                    <a:pt x="151" y="65"/>
                  </a:lnTo>
                  <a:lnTo>
                    <a:pt x="146" y="55"/>
                  </a:lnTo>
                  <a:lnTo>
                    <a:pt x="136" y="48"/>
                  </a:lnTo>
                  <a:lnTo>
                    <a:pt x="120" y="47"/>
                  </a:lnTo>
                  <a:lnTo>
                    <a:pt x="105" y="48"/>
                  </a:lnTo>
                  <a:lnTo>
                    <a:pt x="94" y="55"/>
                  </a:lnTo>
                  <a:lnTo>
                    <a:pt x="86" y="66"/>
                  </a:lnTo>
                  <a:lnTo>
                    <a:pt x="84" y="83"/>
                  </a:lnTo>
                  <a:lnTo>
                    <a:pt x="84" y="338"/>
                  </a:lnTo>
                  <a:lnTo>
                    <a:pt x="0" y="338"/>
                  </a:lnTo>
                  <a:lnTo>
                    <a:pt x="0" y="3"/>
                  </a:lnTo>
                  <a:lnTo>
                    <a:pt x="78" y="3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94" y="17"/>
                  </a:lnTo>
                  <a:lnTo>
                    <a:pt x="112" y="8"/>
                  </a:lnTo>
                  <a:lnTo>
                    <a:pt x="133" y="1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612" y="1813"/>
              <a:ext cx="253" cy="367"/>
            </a:xfrm>
            <a:custGeom>
              <a:avLst/>
              <a:gdLst>
                <a:gd name="T0" fmla="*/ 235 w 505"/>
                <a:gd name="T1" fmla="*/ 0 h 734"/>
                <a:gd name="T2" fmla="*/ 279 w 505"/>
                <a:gd name="T3" fmla="*/ 5 h 734"/>
                <a:gd name="T4" fmla="*/ 320 w 505"/>
                <a:gd name="T5" fmla="*/ 16 h 734"/>
                <a:gd name="T6" fmla="*/ 357 w 505"/>
                <a:gd name="T7" fmla="*/ 37 h 734"/>
                <a:gd name="T8" fmla="*/ 388 w 505"/>
                <a:gd name="T9" fmla="*/ 63 h 734"/>
                <a:gd name="T10" fmla="*/ 416 w 505"/>
                <a:gd name="T11" fmla="*/ 96 h 734"/>
                <a:gd name="T12" fmla="*/ 435 w 505"/>
                <a:gd name="T13" fmla="*/ 133 h 734"/>
                <a:gd name="T14" fmla="*/ 448 w 505"/>
                <a:gd name="T15" fmla="*/ 174 h 734"/>
                <a:gd name="T16" fmla="*/ 453 w 505"/>
                <a:gd name="T17" fmla="*/ 218 h 734"/>
                <a:gd name="T18" fmla="*/ 448 w 505"/>
                <a:gd name="T19" fmla="*/ 257 h 734"/>
                <a:gd name="T20" fmla="*/ 438 w 505"/>
                <a:gd name="T21" fmla="*/ 293 h 734"/>
                <a:gd name="T22" fmla="*/ 424 w 505"/>
                <a:gd name="T23" fmla="*/ 327 h 734"/>
                <a:gd name="T24" fmla="*/ 398 w 505"/>
                <a:gd name="T25" fmla="*/ 376 h 734"/>
                <a:gd name="T26" fmla="*/ 382 w 505"/>
                <a:gd name="T27" fmla="*/ 420 h 734"/>
                <a:gd name="T28" fmla="*/ 370 w 505"/>
                <a:gd name="T29" fmla="*/ 462 h 734"/>
                <a:gd name="T30" fmla="*/ 367 w 505"/>
                <a:gd name="T31" fmla="*/ 501 h 734"/>
                <a:gd name="T32" fmla="*/ 369 w 505"/>
                <a:gd name="T33" fmla="*/ 535 h 734"/>
                <a:gd name="T34" fmla="*/ 373 w 505"/>
                <a:gd name="T35" fmla="*/ 568 h 734"/>
                <a:gd name="T36" fmla="*/ 383 w 505"/>
                <a:gd name="T37" fmla="*/ 597 h 734"/>
                <a:gd name="T38" fmla="*/ 396 w 505"/>
                <a:gd name="T39" fmla="*/ 623 h 734"/>
                <a:gd name="T40" fmla="*/ 411 w 505"/>
                <a:gd name="T41" fmla="*/ 646 h 734"/>
                <a:gd name="T42" fmla="*/ 427 w 505"/>
                <a:gd name="T43" fmla="*/ 666 h 734"/>
                <a:gd name="T44" fmla="*/ 443 w 505"/>
                <a:gd name="T45" fmla="*/ 683 h 734"/>
                <a:gd name="T46" fmla="*/ 460 w 505"/>
                <a:gd name="T47" fmla="*/ 698 h 734"/>
                <a:gd name="T48" fmla="*/ 474 w 505"/>
                <a:gd name="T49" fmla="*/ 709 h 734"/>
                <a:gd name="T50" fmla="*/ 487 w 505"/>
                <a:gd name="T51" fmla="*/ 719 h 734"/>
                <a:gd name="T52" fmla="*/ 497 w 505"/>
                <a:gd name="T53" fmla="*/ 724 h 734"/>
                <a:gd name="T54" fmla="*/ 500 w 505"/>
                <a:gd name="T55" fmla="*/ 726 h 734"/>
                <a:gd name="T56" fmla="*/ 502 w 505"/>
                <a:gd name="T57" fmla="*/ 727 h 734"/>
                <a:gd name="T58" fmla="*/ 503 w 505"/>
                <a:gd name="T59" fmla="*/ 727 h 734"/>
                <a:gd name="T60" fmla="*/ 505 w 505"/>
                <a:gd name="T61" fmla="*/ 729 h 734"/>
                <a:gd name="T62" fmla="*/ 505 w 505"/>
                <a:gd name="T63" fmla="*/ 731 h 734"/>
                <a:gd name="T64" fmla="*/ 503 w 505"/>
                <a:gd name="T65" fmla="*/ 731 h 734"/>
                <a:gd name="T66" fmla="*/ 502 w 505"/>
                <a:gd name="T67" fmla="*/ 732 h 734"/>
                <a:gd name="T68" fmla="*/ 495 w 505"/>
                <a:gd name="T69" fmla="*/ 732 h 734"/>
                <a:gd name="T70" fmla="*/ 430 w 505"/>
                <a:gd name="T71" fmla="*/ 734 h 734"/>
                <a:gd name="T72" fmla="*/ 370 w 505"/>
                <a:gd name="T73" fmla="*/ 729 h 734"/>
                <a:gd name="T74" fmla="*/ 315 w 505"/>
                <a:gd name="T75" fmla="*/ 716 h 734"/>
                <a:gd name="T76" fmla="*/ 263 w 505"/>
                <a:gd name="T77" fmla="*/ 698 h 734"/>
                <a:gd name="T78" fmla="*/ 217 w 505"/>
                <a:gd name="T79" fmla="*/ 675 h 734"/>
                <a:gd name="T80" fmla="*/ 175 w 505"/>
                <a:gd name="T81" fmla="*/ 649 h 734"/>
                <a:gd name="T82" fmla="*/ 138 w 505"/>
                <a:gd name="T83" fmla="*/ 617 h 734"/>
                <a:gd name="T84" fmla="*/ 105 w 505"/>
                <a:gd name="T85" fmla="*/ 582 h 734"/>
                <a:gd name="T86" fmla="*/ 76 w 505"/>
                <a:gd name="T87" fmla="*/ 545 h 734"/>
                <a:gd name="T88" fmla="*/ 53 w 505"/>
                <a:gd name="T89" fmla="*/ 504 h 734"/>
                <a:gd name="T90" fmla="*/ 34 w 505"/>
                <a:gd name="T91" fmla="*/ 462 h 734"/>
                <a:gd name="T92" fmla="*/ 19 w 505"/>
                <a:gd name="T93" fmla="*/ 420 h 734"/>
                <a:gd name="T94" fmla="*/ 8 w 505"/>
                <a:gd name="T95" fmla="*/ 376 h 734"/>
                <a:gd name="T96" fmla="*/ 1 w 505"/>
                <a:gd name="T97" fmla="*/ 332 h 734"/>
                <a:gd name="T98" fmla="*/ 0 w 505"/>
                <a:gd name="T99" fmla="*/ 288 h 734"/>
                <a:gd name="T100" fmla="*/ 1 w 505"/>
                <a:gd name="T101" fmla="*/ 246 h 734"/>
                <a:gd name="T102" fmla="*/ 8 w 505"/>
                <a:gd name="T103" fmla="*/ 205 h 734"/>
                <a:gd name="T104" fmla="*/ 19 w 505"/>
                <a:gd name="T105" fmla="*/ 166 h 734"/>
                <a:gd name="T106" fmla="*/ 34 w 505"/>
                <a:gd name="T107" fmla="*/ 130 h 734"/>
                <a:gd name="T108" fmla="*/ 53 w 505"/>
                <a:gd name="T109" fmla="*/ 97 h 734"/>
                <a:gd name="T110" fmla="*/ 76 w 505"/>
                <a:gd name="T111" fmla="*/ 68 h 734"/>
                <a:gd name="T112" fmla="*/ 76 w 505"/>
                <a:gd name="T113" fmla="*/ 68 h 734"/>
                <a:gd name="T114" fmla="*/ 109 w 505"/>
                <a:gd name="T115" fmla="*/ 39 h 734"/>
                <a:gd name="T116" fmla="*/ 148 w 505"/>
                <a:gd name="T117" fmla="*/ 18 h 734"/>
                <a:gd name="T118" fmla="*/ 190 w 505"/>
                <a:gd name="T119" fmla="*/ 5 h 734"/>
                <a:gd name="T120" fmla="*/ 235 w 505"/>
                <a:gd name="T121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5" h="734">
                  <a:moveTo>
                    <a:pt x="235" y="0"/>
                  </a:moveTo>
                  <a:lnTo>
                    <a:pt x="279" y="5"/>
                  </a:lnTo>
                  <a:lnTo>
                    <a:pt x="320" y="16"/>
                  </a:lnTo>
                  <a:lnTo>
                    <a:pt x="357" y="37"/>
                  </a:lnTo>
                  <a:lnTo>
                    <a:pt x="388" y="63"/>
                  </a:lnTo>
                  <a:lnTo>
                    <a:pt x="416" y="96"/>
                  </a:lnTo>
                  <a:lnTo>
                    <a:pt x="435" y="133"/>
                  </a:lnTo>
                  <a:lnTo>
                    <a:pt x="448" y="174"/>
                  </a:lnTo>
                  <a:lnTo>
                    <a:pt x="453" y="218"/>
                  </a:lnTo>
                  <a:lnTo>
                    <a:pt x="448" y="257"/>
                  </a:lnTo>
                  <a:lnTo>
                    <a:pt x="438" y="293"/>
                  </a:lnTo>
                  <a:lnTo>
                    <a:pt x="424" y="327"/>
                  </a:lnTo>
                  <a:lnTo>
                    <a:pt x="398" y="376"/>
                  </a:lnTo>
                  <a:lnTo>
                    <a:pt x="382" y="420"/>
                  </a:lnTo>
                  <a:lnTo>
                    <a:pt x="370" y="462"/>
                  </a:lnTo>
                  <a:lnTo>
                    <a:pt x="367" y="501"/>
                  </a:lnTo>
                  <a:lnTo>
                    <a:pt x="369" y="535"/>
                  </a:lnTo>
                  <a:lnTo>
                    <a:pt x="373" y="568"/>
                  </a:lnTo>
                  <a:lnTo>
                    <a:pt x="383" y="597"/>
                  </a:lnTo>
                  <a:lnTo>
                    <a:pt x="396" y="623"/>
                  </a:lnTo>
                  <a:lnTo>
                    <a:pt x="411" y="646"/>
                  </a:lnTo>
                  <a:lnTo>
                    <a:pt x="427" y="666"/>
                  </a:lnTo>
                  <a:lnTo>
                    <a:pt x="443" y="683"/>
                  </a:lnTo>
                  <a:lnTo>
                    <a:pt x="460" y="698"/>
                  </a:lnTo>
                  <a:lnTo>
                    <a:pt x="474" y="709"/>
                  </a:lnTo>
                  <a:lnTo>
                    <a:pt x="487" y="719"/>
                  </a:lnTo>
                  <a:lnTo>
                    <a:pt x="497" y="724"/>
                  </a:lnTo>
                  <a:lnTo>
                    <a:pt x="500" y="726"/>
                  </a:lnTo>
                  <a:lnTo>
                    <a:pt x="502" y="727"/>
                  </a:lnTo>
                  <a:lnTo>
                    <a:pt x="503" y="727"/>
                  </a:lnTo>
                  <a:lnTo>
                    <a:pt x="505" y="729"/>
                  </a:lnTo>
                  <a:lnTo>
                    <a:pt x="505" y="731"/>
                  </a:lnTo>
                  <a:lnTo>
                    <a:pt x="503" y="731"/>
                  </a:lnTo>
                  <a:lnTo>
                    <a:pt x="502" y="732"/>
                  </a:lnTo>
                  <a:lnTo>
                    <a:pt x="495" y="732"/>
                  </a:lnTo>
                  <a:lnTo>
                    <a:pt x="430" y="734"/>
                  </a:lnTo>
                  <a:lnTo>
                    <a:pt x="370" y="729"/>
                  </a:lnTo>
                  <a:lnTo>
                    <a:pt x="315" y="716"/>
                  </a:lnTo>
                  <a:lnTo>
                    <a:pt x="263" y="698"/>
                  </a:lnTo>
                  <a:lnTo>
                    <a:pt x="217" y="675"/>
                  </a:lnTo>
                  <a:lnTo>
                    <a:pt x="175" y="649"/>
                  </a:lnTo>
                  <a:lnTo>
                    <a:pt x="138" y="617"/>
                  </a:lnTo>
                  <a:lnTo>
                    <a:pt x="105" y="582"/>
                  </a:lnTo>
                  <a:lnTo>
                    <a:pt x="76" y="545"/>
                  </a:lnTo>
                  <a:lnTo>
                    <a:pt x="53" y="504"/>
                  </a:lnTo>
                  <a:lnTo>
                    <a:pt x="34" y="462"/>
                  </a:lnTo>
                  <a:lnTo>
                    <a:pt x="19" y="420"/>
                  </a:lnTo>
                  <a:lnTo>
                    <a:pt x="8" y="376"/>
                  </a:lnTo>
                  <a:lnTo>
                    <a:pt x="1" y="332"/>
                  </a:lnTo>
                  <a:lnTo>
                    <a:pt x="0" y="288"/>
                  </a:lnTo>
                  <a:lnTo>
                    <a:pt x="1" y="246"/>
                  </a:lnTo>
                  <a:lnTo>
                    <a:pt x="8" y="205"/>
                  </a:lnTo>
                  <a:lnTo>
                    <a:pt x="19" y="166"/>
                  </a:lnTo>
                  <a:lnTo>
                    <a:pt x="34" y="130"/>
                  </a:lnTo>
                  <a:lnTo>
                    <a:pt x="53" y="97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109" y="39"/>
                  </a:lnTo>
                  <a:lnTo>
                    <a:pt x="148" y="18"/>
                  </a:lnTo>
                  <a:lnTo>
                    <a:pt x="190" y="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828" y="1813"/>
              <a:ext cx="310" cy="356"/>
            </a:xfrm>
            <a:custGeom>
              <a:avLst/>
              <a:gdLst>
                <a:gd name="T0" fmla="*/ 523 w 621"/>
                <a:gd name="T1" fmla="*/ 0 h 711"/>
                <a:gd name="T2" fmla="*/ 525 w 621"/>
                <a:gd name="T3" fmla="*/ 1 h 711"/>
                <a:gd name="T4" fmla="*/ 527 w 621"/>
                <a:gd name="T5" fmla="*/ 3 h 711"/>
                <a:gd name="T6" fmla="*/ 530 w 621"/>
                <a:gd name="T7" fmla="*/ 8 h 711"/>
                <a:gd name="T8" fmla="*/ 569 w 621"/>
                <a:gd name="T9" fmla="*/ 73 h 711"/>
                <a:gd name="T10" fmla="*/ 597 w 621"/>
                <a:gd name="T11" fmla="*/ 136 h 711"/>
                <a:gd name="T12" fmla="*/ 613 w 621"/>
                <a:gd name="T13" fmla="*/ 198 h 711"/>
                <a:gd name="T14" fmla="*/ 621 w 621"/>
                <a:gd name="T15" fmla="*/ 260 h 711"/>
                <a:gd name="T16" fmla="*/ 619 w 621"/>
                <a:gd name="T17" fmla="*/ 319 h 711"/>
                <a:gd name="T18" fmla="*/ 611 w 621"/>
                <a:gd name="T19" fmla="*/ 376 h 711"/>
                <a:gd name="T20" fmla="*/ 595 w 621"/>
                <a:gd name="T21" fmla="*/ 428 h 711"/>
                <a:gd name="T22" fmla="*/ 572 w 621"/>
                <a:gd name="T23" fmla="*/ 478 h 711"/>
                <a:gd name="T24" fmla="*/ 543 w 621"/>
                <a:gd name="T25" fmla="*/ 526 h 711"/>
                <a:gd name="T26" fmla="*/ 510 w 621"/>
                <a:gd name="T27" fmla="*/ 568 h 711"/>
                <a:gd name="T28" fmla="*/ 473 w 621"/>
                <a:gd name="T29" fmla="*/ 605 h 711"/>
                <a:gd name="T30" fmla="*/ 432 w 621"/>
                <a:gd name="T31" fmla="*/ 638 h 711"/>
                <a:gd name="T32" fmla="*/ 390 w 621"/>
                <a:gd name="T33" fmla="*/ 664 h 711"/>
                <a:gd name="T34" fmla="*/ 346 w 621"/>
                <a:gd name="T35" fmla="*/ 685 h 711"/>
                <a:gd name="T36" fmla="*/ 301 w 621"/>
                <a:gd name="T37" fmla="*/ 701 h 711"/>
                <a:gd name="T38" fmla="*/ 255 w 621"/>
                <a:gd name="T39" fmla="*/ 709 h 711"/>
                <a:gd name="T40" fmla="*/ 211 w 621"/>
                <a:gd name="T41" fmla="*/ 711 h 711"/>
                <a:gd name="T42" fmla="*/ 167 w 621"/>
                <a:gd name="T43" fmla="*/ 705 h 711"/>
                <a:gd name="T44" fmla="*/ 167 w 621"/>
                <a:gd name="T45" fmla="*/ 705 h 711"/>
                <a:gd name="T46" fmla="*/ 135 w 621"/>
                <a:gd name="T47" fmla="*/ 695 h 711"/>
                <a:gd name="T48" fmla="*/ 102 w 621"/>
                <a:gd name="T49" fmla="*/ 679 h 711"/>
                <a:gd name="T50" fmla="*/ 75 w 621"/>
                <a:gd name="T51" fmla="*/ 657 h 711"/>
                <a:gd name="T52" fmla="*/ 50 w 621"/>
                <a:gd name="T53" fmla="*/ 633 h 711"/>
                <a:gd name="T54" fmla="*/ 29 w 621"/>
                <a:gd name="T55" fmla="*/ 602 h 711"/>
                <a:gd name="T56" fmla="*/ 13 w 621"/>
                <a:gd name="T57" fmla="*/ 566 h 711"/>
                <a:gd name="T58" fmla="*/ 3 w 621"/>
                <a:gd name="T59" fmla="*/ 530 h 711"/>
                <a:gd name="T60" fmla="*/ 0 w 621"/>
                <a:gd name="T61" fmla="*/ 493 h 711"/>
                <a:gd name="T62" fmla="*/ 3 w 621"/>
                <a:gd name="T63" fmla="*/ 456 h 711"/>
                <a:gd name="T64" fmla="*/ 11 w 621"/>
                <a:gd name="T65" fmla="*/ 420 h 711"/>
                <a:gd name="T66" fmla="*/ 28 w 621"/>
                <a:gd name="T67" fmla="*/ 386 h 711"/>
                <a:gd name="T68" fmla="*/ 49 w 621"/>
                <a:gd name="T69" fmla="*/ 355 h 711"/>
                <a:gd name="T70" fmla="*/ 75 w 621"/>
                <a:gd name="T71" fmla="*/ 327 h 711"/>
                <a:gd name="T72" fmla="*/ 107 w 621"/>
                <a:gd name="T73" fmla="*/ 304 h 711"/>
                <a:gd name="T74" fmla="*/ 143 w 621"/>
                <a:gd name="T75" fmla="*/ 288 h 711"/>
                <a:gd name="T76" fmla="*/ 179 w 621"/>
                <a:gd name="T77" fmla="*/ 278 h 711"/>
                <a:gd name="T78" fmla="*/ 216 w 621"/>
                <a:gd name="T79" fmla="*/ 275 h 711"/>
                <a:gd name="T80" fmla="*/ 268 w 621"/>
                <a:gd name="T81" fmla="*/ 272 h 711"/>
                <a:gd name="T82" fmla="*/ 312 w 621"/>
                <a:gd name="T83" fmla="*/ 265 h 711"/>
                <a:gd name="T84" fmla="*/ 353 w 621"/>
                <a:gd name="T85" fmla="*/ 254 h 711"/>
                <a:gd name="T86" fmla="*/ 387 w 621"/>
                <a:gd name="T87" fmla="*/ 241 h 711"/>
                <a:gd name="T88" fmla="*/ 416 w 621"/>
                <a:gd name="T89" fmla="*/ 223 h 711"/>
                <a:gd name="T90" fmla="*/ 440 w 621"/>
                <a:gd name="T91" fmla="*/ 203 h 711"/>
                <a:gd name="T92" fmla="*/ 462 w 621"/>
                <a:gd name="T93" fmla="*/ 184 h 711"/>
                <a:gd name="T94" fmla="*/ 478 w 621"/>
                <a:gd name="T95" fmla="*/ 161 h 711"/>
                <a:gd name="T96" fmla="*/ 491 w 621"/>
                <a:gd name="T97" fmla="*/ 138 h 711"/>
                <a:gd name="T98" fmla="*/ 502 w 621"/>
                <a:gd name="T99" fmla="*/ 115 h 711"/>
                <a:gd name="T100" fmla="*/ 510 w 621"/>
                <a:gd name="T101" fmla="*/ 92 h 711"/>
                <a:gd name="T102" fmla="*/ 515 w 621"/>
                <a:gd name="T103" fmla="*/ 71 h 711"/>
                <a:gd name="T104" fmla="*/ 518 w 621"/>
                <a:gd name="T105" fmla="*/ 52 h 711"/>
                <a:gd name="T106" fmla="*/ 520 w 621"/>
                <a:gd name="T107" fmla="*/ 35 h 711"/>
                <a:gd name="T108" fmla="*/ 522 w 621"/>
                <a:gd name="T109" fmla="*/ 21 h 711"/>
                <a:gd name="T110" fmla="*/ 522 w 621"/>
                <a:gd name="T111" fmla="*/ 9 h 711"/>
                <a:gd name="T112" fmla="*/ 522 w 621"/>
                <a:gd name="T113" fmla="*/ 8 h 711"/>
                <a:gd name="T114" fmla="*/ 522 w 621"/>
                <a:gd name="T115" fmla="*/ 6 h 711"/>
                <a:gd name="T116" fmla="*/ 522 w 621"/>
                <a:gd name="T117" fmla="*/ 3 h 711"/>
                <a:gd name="T118" fmla="*/ 522 w 621"/>
                <a:gd name="T119" fmla="*/ 1 h 711"/>
                <a:gd name="T120" fmla="*/ 523 w 621"/>
                <a:gd name="T121" fmla="*/ 0 h 711"/>
                <a:gd name="T122" fmla="*/ 523 w 621"/>
                <a:gd name="T123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1" h="711">
                  <a:moveTo>
                    <a:pt x="523" y="0"/>
                  </a:moveTo>
                  <a:lnTo>
                    <a:pt x="525" y="1"/>
                  </a:lnTo>
                  <a:lnTo>
                    <a:pt x="527" y="3"/>
                  </a:lnTo>
                  <a:lnTo>
                    <a:pt x="530" y="8"/>
                  </a:lnTo>
                  <a:lnTo>
                    <a:pt x="569" y="73"/>
                  </a:lnTo>
                  <a:lnTo>
                    <a:pt x="597" y="136"/>
                  </a:lnTo>
                  <a:lnTo>
                    <a:pt x="613" y="198"/>
                  </a:lnTo>
                  <a:lnTo>
                    <a:pt x="621" y="260"/>
                  </a:lnTo>
                  <a:lnTo>
                    <a:pt x="619" y="319"/>
                  </a:lnTo>
                  <a:lnTo>
                    <a:pt x="611" y="376"/>
                  </a:lnTo>
                  <a:lnTo>
                    <a:pt x="595" y="428"/>
                  </a:lnTo>
                  <a:lnTo>
                    <a:pt x="572" y="478"/>
                  </a:lnTo>
                  <a:lnTo>
                    <a:pt x="543" y="526"/>
                  </a:lnTo>
                  <a:lnTo>
                    <a:pt x="510" y="568"/>
                  </a:lnTo>
                  <a:lnTo>
                    <a:pt x="473" y="605"/>
                  </a:lnTo>
                  <a:lnTo>
                    <a:pt x="432" y="638"/>
                  </a:lnTo>
                  <a:lnTo>
                    <a:pt x="390" y="664"/>
                  </a:lnTo>
                  <a:lnTo>
                    <a:pt x="346" y="685"/>
                  </a:lnTo>
                  <a:lnTo>
                    <a:pt x="301" y="701"/>
                  </a:lnTo>
                  <a:lnTo>
                    <a:pt x="255" y="709"/>
                  </a:lnTo>
                  <a:lnTo>
                    <a:pt x="211" y="711"/>
                  </a:lnTo>
                  <a:lnTo>
                    <a:pt x="167" y="705"/>
                  </a:lnTo>
                  <a:lnTo>
                    <a:pt x="167" y="705"/>
                  </a:lnTo>
                  <a:lnTo>
                    <a:pt x="135" y="695"/>
                  </a:lnTo>
                  <a:lnTo>
                    <a:pt x="102" y="679"/>
                  </a:lnTo>
                  <a:lnTo>
                    <a:pt x="75" y="657"/>
                  </a:lnTo>
                  <a:lnTo>
                    <a:pt x="50" y="633"/>
                  </a:lnTo>
                  <a:lnTo>
                    <a:pt x="29" y="602"/>
                  </a:lnTo>
                  <a:lnTo>
                    <a:pt x="13" y="566"/>
                  </a:lnTo>
                  <a:lnTo>
                    <a:pt x="3" y="530"/>
                  </a:lnTo>
                  <a:lnTo>
                    <a:pt x="0" y="493"/>
                  </a:lnTo>
                  <a:lnTo>
                    <a:pt x="3" y="456"/>
                  </a:lnTo>
                  <a:lnTo>
                    <a:pt x="11" y="420"/>
                  </a:lnTo>
                  <a:lnTo>
                    <a:pt x="28" y="386"/>
                  </a:lnTo>
                  <a:lnTo>
                    <a:pt x="49" y="355"/>
                  </a:lnTo>
                  <a:lnTo>
                    <a:pt x="75" y="327"/>
                  </a:lnTo>
                  <a:lnTo>
                    <a:pt x="107" y="304"/>
                  </a:lnTo>
                  <a:lnTo>
                    <a:pt x="143" y="288"/>
                  </a:lnTo>
                  <a:lnTo>
                    <a:pt x="179" y="278"/>
                  </a:lnTo>
                  <a:lnTo>
                    <a:pt x="216" y="275"/>
                  </a:lnTo>
                  <a:lnTo>
                    <a:pt x="268" y="272"/>
                  </a:lnTo>
                  <a:lnTo>
                    <a:pt x="312" y="265"/>
                  </a:lnTo>
                  <a:lnTo>
                    <a:pt x="353" y="254"/>
                  </a:lnTo>
                  <a:lnTo>
                    <a:pt x="387" y="241"/>
                  </a:lnTo>
                  <a:lnTo>
                    <a:pt x="416" y="223"/>
                  </a:lnTo>
                  <a:lnTo>
                    <a:pt x="440" y="203"/>
                  </a:lnTo>
                  <a:lnTo>
                    <a:pt x="462" y="184"/>
                  </a:lnTo>
                  <a:lnTo>
                    <a:pt x="478" y="161"/>
                  </a:lnTo>
                  <a:lnTo>
                    <a:pt x="491" y="138"/>
                  </a:lnTo>
                  <a:lnTo>
                    <a:pt x="502" y="115"/>
                  </a:lnTo>
                  <a:lnTo>
                    <a:pt x="510" y="92"/>
                  </a:lnTo>
                  <a:lnTo>
                    <a:pt x="515" y="71"/>
                  </a:lnTo>
                  <a:lnTo>
                    <a:pt x="518" y="52"/>
                  </a:lnTo>
                  <a:lnTo>
                    <a:pt x="520" y="35"/>
                  </a:lnTo>
                  <a:lnTo>
                    <a:pt x="522" y="21"/>
                  </a:lnTo>
                  <a:lnTo>
                    <a:pt x="522" y="9"/>
                  </a:lnTo>
                  <a:lnTo>
                    <a:pt x="522" y="8"/>
                  </a:lnTo>
                  <a:lnTo>
                    <a:pt x="522" y="6"/>
                  </a:lnTo>
                  <a:lnTo>
                    <a:pt x="522" y="3"/>
                  </a:lnTo>
                  <a:lnTo>
                    <a:pt x="522" y="1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661" y="1659"/>
              <a:ext cx="401" cy="260"/>
            </a:xfrm>
            <a:custGeom>
              <a:avLst/>
              <a:gdLst>
                <a:gd name="T0" fmla="*/ 440 w 801"/>
                <a:gd name="T1" fmla="*/ 0 h 521"/>
                <a:gd name="T2" fmla="*/ 487 w 801"/>
                <a:gd name="T3" fmla="*/ 5 h 521"/>
                <a:gd name="T4" fmla="*/ 535 w 801"/>
                <a:gd name="T5" fmla="*/ 13 h 521"/>
                <a:gd name="T6" fmla="*/ 578 w 801"/>
                <a:gd name="T7" fmla="*/ 28 h 521"/>
                <a:gd name="T8" fmla="*/ 621 w 801"/>
                <a:gd name="T9" fmla="*/ 46 h 521"/>
                <a:gd name="T10" fmla="*/ 660 w 801"/>
                <a:gd name="T11" fmla="*/ 67 h 521"/>
                <a:gd name="T12" fmla="*/ 695 w 801"/>
                <a:gd name="T13" fmla="*/ 93 h 521"/>
                <a:gd name="T14" fmla="*/ 726 w 801"/>
                <a:gd name="T15" fmla="*/ 122 h 521"/>
                <a:gd name="T16" fmla="*/ 752 w 801"/>
                <a:gd name="T17" fmla="*/ 155 h 521"/>
                <a:gd name="T18" fmla="*/ 773 w 801"/>
                <a:gd name="T19" fmla="*/ 189 h 521"/>
                <a:gd name="T20" fmla="*/ 788 w 801"/>
                <a:gd name="T21" fmla="*/ 228 h 521"/>
                <a:gd name="T22" fmla="*/ 798 w 801"/>
                <a:gd name="T23" fmla="*/ 265 h 521"/>
                <a:gd name="T24" fmla="*/ 801 w 801"/>
                <a:gd name="T25" fmla="*/ 298 h 521"/>
                <a:gd name="T26" fmla="*/ 799 w 801"/>
                <a:gd name="T27" fmla="*/ 327 h 521"/>
                <a:gd name="T28" fmla="*/ 793 w 801"/>
                <a:gd name="T29" fmla="*/ 357 h 521"/>
                <a:gd name="T30" fmla="*/ 782 w 801"/>
                <a:gd name="T31" fmla="*/ 384 h 521"/>
                <a:gd name="T32" fmla="*/ 769 w 801"/>
                <a:gd name="T33" fmla="*/ 410 h 521"/>
                <a:gd name="T34" fmla="*/ 746 w 801"/>
                <a:gd name="T35" fmla="*/ 443 h 521"/>
                <a:gd name="T36" fmla="*/ 718 w 801"/>
                <a:gd name="T37" fmla="*/ 470 h 521"/>
                <a:gd name="T38" fmla="*/ 689 w 801"/>
                <a:gd name="T39" fmla="*/ 492 h 521"/>
                <a:gd name="T40" fmla="*/ 655 w 801"/>
                <a:gd name="T41" fmla="*/ 508 h 521"/>
                <a:gd name="T42" fmla="*/ 619 w 801"/>
                <a:gd name="T43" fmla="*/ 518 h 521"/>
                <a:gd name="T44" fmla="*/ 582 w 801"/>
                <a:gd name="T45" fmla="*/ 521 h 521"/>
                <a:gd name="T46" fmla="*/ 544 w 801"/>
                <a:gd name="T47" fmla="*/ 519 h 521"/>
                <a:gd name="T48" fmla="*/ 507 w 801"/>
                <a:gd name="T49" fmla="*/ 510 h 521"/>
                <a:gd name="T50" fmla="*/ 471 w 801"/>
                <a:gd name="T51" fmla="*/ 493 h 521"/>
                <a:gd name="T52" fmla="*/ 439 w 801"/>
                <a:gd name="T53" fmla="*/ 470 h 521"/>
                <a:gd name="T54" fmla="*/ 413 w 801"/>
                <a:gd name="T55" fmla="*/ 444 h 521"/>
                <a:gd name="T56" fmla="*/ 391 w 801"/>
                <a:gd name="T57" fmla="*/ 413 h 521"/>
                <a:gd name="T58" fmla="*/ 391 w 801"/>
                <a:gd name="T59" fmla="*/ 413 h 521"/>
                <a:gd name="T60" fmla="*/ 359 w 801"/>
                <a:gd name="T61" fmla="*/ 366 h 521"/>
                <a:gd name="T62" fmla="*/ 326 w 801"/>
                <a:gd name="T63" fmla="*/ 327 h 521"/>
                <a:gd name="T64" fmla="*/ 292 w 801"/>
                <a:gd name="T65" fmla="*/ 296 h 521"/>
                <a:gd name="T66" fmla="*/ 258 w 801"/>
                <a:gd name="T67" fmla="*/ 273 h 521"/>
                <a:gd name="T68" fmla="*/ 226 w 801"/>
                <a:gd name="T69" fmla="*/ 259 h 521"/>
                <a:gd name="T70" fmla="*/ 193 w 801"/>
                <a:gd name="T71" fmla="*/ 249 h 521"/>
                <a:gd name="T72" fmla="*/ 161 w 801"/>
                <a:gd name="T73" fmla="*/ 246 h 521"/>
                <a:gd name="T74" fmla="*/ 131 w 801"/>
                <a:gd name="T75" fmla="*/ 246 h 521"/>
                <a:gd name="T76" fmla="*/ 102 w 801"/>
                <a:gd name="T77" fmla="*/ 249 h 521"/>
                <a:gd name="T78" fmla="*/ 78 w 801"/>
                <a:gd name="T79" fmla="*/ 254 h 521"/>
                <a:gd name="T80" fmla="*/ 55 w 801"/>
                <a:gd name="T81" fmla="*/ 262 h 521"/>
                <a:gd name="T82" fmla="*/ 36 w 801"/>
                <a:gd name="T83" fmla="*/ 269 h 521"/>
                <a:gd name="T84" fmla="*/ 19 w 801"/>
                <a:gd name="T85" fmla="*/ 277 h 521"/>
                <a:gd name="T86" fmla="*/ 8 w 801"/>
                <a:gd name="T87" fmla="*/ 283 h 521"/>
                <a:gd name="T88" fmla="*/ 6 w 801"/>
                <a:gd name="T89" fmla="*/ 285 h 521"/>
                <a:gd name="T90" fmla="*/ 5 w 801"/>
                <a:gd name="T91" fmla="*/ 285 h 521"/>
                <a:gd name="T92" fmla="*/ 3 w 801"/>
                <a:gd name="T93" fmla="*/ 287 h 521"/>
                <a:gd name="T94" fmla="*/ 1 w 801"/>
                <a:gd name="T95" fmla="*/ 287 h 521"/>
                <a:gd name="T96" fmla="*/ 0 w 801"/>
                <a:gd name="T97" fmla="*/ 288 h 521"/>
                <a:gd name="T98" fmla="*/ 0 w 801"/>
                <a:gd name="T99" fmla="*/ 287 h 521"/>
                <a:gd name="T100" fmla="*/ 0 w 801"/>
                <a:gd name="T101" fmla="*/ 285 h 521"/>
                <a:gd name="T102" fmla="*/ 0 w 801"/>
                <a:gd name="T103" fmla="*/ 282 h 521"/>
                <a:gd name="T104" fmla="*/ 3 w 801"/>
                <a:gd name="T105" fmla="*/ 277 h 521"/>
                <a:gd name="T106" fmla="*/ 34 w 801"/>
                <a:gd name="T107" fmla="*/ 220 h 521"/>
                <a:gd name="T108" fmla="*/ 71 w 801"/>
                <a:gd name="T109" fmla="*/ 169 h 521"/>
                <a:gd name="T110" fmla="*/ 110 w 801"/>
                <a:gd name="T111" fmla="*/ 127 h 521"/>
                <a:gd name="T112" fmla="*/ 154 w 801"/>
                <a:gd name="T113" fmla="*/ 90 h 521"/>
                <a:gd name="T114" fmla="*/ 198 w 801"/>
                <a:gd name="T115" fmla="*/ 60 h 521"/>
                <a:gd name="T116" fmla="*/ 245 w 801"/>
                <a:gd name="T117" fmla="*/ 37 h 521"/>
                <a:gd name="T118" fmla="*/ 294 w 801"/>
                <a:gd name="T119" fmla="*/ 20 h 521"/>
                <a:gd name="T120" fmla="*/ 343 w 801"/>
                <a:gd name="T121" fmla="*/ 8 h 521"/>
                <a:gd name="T122" fmla="*/ 391 w 801"/>
                <a:gd name="T123" fmla="*/ 2 h 521"/>
                <a:gd name="T124" fmla="*/ 440 w 801"/>
                <a:gd name="T1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1" h="521">
                  <a:moveTo>
                    <a:pt x="440" y="0"/>
                  </a:moveTo>
                  <a:lnTo>
                    <a:pt x="487" y="5"/>
                  </a:lnTo>
                  <a:lnTo>
                    <a:pt x="535" y="13"/>
                  </a:lnTo>
                  <a:lnTo>
                    <a:pt x="578" y="28"/>
                  </a:lnTo>
                  <a:lnTo>
                    <a:pt x="621" y="46"/>
                  </a:lnTo>
                  <a:lnTo>
                    <a:pt x="660" y="67"/>
                  </a:lnTo>
                  <a:lnTo>
                    <a:pt x="695" y="93"/>
                  </a:lnTo>
                  <a:lnTo>
                    <a:pt x="726" y="122"/>
                  </a:lnTo>
                  <a:lnTo>
                    <a:pt x="752" y="155"/>
                  </a:lnTo>
                  <a:lnTo>
                    <a:pt x="773" y="189"/>
                  </a:lnTo>
                  <a:lnTo>
                    <a:pt x="788" y="228"/>
                  </a:lnTo>
                  <a:lnTo>
                    <a:pt x="798" y="265"/>
                  </a:lnTo>
                  <a:lnTo>
                    <a:pt x="801" y="298"/>
                  </a:lnTo>
                  <a:lnTo>
                    <a:pt x="799" y="327"/>
                  </a:lnTo>
                  <a:lnTo>
                    <a:pt x="793" y="357"/>
                  </a:lnTo>
                  <a:lnTo>
                    <a:pt x="782" y="384"/>
                  </a:lnTo>
                  <a:lnTo>
                    <a:pt x="769" y="410"/>
                  </a:lnTo>
                  <a:lnTo>
                    <a:pt x="746" y="443"/>
                  </a:lnTo>
                  <a:lnTo>
                    <a:pt x="718" y="470"/>
                  </a:lnTo>
                  <a:lnTo>
                    <a:pt x="689" y="492"/>
                  </a:lnTo>
                  <a:lnTo>
                    <a:pt x="655" y="508"/>
                  </a:lnTo>
                  <a:lnTo>
                    <a:pt x="619" y="518"/>
                  </a:lnTo>
                  <a:lnTo>
                    <a:pt x="582" y="521"/>
                  </a:lnTo>
                  <a:lnTo>
                    <a:pt x="544" y="519"/>
                  </a:lnTo>
                  <a:lnTo>
                    <a:pt x="507" y="510"/>
                  </a:lnTo>
                  <a:lnTo>
                    <a:pt x="471" y="493"/>
                  </a:lnTo>
                  <a:lnTo>
                    <a:pt x="439" y="470"/>
                  </a:lnTo>
                  <a:lnTo>
                    <a:pt x="413" y="444"/>
                  </a:lnTo>
                  <a:lnTo>
                    <a:pt x="391" y="413"/>
                  </a:lnTo>
                  <a:lnTo>
                    <a:pt x="391" y="413"/>
                  </a:lnTo>
                  <a:lnTo>
                    <a:pt x="359" y="366"/>
                  </a:lnTo>
                  <a:lnTo>
                    <a:pt x="326" y="327"/>
                  </a:lnTo>
                  <a:lnTo>
                    <a:pt x="292" y="296"/>
                  </a:lnTo>
                  <a:lnTo>
                    <a:pt x="258" y="273"/>
                  </a:lnTo>
                  <a:lnTo>
                    <a:pt x="226" y="259"/>
                  </a:lnTo>
                  <a:lnTo>
                    <a:pt x="193" y="249"/>
                  </a:lnTo>
                  <a:lnTo>
                    <a:pt x="161" y="246"/>
                  </a:lnTo>
                  <a:lnTo>
                    <a:pt x="131" y="246"/>
                  </a:lnTo>
                  <a:lnTo>
                    <a:pt x="102" y="249"/>
                  </a:lnTo>
                  <a:lnTo>
                    <a:pt x="78" y="254"/>
                  </a:lnTo>
                  <a:lnTo>
                    <a:pt x="55" y="262"/>
                  </a:lnTo>
                  <a:lnTo>
                    <a:pt x="36" y="269"/>
                  </a:lnTo>
                  <a:lnTo>
                    <a:pt x="19" y="277"/>
                  </a:lnTo>
                  <a:lnTo>
                    <a:pt x="8" y="283"/>
                  </a:lnTo>
                  <a:lnTo>
                    <a:pt x="6" y="285"/>
                  </a:lnTo>
                  <a:lnTo>
                    <a:pt x="5" y="285"/>
                  </a:lnTo>
                  <a:lnTo>
                    <a:pt x="3" y="287"/>
                  </a:lnTo>
                  <a:lnTo>
                    <a:pt x="1" y="287"/>
                  </a:lnTo>
                  <a:lnTo>
                    <a:pt x="0" y="288"/>
                  </a:lnTo>
                  <a:lnTo>
                    <a:pt x="0" y="287"/>
                  </a:lnTo>
                  <a:lnTo>
                    <a:pt x="0" y="285"/>
                  </a:lnTo>
                  <a:lnTo>
                    <a:pt x="0" y="282"/>
                  </a:lnTo>
                  <a:lnTo>
                    <a:pt x="3" y="277"/>
                  </a:lnTo>
                  <a:lnTo>
                    <a:pt x="34" y="220"/>
                  </a:lnTo>
                  <a:lnTo>
                    <a:pt x="71" y="169"/>
                  </a:lnTo>
                  <a:lnTo>
                    <a:pt x="110" y="127"/>
                  </a:lnTo>
                  <a:lnTo>
                    <a:pt x="154" y="90"/>
                  </a:lnTo>
                  <a:lnTo>
                    <a:pt x="198" y="60"/>
                  </a:lnTo>
                  <a:lnTo>
                    <a:pt x="245" y="37"/>
                  </a:lnTo>
                  <a:lnTo>
                    <a:pt x="294" y="20"/>
                  </a:lnTo>
                  <a:lnTo>
                    <a:pt x="343" y="8"/>
                  </a:lnTo>
                  <a:lnTo>
                    <a:pt x="391" y="2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Text Placeholder 84"/>
          <p:cNvSpPr>
            <a:spLocks noGrp="1"/>
          </p:cNvSpPr>
          <p:nvPr>
            <p:ph type="body" sz="quarter" idx="12" hasCustomPrompt="1"/>
          </p:nvPr>
        </p:nvSpPr>
        <p:spPr>
          <a:xfrm>
            <a:off x="204788" y="333488"/>
            <a:ext cx="8745537" cy="2644456"/>
          </a:xfrm>
        </p:spPr>
        <p:txBody>
          <a:bodyPr/>
          <a:lstStyle>
            <a:lvl1pPr marL="0" indent="0"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/>
              <a:t>Tama</a:t>
            </a:r>
            <a:r>
              <a:rPr lang="en-US" dirty="0"/>
              <a:t> </a:t>
            </a:r>
            <a:r>
              <a:rPr lang="en-US" dirty="0" err="1"/>
              <a:t>informasaun</a:t>
            </a:r>
            <a:r>
              <a:rPr lang="en-US" dirty="0"/>
              <a:t> </a:t>
            </a:r>
            <a:r>
              <a:rPr lang="en-US" dirty="0" err="1"/>
              <a:t>kontaktu</a:t>
            </a:r>
            <a:endParaRPr lang="en-US" dirty="0"/>
          </a:p>
        </p:txBody>
      </p:sp>
      <p:sp>
        <p:nvSpPr>
          <p:cNvPr id="86" name="TextBox 85"/>
          <p:cNvSpPr txBox="1"/>
          <p:nvPr userDrawn="1"/>
        </p:nvSpPr>
        <p:spPr>
          <a:xfrm>
            <a:off x="290456" y="3539266"/>
            <a:ext cx="63254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Obrigadu</a:t>
            </a: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barak</a:t>
            </a:r>
            <a:endParaRPr lang="en-US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9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AB493-EDF8-4402-8560-2A5716F12BEE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1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ADC14-2EB5-4900-91EF-05EA994181F1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8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618AF-E12B-4A42-9B8C-CE370D58ABD5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0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C7E5-FEB7-4C9F-9F9E-F87AF89971E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FE99-1B74-4AD9-88C5-90ABED5B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86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42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5DD61-9354-4A82-8211-2A540CBD7E39}" type="slidenum">
              <a:rPr kumimoji="0" lang="en-GB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710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7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image" Target="../media/image5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37138" y="1710465"/>
            <a:ext cx="3759200" cy="2080350"/>
          </a:xfrm>
        </p:spPr>
        <p:txBody>
          <a:bodyPr>
            <a:normAutofit/>
          </a:bodyPr>
          <a:lstStyle/>
          <a:p>
            <a:r>
              <a:rPr lang="en-US" b="1" i="1" dirty="0"/>
              <a:t>Training on Gender Equity and Violence Prevention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836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" r="3398"/>
          <a:stretch/>
        </p:blipFill>
        <p:spPr>
          <a:xfrm>
            <a:off x="-299742" y="0"/>
            <a:ext cx="49548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345" y="6604084"/>
            <a:ext cx="18437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Cover artwork by Tony Amaral</a:t>
            </a:r>
          </a:p>
        </p:txBody>
      </p:sp>
    </p:spTree>
    <p:extLst>
      <p:ext uri="{BB962C8B-B14F-4D97-AF65-F5344CB8AC3E}">
        <p14:creationId xmlns:p14="http://schemas.microsoft.com/office/powerpoint/2010/main" val="284880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183847"/>
            <a:ext cx="8503372" cy="623700"/>
          </a:xfrm>
        </p:spPr>
        <p:txBody>
          <a:bodyPr>
            <a:noAutofit/>
          </a:bodyPr>
          <a:lstStyle/>
          <a:p>
            <a:r>
              <a:rPr lang="en-US" sz="3600" b="1" dirty="0"/>
              <a:t>What types of violence do women experience at home?</a:t>
            </a:r>
            <a:endParaRPr lang="en-AU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928533" y="3454395"/>
            <a:ext cx="4284134" cy="30781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Isosceles Triangle 4"/>
          <p:cNvSpPr/>
          <p:nvPr/>
        </p:nvSpPr>
        <p:spPr>
          <a:xfrm>
            <a:off x="3115733" y="2387066"/>
            <a:ext cx="5909733" cy="145679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ounded Rectangle 5"/>
          <p:cNvSpPr/>
          <p:nvPr/>
        </p:nvSpPr>
        <p:spPr>
          <a:xfrm>
            <a:off x="5706533" y="4792128"/>
            <a:ext cx="829734" cy="1740430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4436533" y="6180667"/>
            <a:ext cx="374281" cy="491066"/>
          </a:xfrm>
          <a:custGeom>
            <a:avLst/>
            <a:gdLst>
              <a:gd name="connsiteX0" fmla="*/ 0 w 374281"/>
              <a:gd name="connsiteY0" fmla="*/ 0 h 491066"/>
              <a:gd name="connsiteX1" fmla="*/ 84667 w 374281"/>
              <a:gd name="connsiteY1" fmla="*/ 84666 h 491066"/>
              <a:gd name="connsiteX2" fmla="*/ 152400 w 374281"/>
              <a:gd name="connsiteY2" fmla="*/ 118533 h 491066"/>
              <a:gd name="connsiteX3" fmla="*/ 186267 w 374281"/>
              <a:gd name="connsiteY3" fmla="*/ 169333 h 491066"/>
              <a:gd name="connsiteX4" fmla="*/ 287867 w 374281"/>
              <a:gd name="connsiteY4" fmla="*/ 220133 h 491066"/>
              <a:gd name="connsiteX5" fmla="*/ 372534 w 374281"/>
              <a:gd name="connsiteY5" fmla="*/ 372533 h 491066"/>
              <a:gd name="connsiteX6" fmla="*/ 372534 w 374281"/>
              <a:gd name="connsiteY6" fmla="*/ 491066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81" h="491066">
                <a:moveTo>
                  <a:pt x="0" y="0"/>
                </a:moveTo>
                <a:cubicBezTo>
                  <a:pt x="28222" y="28222"/>
                  <a:pt x="53162" y="60162"/>
                  <a:pt x="84667" y="84666"/>
                </a:cubicBezTo>
                <a:cubicBezTo>
                  <a:pt x="104592" y="100163"/>
                  <a:pt x="133008" y="102373"/>
                  <a:pt x="152400" y="118533"/>
                </a:cubicBezTo>
                <a:cubicBezTo>
                  <a:pt x="168034" y="131562"/>
                  <a:pt x="171876" y="154942"/>
                  <a:pt x="186267" y="169333"/>
                </a:cubicBezTo>
                <a:cubicBezTo>
                  <a:pt x="219094" y="202160"/>
                  <a:pt x="246549" y="206361"/>
                  <a:pt x="287867" y="220133"/>
                </a:cubicBezTo>
                <a:cubicBezTo>
                  <a:pt x="309528" y="252624"/>
                  <a:pt x="367274" y="319939"/>
                  <a:pt x="372534" y="372533"/>
                </a:cubicBezTo>
                <a:cubicBezTo>
                  <a:pt x="376466" y="411848"/>
                  <a:pt x="372534" y="451555"/>
                  <a:pt x="372534" y="491066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4842611" y="6214179"/>
            <a:ext cx="271256" cy="406754"/>
          </a:xfrm>
          <a:custGeom>
            <a:avLst/>
            <a:gdLst>
              <a:gd name="connsiteX0" fmla="*/ 17256 w 271256"/>
              <a:gd name="connsiteY0" fmla="*/ 406754 h 406754"/>
              <a:gd name="connsiteX1" fmla="*/ 322 w 271256"/>
              <a:gd name="connsiteY1" fmla="*/ 322088 h 406754"/>
              <a:gd name="connsiteX2" fmla="*/ 68056 w 271256"/>
              <a:gd name="connsiteY2" fmla="*/ 169688 h 406754"/>
              <a:gd name="connsiteX3" fmla="*/ 84989 w 271256"/>
              <a:gd name="connsiteY3" fmla="*/ 101954 h 406754"/>
              <a:gd name="connsiteX4" fmla="*/ 186589 w 271256"/>
              <a:gd name="connsiteY4" fmla="*/ 34221 h 406754"/>
              <a:gd name="connsiteX5" fmla="*/ 271256 w 271256"/>
              <a:gd name="connsiteY5" fmla="*/ 354 h 40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56" h="406754">
                <a:moveTo>
                  <a:pt x="17256" y="406754"/>
                </a:moveTo>
                <a:cubicBezTo>
                  <a:pt x="11611" y="378532"/>
                  <a:pt x="-2284" y="350751"/>
                  <a:pt x="322" y="322088"/>
                </a:cubicBezTo>
                <a:cubicBezTo>
                  <a:pt x="6685" y="252089"/>
                  <a:pt x="33735" y="221169"/>
                  <a:pt x="68056" y="169688"/>
                </a:cubicBezTo>
                <a:cubicBezTo>
                  <a:pt x="73700" y="147110"/>
                  <a:pt x="73443" y="122161"/>
                  <a:pt x="84989" y="101954"/>
                </a:cubicBezTo>
                <a:cubicBezTo>
                  <a:pt x="114834" y="49725"/>
                  <a:pt x="138097" y="50385"/>
                  <a:pt x="186589" y="34221"/>
                </a:cubicBezTo>
                <a:cubicBezTo>
                  <a:pt x="246782" y="-5908"/>
                  <a:pt x="217038" y="354"/>
                  <a:pt x="271256" y="354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4758267" y="6146802"/>
            <a:ext cx="84666" cy="524933"/>
          </a:xfrm>
          <a:custGeom>
            <a:avLst/>
            <a:gdLst>
              <a:gd name="connsiteX0" fmla="*/ 0 w 84666"/>
              <a:gd name="connsiteY0" fmla="*/ 0 h 524933"/>
              <a:gd name="connsiteX1" fmla="*/ 16933 w 84666"/>
              <a:gd name="connsiteY1" fmla="*/ 101600 h 524933"/>
              <a:gd name="connsiteX2" fmla="*/ 84666 w 84666"/>
              <a:gd name="connsiteY2" fmla="*/ 270933 h 524933"/>
              <a:gd name="connsiteX3" fmla="*/ 84666 w 84666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" h="524933">
                <a:moveTo>
                  <a:pt x="0" y="0"/>
                </a:moveTo>
                <a:cubicBezTo>
                  <a:pt x="5644" y="33867"/>
                  <a:pt x="7067" y="68714"/>
                  <a:pt x="16933" y="101600"/>
                </a:cubicBezTo>
                <a:cubicBezTo>
                  <a:pt x="37174" y="169069"/>
                  <a:pt x="84666" y="190914"/>
                  <a:pt x="84666" y="270933"/>
                </a:cubicBezTo>
                <a:lnTo>
                  <a:pt x="84666" y="524933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6891867" y="6193892"/>
            <a:ext cx="374281" cy="491066"/>
          </a:xfrm>
          <a:custGeom>
            <a:avLst/>
            <a:gdLst>
              <a:gd name="connsiteX0" fmla="*/ 0 w 374281"/>
              <a:gd name="connsiteY0" fmla="*/ 0 h 491066"/>
              <a:gd name="connsiteX1" fmla="*/ 84667 w 374281"/>
              <a:gd name="connsiteY1" fmla="*/ 84666 h 491066"/>
              <a:gd name="connsiteX2" fmla="*/ 152400 w 374281"/>
              <a:gd name="connsiteY2" fmla="*/ 118533 h 491066"/>
              <a:gd name="connsiteX3" fmla="*/ 186267 w 374281"/>
              <a:gd name="connsiteY3" fmla="*/ 169333 h 491066"/>
              <a:gd name="connsiteX4" fmla="*/ 287867 w 374281"/>
              <a:gd name="connsiteY4" fmla="*/ 220133 h 491066"/>
              <a:gd name="connsiteX5" fmla="*/ 372534 w 374281"/>
              <a:gd name="connsiteY5" fmla="*/ 372533 h 491066"/>
              <a:gd name="connsiteX6" fmla="*/ 372534 w 374281"/>
              <a:gd name="connsiteY6" fmla="*/ 491066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81" h="491066">
                <a:moveTo>
                  <a:pt x="0" y="0"/>
                </a:moveTo>
                <a:cubicBezTo>
                  <a:pt x="28222" y="28222"/>
                  <a:pt x="53162" y="60162"/>
                  <a:pt x="84667" y="84666"/>
                </a:cubicBezTo>
                <a:cubicBezTo>
                  <a:pt x="104592" y="100163"/>
                  <a:pt x="133008" y="102373"/>
                  <a:pt x="152400" y="118533"/>
                </a:cubicBezTo>
                <a:cubicBezTo>
                  <a:pt x="168034" y="131562"/>
                  <a:pt x="171876" y="154942"/>
                  <a:pt x="186267" y="169333"/>
                </a:cubicBezTo>
                <a:cubicBezTo>
                  <a:pt x="219094" y="202160"/>
                  <a:pt x="246549" y="206361"/>
                  <a:pt x="287867" y="220133"/>
                </a:cubicBezTo>
                <a:cubicBezTo>
                  <a:pt x="309528" y="252624"/>
                  <a:pt x="367274" y="319939"/>
                  <a:pt x="372534" y="372533"/>
                </a:cubicBezTo>
                <a:cubicBezTo>
                  <a:pt x="376466" y="411848"/>
                  <a:pt x="372534" y="451555"/>
                  <a:pt x="372534" y="491066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7297945" y="6227404"/>
            <a:ext cx="271256" cy="406754"/>
          </a:xfrm>
          <a:custGeom>
            <a:avLst/>
            <a:gdLst>
              <a:gd name="connsiteX0" fmla="*/ 17256 w 271256"/>
              <a:gd name="connsiteY0" fmla="*/ 406754 h 406754"/>
              <a:gd name="connsiteX1" fmla="*/ 322 w 271256"/>
              <a:gd name="connsiteY1" fmla="*/ 322088 h 406754"/>
              <a:gd name="connsiteX2" fmla="*/ 68056 w 271256"/>
              <a:gd name="connsiteY2" fmla="*/ 169688 h 406754"/>
              <a:gd name="connsiteX3" fmla="*/ 84989 w 271256"/>
              <a:gd name="connsiteY3" fmla="*/ 101954 h 406754"/>
              <a:gd name="connsiteX4" fmla="*/ 186589 w 271256"/>
              <a:gd name="connsiteY4" fmla="*/ 34221 h 406754"/>
              <a:gd name="connsiteX5" fmla="*/ 271256 w 271256"/>
              <a:gd name="connsiteY5" fmla="*/ 354 h 40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56" h="406754">
                <a:moveTo>
                  <a:pt x="17256" y="406754"/>
                </a:moveTo>
                <a:cubicBezTo>
                  <a:pt x="11611" y="378532"/>
                  <a:pt x="-2284" y="350751"/>
                  <a:pt x="322" y="322088"/>
                </a:cubicBezTo>
                <a:cubicBezTo>
                  <a:pt x="6685" y="252089"/>
                  <a:pt x="33735" y="221169"/>
                  <a:pt x="68056" y="169688"/>
                </a:cubicBezTo>
                <a:cubicBezTo>
                  <a:pt x="73700" y="147110"/>
                  <a:pt x="73443" y="122161"/>
                  <a:pt x="84989" y="101954"/>
                </a:cubicBezTo>
                <a:cubicBezTo>
                  <a:pt x="114834" y="49725"/>
                  <a:pt x="138097" y="50385"/>
                  <a:pt x="186589" y="34221"/>
                </a:cubicBezTo>
                <a:cubicBezTo>
                  <a:pt x="246782" y="-5908"/>
                  <a:pt x="217038" y="354"/>
                  <a:pt x="271256" y="354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7213601" y="6160027"/>
            <a:ext cx="84666" cy="524933"/>
          </a:xfrm>
          <a:custGeom>
            <a:avLst/>
            <a:gdLst>
              <a:gd name="connsiteX0" fmla="*/ 0 w 84666"/>
              <a:gd name="connsiteY0" fmla="*/ 0 h 524933"/>
              <a:gd name="connsiteX1" fmla="*/ 16933 w 84666"/>
              <a:gd name="connsiteY1" fmla="*/ 101600 h 524933"/>
              <a:gd name="connsiteX2" fmla="*/ 84666 w 84666"/>
              <a:gd name="connsiteY2" fmla="*/ 270933 h 524933"/>
              <a:gd name="connsiteX3" fmla="*/ 84666 w 84666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" h="524933">
                <a:moveTo>
                  <a:pt x="0" y="0"/>
                </a:moveTo>
                <a:cubicBezTo>
                  <a:pt x="5644" y="33867"/>
                  <a:pt x="7067" y="68714"/>
                  <a:pt x="16933" y="101600"/>
                </a:cubicBezTo>
                <a:cubicBezTo>
                  <a:pt x="37174" y="169069"/>
                  <a:pt x="84666" y="190914"/>
                  <a:pt x="84666" y="270933"/>
                </a:cubicBezTo>
                <a:lnTo>
                  <a:pt x="84666" y="524933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/>
          <p:cNvSpPr/>
          <p:nvPr/>
        </p:nvSpPr>
        <p:spPr>
          <a:xfrm>
            <a:off x="7432860" y="6214179"/>
            <a:ext cx="374281" cy="491066"/>
          </a:xfrm>
          <a:custGeom>
            <a:avLst/>
            <a:gdLst>
              <a:gd name="connsiteX0" fmla="*/ 0 w 374281"/>
              <a:gd name="connsiteY0" fmla="*/ 0 h 491066"/>
              <a:gd name="connsiteX1" fmla="*/ 84667 w 374281"/>
              <a:gd name="connsiteY1" fmla="*/ 84666 h 491066"/>
              <a:gd name="connsiteX2" fmla="*/ 152400 w 374281"/>
              <a:gd name="connsiteY2" fmla="*/ 118533 h 491066"/>
              <a:gd name="connsiteX3" fmla="*/ 186267 w 374281"/>
              <a:gd name="connsiteY3" fmla="*/ 169333 h 491066"/>
              <a:gd name="connsiteX4" fmla="*/ 287867 w 374281"/>
              <a:gd name="connsiteY4" fmla="*/ 220133 h 491066"/>
              <a:gd name="connsiteX5" fmla="*/ 372534 w 374281"/>
              <a:gd name="connsiteY5" fmla="*/ 372533 h 491066"/>
              <a:gd name="connsiteX6" fmla="*/ 372534 w 374281"/>
              <a:gd name="connsiteY6" fmla="*/ 491066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81" h="491066">
                <a:moveTo>
                  <a:pt x="0" y="0"/>
                </a:moveTo>
                <a:cubicBezTo>
                  <a:pt x="28222" y="28222"/>
                  <a:pt x="53162" y="60162"/>
                  <a:pt x="84667" y="84666"/>
                </a:cubicBezTo>
                <a:cubicBezTo>
                  <a:pt x="104592" y="100163"/>
                  <a:pt x="133008" y="102373"/>
                  <a:pt x="152400" y="118533"/>
                </a:cubicBezTo>
                <a:cubicBezTo>
                  <a:pt x="168034" y="131562"/>
                  <a:pt x="171876" y="154942"/>
                  <a:pt x="186267" y="169333"/>
                </a:cubicBezTo>
                <a:cubicBezTo>
                  <a:pt x="219094" y="202160"/>
                  <a:pt x="246549" y="206361"/>
                  <a:pt x="287867" y="220133"/>
                </a:cubicBezTo>
                <a:cubicBezTo>
                  <a:pt x="309528" y="252624"/>
                  <a:pt x="367274" y="319939"/>
                  <a:pt x="372534" y="372533"/>
                </a:cubicBezTo>
                <a:cubicBezTo>
                  <a:pt x="376466" y="411848"/>
                  <a:pt x="372534" y="451555"/>
                  <a:pt x="372534" y="491066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/>
        </p:nvSpPr>
        <p:spPr>
          <a:xfrm>
            <a:off x="7838938" y="6247691"/>
            <a:ext cx="271256" cy="406754"/>
          </a:xfrm>
          <a:custGeom>
            <a:avLst/>
            <a:gdLst>
              <a:gd name="connsiteX0" fmla="*/ 17256 w 271256"/>
              <a:gd name="connsiteY0" fmla="*/ 406754 h 406754"/>
              <a:gd name="connsiteX1" fmla="*/ 322 w 271256"/>
              <a:gd name="connsiteY1" fmla="*/ 322088 h 406754"/>
              <a:gd name="connsiteX2" fmla="*/ 68056 w 271256"/>
              <a:gd name="connsiteY2" fmla="*/ 169688 h 406754"/>
              <a:gd name="connsiteX3" fmla="*/ 84989 w 271256"/>
              <a:gd name="connsiteY3" fmla="*/ 101954 h 406754"/>
              <a:gd name="connsiteX4" fmla="*/ 186589 w 271256"/>
              <a:gd name="connsiteY4" fmla="*/ 34221 h 406754"/>
              <a:gd name="connsiteX5" fmla="*/ 271256 w 271256"/>
              <a:gd name="connsiteY5" fmla="*/ 354 h 40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56" h="406754">
                <a:moveTo>
                  <a:pt x="17256" y="406754"/>
                </a:moveTo>
                <a:cubicBezTo>
                  <a:pt x="11611" y="378532"/>
                  <a:pt x="-2284" y="350751"/>
                  <a:pt x="322" y="322088"/>
                </a:cubicBezTo>
                <a:cubicBezTo>
                  <a:pt x="6685" y="252089"/>
                  <a:pt x="33735" y="221169"/>
                  <a:pt x="68056" y="169688"/>
                </a:cubicBezTo>
                <a:cubicBezTo>
                  <a:pt x="73700" y="147110"/>
                  <a:pt x="73443" y="122161"/>
                  <a:pt x="84989" y="101954"/>
                </a:cubicBezTo>
                <a:cubicBezTo>
                  <a:pt x="114834" y="49725"/>
                  <a:pt x="138097" y="50385"/>
                  <a:pt x="186589" y="34221"/>
                </a:cubicBezTo>
                <a:cubicBezTo>
                  <a:pt x="246782" y="-5908"/>
                  <a:pt x="217038" y="354"/>
                  <a:pt x="271256" y="354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/>
        </p:nvSpPr>
        <p:spPr>
          <a:xfrm>
            <a:off x="7754594" y="6180314"/>
            <a:ext cx="84666" cy="524933"/>
          </a:xfrm>
          <a:custGeom>
            <a:avLst/>
            <a:gdLst>
              <a:gd name="connsiteX0" fmla="*/ 0 w 84666"/>
              <a:gd name="connsiteY0" fmla="*/ 0 h 524933"/>
              <a:gd name="connsiteX1" fmla="*/ 16933 w 84666"/>
              <a:gd name="connsiteY1" fmla="*/ 101600 h 524933"/>
              <a:gd name="connsiteX2" fmla="*/ 84666 w 84666"/>
              <a:gd name="connsiteY2" fmla="*/ 270933 h 524933"/>
              <a:gd name="connsiteX3" fmla="*/ 84666 w 84666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6" h="524933">
                <a:moveTo>
                  <a:pt x="0" y="0"/>
                </a:moveTo>
                <a:cubicBezTo>
                  <a:pt x="5644" y="33867"/>
                  <a:pt x="7067" y="68714"/>
                  <a:pt x="16933" y="101600"/>
                </a:cubicBezTo>
                <a:cubicBezTo>
                  <a:pt x="37174" y="169069"/>
                  <a:pt x="84666" y="190914"/>
                  <a:pt x="84666" y="270933"/>
                </a:cubicBezTo>
                <a:lnTo>
                  <a:pt x="84666" y="524933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Explosion 1 16"/>
          <p:cNvSpPr/>
          <p:nvPr/>
        </p:nvSpPr>
        <p:spPr>
          <a:xfrm>
            <a:off x="6349999" y="968188"/>
            <a:ext cx="3268133" cy="248620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Sexual violence</a:t>
            </a:r>
            <a:endParaRPr lang="en-AU" sz="3200" b="1" dirty="0">
              <a:solidFill>
                <a:srgbClr val="FF0000"/>
              </a:solidFill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-51066" y="4256960"/>
            <a:ext cx="3514197" cy="284373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Emotional violence</a:t>
            </a:r>
            <a:endParaRPr lang="en-AU" sz="3200" b="1" dirty="0">
              <a:solidFill>
                <a:srgbClr val="FF0000"/>
              </a:solidFill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6019800" y="3992743"/>
            <a:ext cx="3711587" cy="3099149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Economic violence</a:t>
            </a:r>
            <a:endParaRPr lang="en-AU" sz="3200" b="1" dirty="0">
              <a:solidFill>
                <a:srgbClr val="FF0000"/>
              </a:solidFill>
            </a:endParaRPr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195263" y="1432092"/>
            <a:ext cx="3890950" cy="20281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Tx/>
            </a:pPr>
            <a:r>
              <a:rPr lang="en-US" dirty="0"/>
              <a:t>There are multiple forms of violence against women and usually these overlap.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2438665" y="2814722"/>
            <a:ext cx="3530600" cy="2674054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Physical violence</a:t>
            </a:r>
            <a:endParaRPr lang="en-A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759558" cy="451802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In Timor-Leste, most women who have been abused by their husband or partner said that this abuse had occurred 3 times or more.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175158"/>
            <a:ext cx="8503372" cy="623700"/>
          </a:xfrm>
        </p:spPr>
        <p:txBody>
          <a:bodyPr>
            <a:noAutofit/>
          </a:bodyPr>
          <a:lstStyle/>
          <a:p>
            <a:r>
              <a:rPr lang="en-US" sz="3200" b="1" dirty="0"/>
              <a:t>How frequent are women’s experiences of violence in Timor-Leste?</a:t>
            </a:r>
            <a:endParaRPr lang="en-AU" sz="32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10917376"/>
              </p:ext>
            </p:extLst>
          </p:nvPr>
        </p:nvGraphicFramePr>
        <p:xfrm>
          <a:off x="1063399" y="2462627"/>
          <a:ext cx="7736114" cy="410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13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158225"/>
            <a:ext cx="8503372" cy="623700"/>
          </a:xfrm>
        </p:spPr>
        <p:txBody>
          <a:bodyPr>
            <a:noAutofit/>
          </a:bodyPr>
          <a:lstStyle/>
          <a:p>
            <a:r>
              <a:rPr lang="en-US" sz="3600" b="1" dirty="0"/>
              <a:t>Is violence against women more common in rural or urban areas?</a:t>
            </a:r>
            <a:endParaRPr lang="en-AU" sz="3600" b="1" dirty="0"/>
          </a:p>
        </p:txBody>
      </p:sp>
      <p:pic>
        <p:nvPicPr>
          <p:cNvPr id="2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3748"/>
            <a:ext cx="9157126" cy="4254252"/>
          </a:xfrm>
          <a:prstGeom prst="rect">
            <a:avLst/>
          </a:prstGeom>
          <a:blipFill dpi="0" rotWithShape="1">
            <a:blip r:embed="rId4">
              <a:alphaModFix amt="52000"/>
            </a:blip>
            <a:srcRect/>
            <a:tile tx="0" ty="0" sx="100000" sy="100000" flip="none" algn="tl"/>
          </a:blipFill>
        </p:spPr>
      </p:pic>
      <p:sp>
        <p:nvSpPr>
          <p:cNvPr id="28" name="Oval 27"/>
          <p:cNvSpPr/>
          <p:nvPr/>
        </p:nvSpPr>
        <p:spPr>
          <a:xfrm>
            <a:off x="7467601" y="3587750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3779789" y="3379145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4351868" y="4940772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4775202" y="4212582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6011336" y="3765550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/>
          <p:cNvSpPr/>
          <p:nvPr/>
        </p:nvSpPr>
        <p:spPr>
          <a:xfrm>
            <a:off x="5875868" y="4430183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/>
          <p:cNvSpPr/>
          <p:nvPr/>
        </p:nvSpPr>
        <p:spPr>
          <a:xfrm>
            <a:off x="2975772" y="4034782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/>
          <p:cNvSpPr/>
          <p:nvPr/>
        </p:nvSpPr>
        <p:spPr>
          <a:xfrm>
            <a:off x="2598425" y="4798898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/>
          <p:cNvSpPr/>
          <p:nvPr/>
        </p:nvSpPr>
        <p:spPr>
          <a:xfrm>
            <a:off x="211667" y="5907881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3990343" y="4145323"/>
            <a:ext cx="935038" cy="316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val 37"/>
          <p:cNvSpPr/>
          <p:nvPr/>
        </p:nvSpPr>
        <p:spPr>
          <a:xfrm>
            <a:off x="3148758" y="4506324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/>
          <p:cNvSpPr/>
          <p:nvPr/>
        </p:nvSpPr>
        <p:spPr>
          <a:xfrm>
            <a:off x="2687590" y="5735503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/>
          <p:cNvSpPr/>
          <p:nvPr/>
        </p:nvSpPr>
        <p:spPr>
          <a:xfrm rot="16200000">
            <a:off x="3634485" y="5026608"/>
            <a:ext cx="1100666" cy="35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 Placeholder 1"/>
          <p:cNvSpPr txBox="1">
            <a:spLocks/>
          </p:cNvSpPr>
          <p:nvPr/>
        </p:nvSpPr>
        <p:spPr>
          <a:xfrm>
            <a:off x="296141" y="1346452"/>
            <a:ext cx="8847859" cy="11110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</a:pPr>
            <a:r>
              <a:rPr lang="en-US" dirty="0"/>
              <a:t>Violence against women usually happens in poor, rural areas.</a:t>
            </a: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271172" y="1362145"/>
            <a:ext cx="8847859" cy="11110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</a:pPr>
            <a:r>
              <a:rPr lang="en-US" strike="sngStrike" dirty="0">
                <a:solidFill>
                  <a:srgbClr val="FF0000"/>
                </a:solidFill>
              </a:rPr>
              <a:t>Violence against women usually happens in poor, rural areas.</a:t>
            </a: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283656" y="1318029"/>
            <a:ext cx="8847859" cy="11110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</a:pPr>
            <a:r>
              <a:rPr lang="en-AU" dirty="0"/>
              <a:t>Violence against women occurs in all parts of Timor-Leste but it is most common in urban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en-AU" dirty="0"/>
              <a:t>Women who earned a cash income were </a:t>
            </a:r>
            <a:r>
              <a:rPr lang="en-AU" b="1" u="sng" dirty="0"/>
              <a:t>significantly more</a:t>
            </a:r>
            <a:r>
              <a:rPr lang="en-AU" b="1" dirty="0"/>
              <a:t> </a:t>
            </a:r>
            <a:r>
              <a:rPr lang="en-AU" dirty="0"/>
              <a:t>likely to experience violence, than women who didn’t earn cash.</a:t>
            </a:r>
          </a:p>
          <a:p>
            <a:pPr algn="just"/>
            <a:r>
              <a:rPr lang="en-AU" dirty="0"/>
              <a:t>DHS: Women in families with better economic situations have a higher probability of experiencing violence.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88995"/>
            <a:ext cx="8503372" cy="623700"/>
          </a:xfrm>
        </p:spPr>
        <p:txBody>
          <a:bodyPr>
            <a:noAutofit/>
          </a:bodyPr>
          <a:lstStyle/>
          <a:p>
            <a:r>
              <a:rPr lang="en-AU" sz="3600" b="1" dirty="0"/>
              <a:t>Do poor women experience more violence?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88871421"/>
              </p:ext>
            </p:extLst>
          </p:nvPr>
        </p:nvGraphicFramePr>
        <p:xfrm>
          <a:off x="1671401" y="4013200"/>
          <a:ext cx="6987509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949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3766" y="1506538"/>
            <a:ext cx="3062834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Sexual assault and harassment occur because some men decide to do it</a:t>
            </a:r>
            <a:r>
              <a:rPr lang="en-AU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Helvetica" panose="020B0604020202020204" pitchFamily="34" charset="0"/>
                <a:cs typeface="Helvetica" panose="020B0604020202020204" pitchFamily="34" charset="0"/>
              </a:rPr>
              <a:t>Commenting on the victim’s clothes places blame on her and removes his responsibility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…but what was she wearing?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572" y="1938602"/>
            <a:ext cx="5968301" cy="3819713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3590323" y="1506538"/>
            <a:ext cx="4961466" cy="4961466"/>
          </a:xfrm>
          <a:prstGeom prst="noSmoking">
            <a:avLst>
              <a:gd name="adj" fmla="val 81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When the victim is a child</a:t>
            </a:r>
            <a:endParaRPr lang="en-AU" b="1" dirty="0"/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157345" y="3204962"/>
            <a:ext cx="5657702" cy="31409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Sex between a child </a:t>
            </a:r>
            <a:r>
              <a:rPr lang="en-AU" dirty="0"/>
              <a:t>(below 14) and an adult is </a:t>
            </a:r>
            <a:r>
              <a:rPr lang="en-AU" u="sng" dirty="0"/>
              <a:t>always</a:t>
            </a:r>
            <a:r>
              <a:rPr lang="en-AU" dirty="0"/>
              <a:t> rape.</a:t>
            </a:r>
          </a:p>
          <a:p>
            <a:r>
              <a:rPr lang="en-AU" dirty="0"/>
              <a:t>A girl and a boy cannot be married before they are both 17 (or before 16, with parental approval).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408081" y="3188029"/>
            <a:ext cx="2391432" cy="3669971"/>
            <a:chOff x="2976435" y="3188029"/>
            <a:chExt cx="2391432" cy="366997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48938" t="20764" r="36900" b="13286"/>
            <a:stretch/>
          </p:blipFill>
          <p:spPr>
            <a:xfrm>
              <a:off x="2976435" y="4487333"/>
              <a:ext cx="912414" cy="2370667"/>
            </a:xfrm>
            <a:prstGeom prst="snip1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76383" y="3188029"/>
              <a:ext cx="1291484" cy="366997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3503918" y="5164667"/>
              <a:ext cx="743432" cy="67733"/>
            </a:xfrm>
            <a:prstGeom prst="line">
              <a:avLst/>
            </a:prstGeom>
            <a:ln w="76200">
              <a:solidFill>
                <a:srgbClr val="8429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 rot="15838434">
              <a:off x="3400132" y="5505183"/>
              <a:ext cx="699557" cy="20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14" name="&quot;No&quot; Symbol 13"/>
          <p:cNvSpPr/>
          <p:nvPr/>
        </p:nvSpPr>
        <p:spPr>
          <a:xfrm>
            <a:off x="6054931" y="3514271"/>
            <a:ext cx="3550189" cy="3300792"/>
          </a:xfrm>
          <a:prstGeom prst="noSmoking">
            <a:avLst>
              <a:gd name="adj" fmla="val 141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157345" y="1396757"/>
            <a:ext cx="8851188" cy="17912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Due to the process of children’s psychological development, they can’t decide whether to marry or have sex.</a:t>
            </a:r>
          </a:p>
          <a:p>
            <a:r>
              <a:rPr lang="en-AU" dirty="0"/>
              <a:t>All adults have a responsibility to protect child rights</a:t>
            </a:r>
          </a:p>
        </p:txBody>
      </p:sp>
    </p:spTree>
    <p:extLst>
      <p:ext uri="{BB962C8B-B14F-4D97-AF65-F5344CB8AC3E}">
        <p14:creationId xmlns:p14="http://schemas.microsoft.com/office/powerpoint/2010/main" val="32353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192091"/>
            <a:ext cx="8503372" cy="623700"/>
          </a:xfrm>
        </p:spPr>
        <p:txBody>
          <a:bodyPr>
            <a:noAutofit/>
          </a:bodyPr>
          <a:lstStyle/>
          <a:p>
            <a:r>
              <a:rPr lang="en-US" sz="3600" b="1" dirty="0"/>
              <a:t>How should cases of sexual assault be resolved</a:t>
            </a:r>
            <a:r>
              <a:rPr lang="en-AU" sz="3600" b="1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416" r="63854" b="10152"/>
          <a:stretch/>
        </p:blipFill>
        <p:spPr>
          <a:xfrm>
            <a:off x="6685712" y="4512988"/>
            <a:ext cx="910902" cy="2123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614" y="4642122"/>
            <a:ext cx="697876" cy="19831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15344" y="1178963"/>
            <a:ext cx="2384169" cy="5577436"/>
            <a:chOff x="2922648" y="1293793"/>
            <a:chExt cx="2384169" cy="55774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2922648" y="4030133"/>
              <a:ext cx="2384169" cy="2841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922648" y="1293793"/>
              <a:ext cx="2384169" cy="2736340"/>
              <a:chOff x="2922648" y="1293793"/>
              <a:chExt cx="2384169" cy="273634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922648" y="2370666"/>
                <a:ext cx="2384169" cy="165946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Plus 7"/>
              <p:cNvSpPr/>
              <p:nvPr/>
            </p:nvSpPr>
            <p:spPr>
              <a:xfrm>
                <a:off x="3835300" y="1293793"/>
                <a:ext cx="592735" cy="1333862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483" y="4736294"/>
            <a:ext cx="2557287" cy="2020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96" y="4828116"/>
            <a:ext cx="2035615" cy="1928283"/>
          </a:xfrm>
          <a:prstGeom prst="rect">
            <a:avLst/>
          </a:prstGeom>
        </p:spPr>
      </p:pic>
      <p:sp>
        <p:nvSpPr>
          <p:cNvPr id="16" name="&quot;No&quot; Symbol 15"/>
          <p:cNvSpPr/>
          <p:nvPr/>
        </p:nvSpPr>
        <p:spPr>
          <a:xfrm>
            <a:off x="3007721" y="4445657"/>
            <a:ext cx="2594612" cy="241234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0" y="4445657"/>
            <a:ext cx="2594612" cy="241234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6299308" y="4427516"/>
            <a:ext cx="2594612" cy="241234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734" y="1318973"/>
            <a:ext cx="6119203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Rape and sexual assault are public crimes and, therefore, must be reported to police</a:t>
            </a:r>
            <a:r>
              <a:rPr lang="en-AU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If the family or community encourage the victim to marry the perpetrator, this increases her risk</a:t>
            </a:r>
            <a:r>
              <a:rPr lang="en-AU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86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69742" y="1554153"/>
            <a:ext cx="8034337" cy="23731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Male intimate partners (husbands or boyfriends) are the main perpetrators of rape.</a:t>
            </a:r>
            <a:endParaRPr lang="en-US" dirty="0"/>
          </a:p>
          <a:p>
            <a:r>
              <a:rPr lang="en-AU" dirty="0"/>
              <a:t>Usually women know the perpetrator (father or other family member, friend, neighbour)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Who perpetrates rape?</a:t>
            </a:r>
            <a:endParaRPr lang="en-AU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-13560" y="3807519"/>
            <a:ext cx="3223558" cy="3050481"/>
            <a:chOff x="0" y="3807519"/>
            <a:chExt cx="3223558" cy="3050481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3807519"/>
              <a:ext cx="3223558" cy="3050481"/>
              <a:chOff x="0" y="3807519"/>
              <a:chExt cx="3223558" cy="305048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07519"/>
                <a:ext cx="3223558" cy="3050481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544979" y="6180667"/>
                <a:ext cx="2133600" cy="38224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05445" y="4160837"/>
              <a:ext cx="6126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2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93" y="4533421"/>
            <a:ext cx="3486869" cy="23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3514636" cy="4518025"/>
          </a:xfrm>
        </p:spPr>
        <p:txBody>
          <a:bodyPr>
            <a:normAutofit/>
          </a:bodyPr>
          <a:lstStyle/>
          <a:p>
            <a:r>
              <a:rPr lang="en-AU" dirty="0"/>
              <a:t>A ‘public crime’ is a crime that </a:t>
            </a:r>
            <a:r>
              <a:rPr lang="en-AU" u="sng" dirty="0"/>
              <a:t>anyone</a:t>
            </a:r>
            <a:r>
              <a:rPr lang="en-AU" dirty="0"/>
              <a:t> can report to police.</a:t>
            </a:r>
          </a:p>
          <a:p>
            <a:r>
              <a:rPr lang="en-AU" dirty="0"/>
              <a:t>A ‘public crime’ can happen in the home, at school, at church, in public, anywhere.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What does ‘public crime’ mean?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113107" y="1963203"/>
            <a:ext cx="4686405" cy="3604693"/>
            <a:chOff x="2964459" y="1966338"/>
            <a:chExt cx="5099566" cy="3763503"/>
          </a:xfrm>
        </p:grpSpPr>
        <p:grpSp>
          <p:nvGrpSpPr>
            <p:cNvPr id="37" name="Group 36"/>
            <p:cNvGrpSpPr/>
            <p:nvPr/>
          </p:nvGrpSpPr>
          <p:grpSpPr>
            <a:xfrm>
              <a:off x="2964459" y="1966338"/>
              <a:ext cx="3064741" cy="3763503"/>
              <a:chOff x="3189543" y="2206023"/>
              <a:chExt cx="3064741" cy="376350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987382" y="5321454"/>
                <a:ext cx="576064" cy="648072"/>
                <a:chOff x="6988633" y="3178131"/>
                <a:chExt cx="576064" cy="648072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7096645" y="3466163"/>
                  <a:ext cx="360040" cy="36004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6988633" y="3178131"/>
                  <a:ext cx="576064" cy="288032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3189543" y="3842030"/>
                <a:ext cx="576064" cy="648072"/>
                <a:chOff x="6988633" y="3178131"/>
                <a:chExt cx="576064" cy="648072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7096645" y="3466163"/>
                  <a:ext cx="360040" cy="36004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6988633" y="3178131"/>
                  <a:ext cx="576064" cy="288032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259795" y="2530059"/>
                <a:ext cx="576064" cy="648072"/>
                <a:chOff x="6988633" y="3178131"/>
                <a:chExt cx="576064" cy="648072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7096645" y="3466163"/>
                  <a:ext cx="360040" cy="36004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6988633" y="3178131"/>
                  <a:ext cx="576064" cy="288032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5586553" y="4275222"/>
                <a:ext cx="576064" cy="648072"/>
                <a:chOff x="6988633" y="3178131"/>
                <a:chExt cx="576064" cy="64807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7096645" y="3466163"/>
                  <a:ext cx="360040" cy="36004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6988633" y="3178131"/>
                  <a:ext cx="576064" cy="288032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678220" y="2206023"/>
                <a:ext cx="576064" cy="648072"/>
                <a:chOff x="6988633" y="3178131"/>
                <a:chExt cx="576064" cy="648072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7096645" y="3466163"/>
                  <a:ext cx="360040" cy="36004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6988633" y="3178131"/>
                  <a:ext cx="576064" cy="288032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6" name="Group 55"/>
            <p:cNvGrpSpPr/>
            <p:nvPr/>
          </p:nvGrpSpPr>
          <p:grpSpPr>
            <a:xfrm>
              <a:off x="6304688" y="2811439"/>
              <a:ext cx="1759337" cy="1109927"/>
              <a:chOff x="5515783" y="2058651"/>
              <a:chExt cx="3262192" cy="2015728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5964451" y="2577635"/>
                <a:ext cx="2364856" cy="149674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19050" cap="rnd" cmpd="sng" algn="ctr">
                <a:solidFill>
                  <a:srgbClr val="1E5155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6945913" y="3228102"/>
                <a:ext cx="458016" cy="846277"/>
              </a:xfrm>
              <a:prstGeom prst="roundRect">
                <a:avLst/>
              </a:prstGeom>
              <a:solidFill>
                <a:sysClr val="window" lastClr="FFFFFF">
                  <a:lumMod val="90000"/>
                  <a:lumOff val="10000"/>
                </a:sysClr>
              </a:solidFill>
              <a:ln w="19050" cap="rnd" cmpd="sng" algn="ctr">
                <a:solidFill>
                  <a:sysClr val="window" lastClr="FFFFFF">
                    <a:lumMod val="90000"/>
                    <a:lumOff val="1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>
                <a:off x="5515783" y="2058651"/>
                <a:ext cx="3262192" cy="708360"/>
              </a:xfrm>
              <a:prstGeom prst="triangle">
                <a:avLst/>
              </a:prstGeom>
              <a:solidFill>
                <a:srgbClr val="6AAC90"/>
              </a:solidFill>
              <a:ln w="19050" cap="rnd" cmpd="sng" algn="ctr">
                <a:solidFill>
                  <a:srgbClr val="6AAC9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Eskola</a:t>
                </a: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688923" y="3519962"/>
              <a:ext cx="782335" cy="1701831"/>
              <a:chOff x="2922648" y="1293793"/>
              <a:chExt cx="2384169" cy="55774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Rectangle 68"/>
              <p:cNvSpPr/>
              <p:nvPr/>
            </p:nvSpPr>
            <p:spPr>
              <a:xfrm>
                <a:off x="2922648" y="4030133"/>
                <a:ext cx="2384169" cy="2841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2922648" y="1293793"/>
                <a:ext cx="2384169" cy="2736340"/>
                <a:chOff x="2922648" y="1293793"/>
                <a:chExt cx="2384169" cy="2736340"/>
              </a:xfrm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22648" y="2370666"/>
                  <a:ext cx="2384169" cy="16594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72" name="Plus 71"/>
                <p:cNvSpPr/>
                <p:nvPr/>
              </p:nvSpPr>
              <p:spPr>
                <a:xfrm>
                  <a:off x="3835300" y="1293793"/>
                  <a:ext cx="592735" cy="1333862"/>
                </a:xfrm>
                <a:prstGeom prst="mathPlu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</p:grpSp>
      <p:sp>
        <p:nvSpPr>
          <p:cNvPr id="74" name="Oval 73"/>
          <p:cNvSpPr/>
          <p:nvPr/>
        </p:nvSpPr>
        <p:spPr>
          <a:xfrm>
            <a:off x="4936664" y="2226647"/>
            <a:ext cx="849362" cy="849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Oval 74"/>
          <p:cNvSpPr/>
          <p:nvPr/>
        </p:nvSpPr>
        <p:spPr>
          <a:xfrm>
            <a:off x="4642500" y="3451268"/>
            <a:ext cx="983541" cy="1980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Oval 75"/>
          <p:cNvSpPr/>
          <p:nvPr/>
        </p:nvSpPr>
        <p:spPr>
          <a:xfrm>
            <a:off x="5839726" y="2986372"/>
            <a:ext cx="849362" cy="849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7046952" y="2680545"/>
            <a:ext cx="1888321" cy="1361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3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4" grpId="0" animBg="1"/>
      <p:bldP spid="75" grpId="0" animBg="1"/>
      <p:bldP spid="76" grpId="0" animBg="1"/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203808"/>
            <a:ext cx="8503372" cy="623700"/>
          </a:xfrm>
        </p:spPr>
        <p:txBody>
          <a:bodyPr>
            <a:noAutofit/>
          </a:bodyPr>
          <a:lstStyle/>
          <a:p>
            <a:r>
              <a:rPr lang="en-AU" sz="3200" b="1" dirty="0"/>
              <a:t>What consequences do men experience after perpetrating rape?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920" y="3886468"/>
            <a:ext cx="776340" cy="2206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0525" y="3886468"/>
            <a:ext cx="776340" cy="2206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8130" y="3852465"/>
            <a:ext cx="776340" cy="2206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9533" y="3886468"/>
            <a:ext cx="776340" cy="2206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1583" y="3886468"/>
            <a:ext cx="776340" cy="2206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1832" y="3886468"/>
            <a:ext cx="776340" cy="2206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7138" y="3886468"/>
            <a:ext cx="776340" cy="2206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67660" y="3886468"/>
            <a:ext cx="776340" cy="22061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4173" y="3803274"/>
            <a:ext cx="9144000" cy="237248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6141" y="3765550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04218" y="3803273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55557" y="3784409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54141" y="3803274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52725" y="3784409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68895" y="3765550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64863" y="3784410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55830" y="3784411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43633" y="3784409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07049" y="3803272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05633" y="3803272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3876" y="3803271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16804" y="3803271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62633" y="3803271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18940" y="3803270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59402" y="3803270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70064" y="3784407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01810" y="3803270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71605" y="3784408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19533" y="3765550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4430" y="3803269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30525" y="3768100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665940" y="3803270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3845" y="3784406"/>
            <a:ext cx="0" cy="2410213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999601" y="3531162"/>
            <a:ext cx="8297319" cy="2848708"/>
            <a:chOff x="999601" y="3531162"/>
            <a:chExt cx="8297319" cy="2848708"/>
          </a:xfrm>
        </p:grpSpPr>
        <p:sp>
          <p:nvSpPr>
            <p:cNvPr id="39" name="Rectangle 38"/>
            <p:cNvSpPr/>
            <p:nvPr/>
          </p:nvSpPr>
          <p:spPr>
            <a:xfrm>
              <a:off x="999601" y="3531162"/>
              <a:ext cx="8297319" cy="2848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52602" y="3860058"/>
              <a:ext cx="776340" cy="220610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41616" y="3872976"/>
              <a:ext cx="776340" cy="220610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64926" y="3835463"/>
              <a:ext cx="776340" cy="220610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85575" y="3867605"/>
              <a:ext cx="776340" cy="220610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06352" y="3843034"/>
              <a:ext cx="776340" cy="220610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42820" y="3861893"/>
              <a:ext cx="776340" cy="220610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14480" y="3843034"/>
              <a:ext cx="776340" cy="2206102"/>
            </a:xfrm>
            <a:prstGeom prst="rect">
              <a:avLst/>
            </a:prstGeom>
          </p:spPr>
        </p:pic>
      </p:grpSp>
      <p:sp>
        <p:nvSpPr>
          <p:cNvPr id="48" name="Text Placeholder 1"/>
          <p:cNvSpPr txBox="1">
            <a:spLocks/>
          </p:cNvSpPr>
          <p:nvPr/>
        </p:nvSpPr>
        <p:spPr>
          <a:xfrm>
            <a:off x="243607" y="1491345"/>
            <a:ext cx="8688875" cy="21078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Arial" panose="020B0604020202020204" pitchFamily="34" charset="0"/>
              </a:rPr>
              <a:t>Most men who perpetrate rape never experience any legal consequences</a:t>
            </a:r>
            <a:r>
              <a:rPr lang="en-US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9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4949126"/>
          </a:xfrm>
        </p:spPr>
        <p:txBody>
          <a:bodyPr>
            <a:normAutofit/>
          </a:bodyPr>
          <a:lstStyle/>
          <a:p>
            <a:r>
              <a:rPr lang="en-AU" dirty="0"/>
              <a:t>Introduction</a:t>
            </a:r>
          </a:p>
          <a:p>
            <a:r>
              <a:rPr lang="en-AU" dirty="0"/>
              <a:t>Pre-test</a:t>
            </a:r>
          </a:p>
          <a:p>
            <a:r>
              <a:rPr lang="en-US" dirty="0"/>
              <a:t>Prevalence</a:t>
            </a:r>
            <a:r>
              <a:rPr lang="en-AU" dirty="0"/>
              <a:t> </a:t>
            </a:r>
            <a:r>
              <a:rPr lang="en-US" dirty="0"/>
              <a:t>of violence in </a:t>
            </a:r>
            <a:r>
              <a:rPr lang="en-AU" dirty="0"/>
              <a:t>Timor-Leste</a:t>
            </a:r>
          </a:p>
          <a:p>
            <a:r>
              <a:rPr lang="en-US" dirty="0"/>
              <a:t>Common myths about violence against women</a:t>
            </a:r>
            <a:endParaRPr lang="en-AU" dirty="0"/>
          </a:p>
          <a:p>
            <a:r>
              <a:rPr lang="en-US" dirty="0"/>
              <a:t>Understanding the root cause of violence against women</a:t>
            </a:r>
            <a:endParaRPr lang="en-AU" dirty="0"/>
          </a:p>
          <a:p>
            <a:r>
              <a:rPr lang="en-US" dirty="0"/>
              <a:t>A model for prevention of violence</a:t>
            </a:r>
            <a:endParaRPr lang="en-AU" dirty="0"/>
          </a:p>
          <a:p>
            <a:r>
              <a:rPr lang="en-US" dirty="0"/>
              <a:t>Victim-blaming</a:t>
            </a:r>
            <a:endParaRPr lang="en-AU" dirty="0"/>
          </a:p>
          <a:p>
            <a:r>
              <a:rPr lang="en-AU" dirty="0"/>
              <a:t>Evaluation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30987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Do all men use violence?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6859" y="3454400"/>
            <a:ext cx="776340" cy="2206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2255" y="2662499"/>
            <a:ext cx="776340" cy="2206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2585" y="2662499"/>
            <a:ext cx="776340" cy="2206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8700" y="2396335"/>
            <a:ext cx="776340" cy="2206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2879" y="4530913"/>
            <a:ext cx="776340" cy="2206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8842" y="4356811"/>
            <a:ext cx="776340" cy="2206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8749" y="2631017"/>
            <a:ext cx="776340" cy="2206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855" y="3734068"/>
            <a:ext cx="776340" cy="2206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2438" y="4530913"/>
            <a:ext cx="776340" cy="2206102"/>
          </a:xfrm>
          <a:prstGeom prst="rect">
            <a:avLst/>
          </a:prstGeom>
        </p:spPr>
      </p:pic>
      <p:sp>
        <p:nvSpPr>
          <p:cNvPr id="14" name="Text Placeholder 1"/>
          <p:cNvSpPr txBox="1">
            <a:spLocks/>
          </p:cNvSpPr>
          <p:nvPr/>
        </p:nvSpPr>
        <p:spPr>
          <a:xfrm>
            <a:off x="329779" y="1522882"/>
            <a:ext cx="8502650" cy="7286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Arial" panose="020B0604020202020204" pitchFamily="34" charset="0"/>
              </a:rPr>
              <a:t>Many men do not use violence against women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grpSp>
        <p:nvGrpSpPr>
          <p:cNvPr id="25" name="Group 24"/>
          <p:cNvGrpSpPr/>
          <p:nvPr/>
        </p:nvGrpSpPr>
        <p:grpSpPr>
          <a:xfrm>
            <a:off x="148369" y="2097619"/>
            <a:ext cx="8502650" cy="4639396"/>
            <a:chOff x="296141" y="2250019"/>
            <a:chExt cx="8502650" cy="4639396"/>
          </a:xfrm>
        </p:grpSpPr>
        <p:sp>
          <p:nvSpPr>
            <p:cNvPr id="15" name="Rectangle 14"/>
            <p:cNvSpPr/>
            <p:nvPr/>
          </p:nvSpPr>
          <p:spPr>
            <a:xfrm>
              <a:off x="296141" y="2250019"/>
              <a:ext cx="8502650" cy="4639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79259" y="3606800"/>
              <a:ext cx="776340" cy="22061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84655" y="2814899"/>
              <a:ext cx="776340" cy="22061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58052" y="2814899"/>
              <a:ext cx="776340" cy="22061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24167" y="2548735"/>
              <a:ext cx="776340" cy="220610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75279" y="4683313"/>
              <a:ext cx="776340" cy="220610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01242" y="4509211"/>
              <a:ext cx="776340" cy="220610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71149" y="2783417"/>
              <a:ext cx="776340" cy="220610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1255" y="3886468"/>
              <a:ext cx="776340" cy="220610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07905" y="4683313"/>
              <a:ext cx="776340" cy="2206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73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Is violence preventable?</a:t>
            </a:r>
            <a:endParaRPr lang="en-AU" b="1" dirty="0"/>
          </a:p>
        </p:txBody>
      </p:sp>
      <p:sp>
        <p:nvSpPr>
          <p:cNvPr id="4" name="Right Arrow 3"/>
          <p:cNvSpPr/>
          <p:nvPr/>
        </p:nvSpPr>
        <p:spPr>
          <a:xfrm>
            <a:off x="901169" y="4285017"/>
            <a:ext cx="7399866" cy="1032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11822" y="5318835"/>
            <a:ext cx="71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i="1" dirty="0"/>
              <a:t>Past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94862" y="5318836"/>
            <a:ext cx="994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i="1" dirty="0"/>
              <a:t>Future</a:t>
            </a:r>
          </a:p>
        </p:txBody>
      </p:sp>
      <p:sp>
        <p:nvSpPr>
          <p:cNvPr id="7" name="Explosion 1 6"/>
          <p:cNvSpPr/>
          <p:nvPr/>
        </p:nvSpPr>
        <p:spPr>
          <a:xfrm>
            <a:off x="837382" y="4478834"/>
            <a:ext cx="603302" cy="60330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Explosion 1 8"/>
          <p:cNvSpPr/>
          <p:nvPr/>
        </p:nvSpPr>
        <p:spPr>
          <a:xfrm>
            <a:off x="8364822" y="4504308"/>
            <a:ext cx="603302" cy="60330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Explosion 1 9"/>
          <p:cNvSpPr/>
          <p:nvPr/>
        </p:nvSpPr>
        <p:spPr>
          <a:xfrm>
            <a:off x="4110104" y="4504308"/>
            <a:ext cx="603302" cy="60330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3953622" y="5318835"/>
            <a:ext cx="76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i="1" dirty="0"/>
              <a:t>Now</a:t>
            </a: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296863" y="1550942"/>
            <a:ext cx="8502650" cy="12535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Tx/>
            </a:pPr>
            <a:r>
              <a:rPr lang="en-US" dirty="0"/>
              <a:t>Violence against women is </a:t>
            </a:r>
            <a:r>
              <a:rPr lang="en-US" u="sng" dirty="0"/>
              <a:t>not</a:t>
            </a:r>
            <a:r>
              <a:rPr lang="en-US" dirty="0"/>
              <a:t> something natural – this means that it is possible to prevent.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7608" y="1398587"/>
            <a:ext cx="8502650" cy="4518025"/>
          </a:xfrm>
          <a:solidFill>
            <a:schemeClr val="bg1"/>
          </a:solidFill>
        </p:spPr>
        <p:txBody>
          <a:bodyPr/>
          <a:lstStyle/>
          <a:p>
            <a:pPr algn="just">
              <a:buSzTx/>
            </a:pPr>
            <a:r>
              <a:rPr lang="en-US" altLang="en-US" dirty="0">
                <a:cs typeface="Arial" panose="020B0604020202020204" pitchFamily="34" charset="0"/>
              </a:rPr>
              <a:t>The primary cause of violence against women is gender inequality.</a:t>
            </a:r>
            <a:endParaRPr lang="en-US" dirty="0"/>
          </a:p>
          <a:p>
            <a:pPr algn="just">
              <a:buSzTx/>
            </a:pPr>
            <a:r>
              <a:rPr lang="en-US" dirty="0"/>
              <a:t>Violence against women is violence that a woman experiences </a:t>
            </a:r>
            <a:r>
              <a:rPr lang="en-US" b="1" dirty="0"/>
              <a:t>because she is a woman</a:t>
            </a:r>
            <a:r>
              <a:rPr lang="en-US" dirty="0"/>
              <a:t>.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Cause of violence against women</a:t>
            </a:r>
            <a:endParaRPr lang="en-AU" b="1" dirty="0"/>
          </a:p>
          <a:p>
            <a:endParaRPr lang="en-AU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88688" y="3386667"/>
            <a:ext cx="4018740" cy="3471333"/>
            <a:chOff x="2211050" y="3386667"/>
            <a:chExt cx="4018740" cy="34713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7550" y="4707466"/>
              <a:ext cx="361654" cy="10277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9949" y="3953952"/>
              <a:ext cx="478952" cy="11779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1050" y="3386667"/>
              <a:ext cx="4018740" cy="347133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2404534" y="3522133"/>
              <a:ext cx="501025" cy="15081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040158" y="4176183"/>
              <a:ext cx="501025" cy="15081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19206" y="3522133"/>
              <a:ext cx="525489" cy="15081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21701" y="4176183"/>
              <a:ext cx="525489" cy="15081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77608" y="3201727"/>
            <a:ext cx="46665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Women experience significantly more violence from men than men experience from women.</a:t>
            </a:r>
          </a:p>
          <a:p>
            <a:endParaRPr lang="en-AU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2"/>
                </a:solidFill>
              </a:rPr>
              <a:t>Power Walk</a:t>
            </a:r>
            <a:endParaRPr lang="en-A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79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2"/>
                </a:solidFill>
              </a:rPr>
              <a:t>What is the cause of violence against women?</a:t>
            </a:r>
            <a:endParaRPr lang="en-A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14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" y="276453"/>
            <a:ext cx="8361559" cy="663350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825756" y="276453"/>
            <a:ext cx="3059164" cy="104318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/>
              <a:t>Violent act</a:t>
            </a:r>
            <a:endParaRPr lang="en-AU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1"/>
          <a:stretch/>
        </p:blipFill>
        <p:spPr>
          <a:xfrm>
            <a:off x="667156" y="4437113"/>
            <a:ext cx="8361559" cy="24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" y="276453"/>
            <a:ext cx="8361559" cy="66335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17127" y="993868"/>
            <a:ext cx="2050982" cy="124794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Forcing a woman to have sex</a:t>
            </a:r>
            <a:endParaRPr lang="en-AU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239298" y="2549498"/>
            <a:ext cx="1951058" cy="192832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Unwanted sexual touching</a:t>
            </a:r>
            <a:endParaRPr lang="en-AU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604110" y="1039041"/>
            <a:ext cx="1991099" cy="57007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intimidating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65820" y="308628"/>
            <a:ext cx="1531609" cy="57007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insulting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34621" y="344487"/>
            <a:ext cx="1355735" cy="58134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shaming</a:t>
            </a:r>
            <a:endParaRPr lang="en-AU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2479327" y="755150"/>
            <a:ext cx="1741756" cy="143672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/>
              <a:t>Preventing a woman from working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16844" y="2493326"/>
            <a:ext cx="1269643" cy="57007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kicking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9133" y="344487"/>
            <a:ext cx="1468483" cy="11749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/>
              <a:t>Taking a woman’s money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49759" y="1923256"/>
            <a:ext cx="1396668" cy="57007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pushing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06344" y="3246159"/>
            <a:ext cx="1463798" cy="57007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slapping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132" y="2652351"/>
            <a:ext cx="1621077" cy="57007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punching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76090" y="2514383"/>
            <a:ext cx="1327136" cy="84408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pulling hair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32720" y="1749122"/>
            <a:ext cx="1851179" cy="57007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controlling</a:t>
            </a:r>
          </a:p>
        </p:txBody>
      </p:sp>
      <p:sp>
        <p:nvSpPr>
          <p:cNvPr id="21" name="Oval 20"/>
          <p:cNvSpPr/>
          <p:nvPr/>
        </p:nvSpPr>
        <p:spPr>
          <a:xfrm>
            <a:off x="123753" y="1882798"/>
            <a:ext cx="4031087" cy="193838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4165820" y="-159025"/>
            <a:ext cx="3158787" cy="262145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1"/>
          <a:stretch/>
        </p:blipFill>
        <p:spPr>
          <a:xfrm>
            <a:off x="667156" y="4437113"/>
            <a:ext cx="8361559" cy="247284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255210" y="2312000"/>
            <a:ext cx="1799188" cy="339089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Having sex with a woman when she is too drunk or drugged to say no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568" y="4636073"/>
            <a:ext cx="2612477" cy="966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Physical violence</a:t>
            </a:r>
            <a:endParaRPr lang="en-AU" sz="2800" b="1" i="1" dirty="0"/>
          </a:p>
        </p:txBody>
      </p:sp>
      <p:sp>
        <p:nvSpPr>
          <p:cNvPr id="27" name="Oval 26"/>
          <p:cNvSpPr/>
          <p:nvPr/>
        </p:nvSpPr>
        <p:spPr>
          <a:xfrm>
            <a:off x="5137387" y="878699"/>
            <a:ext cx="4056281" cy="44884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4444540" y="4580844"/>
            <a:ext cx="2612477" cy="9662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Emotional violence</a:t>
            </a:r>
            <a:endParaRPr lang="en-AU" sz="2800" b="1" i="1" dirty="0"/>
          </a:p>
        </p:txBody>
      </p:sp>
      <p:sp>
        <p:nvSpPr>
          <p:cNvPr id="25" name="Oval 24"/>
          <p:cNvSpPr/>
          <p:nvPr/>
        </p:nvSpPr>
        <p:spPr>
          <a:xfrm>
            <a:off x="303247" y="74583"/>
            <a:ext cx="4263230" cy="2214399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/>
          <p:cNvSpPr/>
          <p:nvPr/>
        </p:nvSpPr>
        <p:spPr>
          <a:xfrm>
            <a:off x="2476373" y="5702892"/>
            <a:ext cx="2762925" cy="11037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Economic violence</a:t>
            </a:r>
            <a:endParaRPr lang="en-AU" sz="2800" b="1" i="1" dirty="0"/>
          </a:p>
        </p:txBody>
      </p:sp>
      <p:sp>
        <p:nvSpPr>
          <p:cNvPr id="28" name="Rectangle 27"/>
          <p:cNvSpPr/>
          <p:nvPr/>
        </p:nvSpPr>
        <p:spPr>
          <a:xfrm>
            <a:off x="6483899" y="5809747"/>
            <a:ext cx="2612477" cy="96620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Sexual violence</a:t>
            </a:r>
            <a:endParaRPr lang="en-AU" sz="2800" b="1" i="1" dirty="0"/>
          </a:p>
        </p:txBody>
      </p:sp>
    </p:spTree>
    <p:extLst>
      <p:ext uri="{BB962C8B-B14F-4D97-AF65-F5344CB8AC3E}">
        <p14:creationId xmlns:p14="http://schemas.microsoft.com/office/powerpoint/2010/main" val="36602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2" grpId="0" animBg="1"/>
      <p:bldP spid="27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" y="276453"/>
            <a:ext cx="8361559" cy="663350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85850" y="2721853"/>
            <a:ext cx="4340178" cy="1414293"/>
          </a:xfrm>
          <a:prstGeom prst="roundRect">
            <a:avLst/>
          </a:prstGeom>
          <a:solidFill>
            <a:srgbClr val="7B5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</a:rPr>
              <a:t>Factors that contribute to violence</a:t>
            </a:r>
            <a:endParaRPr lang="en-AU" sz="3200" b="1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1"/>
          <a:stretch/>
        </p:blipFill>
        <p:spPr>
          <a:xfrm>
            <a:off x="667156" y="4437113"/>
            <a:ext cx="8361559" cy="247284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02329" y="5319195"/>
            <a:ext cx="4340178" cy="10431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Cause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25756" y="276453"/>
            <a:ext cx="3059164" cy="104318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Violent act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33062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" y="276453"/>
            <a:ext cx="8361559" cy="663350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rot="1331402">
            <a:off x="1889824" y="2131257"/>
            <a:ext cx="2671870" cy="578533"/>
          </a:xfrm>
          <a:prstGeom prst="roundRect">
            <a:avLst/>
          </a:prstGeom>
          <a:solidFill>
            <a:srgbClr val="7B5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arguing</a:t>
            </a:r>
          </a:p>
        </p:txBody>
      </p:sp>
      <p:sp>
        <p:nvSpPr>
          <p:cNvPr id="15" name="Rounded Rectangle 14"/>
          <p:cNvSpPr/>
          <p:nvPr/>
        </p:nvSpPr>
        <p:spPr>
          <a:xfrm rot="19096293">
            <a:off x="4665710" y="1893370"/>
            <a:ext cx="1751820" cy="498048"/>
          </a:xfrm>
          <a:prstGeom prst="roundRect">
            <a:avLst/>
          </a:prstGeom>
          <a:solidFill>
            <a:srgbClr val="7B5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stress</a:t>
            </a:r>
          </a:p>
        </p:txBody>
      </p:sp>
      <p:sp>
        <p:nvSpPr>
          <p:cNvPr id="16" name="Rounded Rectangle 15"/>
          <p:cNvSpPr/>
          <p:nvPr/>
        </p:nvSpPr>
        <p:spPr>
          <a:xfrm rot="20406692">
            <a:off x="4933645" y="2506215"/>
            <a:ext cx="2671870" cy="862209"/>
          </a:xfrm>
          <a:prstGeom prst="roundRect">
            <a:avLst/>
          </a:prstGeom>
          <a:solidFill>
            <a:srgbClr val="7B5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financial problems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91972" y="1764355"/>
            <a:ext cx="1373053" cy="498048"/>
          </a:xfrm>
          <a:prstGeom prst="roundRect">
            <a:avLst/>
          </a:prstGeom>
          <a:solidFill>
            <a:srgbClr val="7B5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drugs</a:t>
            </a:r>
          </a:p>
        </p:txBody>
      </p:sp>
      <p:sp>
        <p:nvSpPr>
          <p:cNvPr id="18" name="Rounded Rectangle 17"/>
          <p:cNvSpPr/>
          <p:nvPr/>
        </p:nvSpPr>
        <p:spPr>
          <a:xfrm rot="2112324">
            <a:off x="7198093" y="2763330"/>
            <a:ext cx="1373053" cy="579322"/>
          </a:xfrm>
          <a:prstGeom prst="roundRect">
            <a:avLst/>
          </a:prstGeom>
          <a:solidFill>
            <a:srgbClr val="7B5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915817" y="3150216"/>
            <a:ext cx="1980996" cy="1193184"/>
          </a:xfrm>
          <a:prstGeom prst="roundRect">
            <a:avLst/>
          </a:prstGeom>
          <a:solidFill>
            <a:srgbClr val="7B5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victim’s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behaviour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0" y="0"/>
            <a:ext cx="4340178" cy="1414293"/>
          </a:xfrm>
          <a:prstGeom prst="roundRect">
            <a:avLst/>
          </a:prstGeom>
          <a:solidFill>
            <a:srgbClr val="7B5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</a:rPr>
              <a:t>Factors that contribute to violence</a:t>
            </a:r>
            <a:endParaRPr lang="en-AU" sz="2800" b="1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1"/>
          <a:stretch/>
        </p:blipFill>
        <p:spPr>
          <a:xfrm>
            <a:off x="667156" y="4437113"/>
            <a:ext cx="8361559" cy="247284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187580" y="1223248"/>
            <a:ext cx="1532823" cy="498048"/>
          </a:xfrm>
          <a:prstGeom prst="roundRect">
            <a:avLst/>
          </a:prstGeom>
          <a:solidFill>
            <a:srgbClr val="7B5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alcohol</a:t>
            </a:r>
          </a:p>
        </p:txBody>
      </p:sp>
    </p:spTree>
    <p:extLst>
      <p:ext uri="{BB962C8B-B14F-4D97-AF65-F5344CB8AC3E}">
        <p14:creationId xmlns:p14="http://schemas.microsoft.com/office/powerpoint/2010/main" val="25011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" y="276453"/>
            <a:ext cx="8361559" cy="66335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-1106414"/>
            <a:ext cx="4158072" cy="38727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89576" y="-968189"/>
            <a:ext cx="4158072" cy="38727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53709" y="-2074603"/>
            <a:ext cx="4158072" cy="38727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8682" y="1065957"/>
            <a:ext cx="2755649" cy="29189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 rot="15983199">
            <a:off x="2622164" y="2305460"/>
            <a:ext cx="1391628" cy="18531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61" y="0"/>
            <a:ext cx="4340178" cy="1414293"/>
          </a:xfrm>
          <a:prstGeom prst="roundRect">
            <a:avLst/>
          </a:prstGeom>
          <a:solidFill>
            <a:srgbClr val="7B551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</a:rPr>
              <a:t>Factors that contribute to violence</a:t>
            </a:r>
            <a:endParaRPr lang="en-AU" sz="3200" b="1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1"/>
          <a:stretch/>
        </p:blipFill>
        <p:spPr>
          <a:xfrm>
            <a:off x="667156" y="4437113"/>
            <a:ext cx="8361559" cy="24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2"/>
                </a:solidFill>
              </a:rPr>
              <a:t>How common is violence against women in Timor-Leste?</a:t>
            </a:r>
            <a:endParaRPr lang="en-A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86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71400"/>
            <a:ext cx="9144000" cy="7056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" y="276453"/>
            <a:ext cx="8361559" cy="66335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72455" y="-346188"/>
            <a:ext cx="3630706" cy="3429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73506" y="-961465"/>
            <a:ext cx="2520290" cy="28171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 rot="4478841">
            <a:off x="1860582" y="-27590"/>
            <a:ext cx="1734941" cy="23718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3351" y="0"/>
            <a:ext cx="4340178" cy="1414293"/>
          </a:xfrm>
          <a:prstGeom prst="roundRect">
            <a:avLst/>
          </a:prstGeom>
          <a:solidFill>
            <a:srgbClr val="7B551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</a:rPr>
              <a:t>Factors that contribute to violence</a:t>
            </a:r>
            <a:endParaRPr lang="en-AU" sz="3200" b="1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1"/>
          <a:stretch/>
        </p:blipFill>
        <p:spPr>
          <a:xfrm>
            <a:off x="667156" y="4437113"/>
            <a:ext cx="8361559" cy="24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32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71400"/>
            <a:ext cx="9144000" cy="7056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" y="276453"/>
            <a:ext cx="8361559" cy="66335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1"/>
          <a:stretch/>
        </p:blipFill>
        <p:spPr>
          <a:xfrm>
            <a:off x="667156" y="4437113"/>
            <a:ext cx="8361559" cy="247284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15816" y="4725144"/>
            <a:ext cx="3888432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Inequality between women and men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471" y="4480148"/>
            <a:ext cx="9009529" cy="2527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087489" y="208418"/>
            <a:ext cx="10146488" cy="365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05630" y="3019754"/>
            <a:ext cx="1981061" cy="1491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733" y="0"/>
            <a:ext cx="4340178" cy="104318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Cause</a:t>
            </a:r>
          </a:p>
        </p:txBody>
      </p:sp>
    </p:spTree>
    <p:extLst>
      <p:ext uri="{BB962C8B-B14F-4D97-AF65-F5344CB8AC3E}">
        <p14:creationId xmlns:p14="http://schemas.microsoft.com/office/powerpoint/2010/main" val="35496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5400000">
            <a:off x="6424360" y="2090080"/>
            <a:ext cx="1139755" cy="916166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7096524" y="2547705"/>
            <a:ext cx="1236410" cy="52618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 flipV="1">
            <a:off x="5907241" y="1519280"/>
            <a:ext cx="1086996" cy="909844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320592" y="2610113"/>
            <a:ext cx="4502815" cy="3562899"/>
            <a:chOff x="645249" y="276453"/>
            <a:chExt cx="8383466" cy="66335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49" y="276453"/>
              <a:ext cx="8361559" cy="66335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21"/>
            <a:stretch/>
          </p:blipFill>
          <p:spPr>
            <a:xfrm>
              <a:off x="667156" y="4437113"/>
              <a:ext cx="8361559" cy="2472844"/>
            </a:xfrm>
            <a:prstGeom prst="rect">
              <a:avLst/>
            </a:prstGeom>
          </p:spPr>
        </p:pic>
      </p:grpSp>
      <p:sp>
        <p:nvSpPr>
          <p:cNvPr id="6" name="Cloud 5"/>
          <p:cNvSpPr/>
          <p:nvPr/>
        </p:nvSpPr>
        <p:spPr>
          <a:xfrm>
            <a:off x="2278797" y="-180174"/>
            <a:ext cx="4169026" cy="1728192"/>
          </a:xfrm>
          <a:prstGeom prst="cloud">
            <a:avLst/>
          </a:prstGeom>
          <a:solidFill>
            <a:schemeClr val="tx1">
              <a:lumMod val="6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Community</a:t>
            </a:r>
            <a:r>
              <a:rPr kumimoji="0" lang="en-A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attitudes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026484" y="-220914"/>
            <a:ext cx="1720798" cy="1268760"/>
          </a:xfrm>
          <a:prstGeom prst="cloud">
            <a:avLst/>
          </a:prstGeom>
          <a:solidFill>
            <a:schemeClr val="tx1">
              <a:lumMod val="6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36023" y="-335030"/>
            <a:ext cx="2486488" cy="248648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Other people‘s silence</a:t>
            </a:r>
            <a:r>
              <a:rPr kumimoji="0" lang="en-A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inaction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11000" y="6138665"/>
            <a:ext cx="4956806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Social environment</a:t>
            </a:r>
          </a:p>
        </p:txBody>
      </p:sp>
    </p:spTree>
    <p:extLst>
      <p:ext uri="{BB962C8B-B14F-4D97-AF65-F5344CB8AC3E}">
        <p14:creationId xmlns:p14="http://schemas.microsoft.com/office/powerpoint/2010/main" val="4023588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5400000">
            <a:off x="6424360" y="2090080"/>
            <a:ext cx="1139755" cy="916166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7096524" y="2547705"/>
            <a:ext cx="1236410" cy="52618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 flipV="1">
            <a:off x="5907241" y="1519280"/>
            <a:ext cx="1086996" cy="909844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320592" y="2610113"/>
            <a:ext cx="4502815" cy="3562899"/>
            <a:chOff x="645249" y="276453"/>
            <a:chExt cx="8383466" cy="66335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49" y="276453"/>
              <a:ext cx="8361559" cy="66335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21"/>
            <a:stretch/>
          </p:blipFill>
          <p:spPr>
            <a:xfrm>
              <a:off x="667156" y="4437113"/>
              <a:ext cx="8361559" cy="2472844"/>
            </a:xfrm>
            <a:prstGeom prst="rect">
              <a:avLst/>
            </a:prstGeom>
          </p:spPr>
        </p:pic>
      </p:grpSp>
      <p:sp>
        <p:nvSpPr>
          <p:cNvPr id="13" name="Cloud 12"/>
          <p:cNvSpPr/>
          <p:nvPr/>
        </p:nvSpPr>
        <p:spPr>
          <a:xfrm>
            <a:off x="1026484" y="-220914"/>
            <a:ext cx="1720798" cy="1268760"/>
          </a:xfrm>
          <a:prstGeom prst="cloud">
            <a:avLst/>
          </a:prstGeom>
          <a:solidFill>
            <a:schemeClr val="tx1">
              <a:lumMod val="6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278797" y="-180174"/>
            <a:ext cx="4169026" cy="1728192"/>
          </a:xfrm>
          <a:prstGeom prst="cloud">
            <a:avLst/>
          </a:prstGeom>
          <a:solidFill>
            <a:schemeClr val="tx1">
              <a:lumMod val="6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Community attitudes</a:t>
            </a:r>
          </a:p>
        </p:txBody>
      </p:sp>
      <p:sp>
        <p:nvSpPr>
          <p:cNvPr id="14" name="Teardrop 13"/>
          <p:cNvSpPr/>
          <p:nvPr/>
        </p:nvSpPr>
        <p:spPr>
          <a:xfrm rot="18923414">
            <a:off x="5534242" y="1057925"/>
            <a:ext cx="1990461" cy="1944216"/>
          </a:xfrm>
          <a:prstGeom prst="teardrop">
            <a:avLst>
              <a:gd name="adj" fmla="val 151556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Victim-blaming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Teardrop 14"/>
          <p:cNvSpPr/>
          <p:nvPr/>
        </p:nvSpPr>
        <p:spPr>
          <a:xfrm rot="18923414">
            <a:off x="1372861" y="2019974"/>
            <a:ext cx="2210778" cy="1944216"/>
          </a:xfrm>
          <a:prstGeom prst="teardrop">
            <a:avLst>
              <a:gd name="adj" fmla="val 151556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Justifying violence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Teardrop 15"/>
          <p:cNvSpPr/>
          <p:nvPr/>
        </p:nvSpPr>
        <p:spPr>
          <a:xfrm rot="19480266">
            <a:off x="3154040" y="-69069"/>
            <a:ext cx="2542388" cy="2498943"/>
          </a:xfrm>
          <a:prstGeom prst="teardrop">
            <a:avLst>
              <a:gd name="adj" fmla="val 151556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 need to be aggressive</a:t>
            </a:r>
          </a:p>
        </p:txBody>
      </p:sp>
      <p:sp>
        <p:nvSpPr>
          <p:cNvPr id="17" name="Teardrop 16"/>
          <p:cNvSpPr/>
          <p:nvPr/>
        </p:nvSpPr>
        <p:spPr>
          <a:xfrm rot="19663228">
            <a:off x="36584" y="377712"/>
            <a:ext cx="1944216" cy="1944216"/>
          </a:xfrm>
          <a:prstGeom prst="teardrop">
            <a:avLst>
              <a:gd name="adj" fmla="val 151556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Jokes about women</a:t>
            </a:r>
          </a:p>
        </p:txBody>
      </p:sp>
      <p:sp>
        <p:nvSpPr>
          <p:cNvPr id="19" name="Oval 18"/>
          <p:cNvSpPr/>
          <p:nvPr/>
        </p:nvSpPr>
        <p:spPr>
          <a:xfrm>
            <a:off x="7036023" y="-335030"/>
            <a:ext cx="2486488" cy="248648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dirty="0">
                <a:solidFill>
                  <a:prstClr val="black"/>
                </a:solidFill>
              </a:rPr>
              <a:t>Other people‘s silence or inaction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71366" y="6039983"/>
            <a:ext cx="4956806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Social</a:t>
            </a:r>
            <a:r>
              <a:rPr kumimoji="0" lang="en-AU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environment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Teardrop 32"/>
          <p:cNvSpPr/>
          <p:nvPr/>
        </p:nvSpPr>
        <p:spPr>
          <a:xfrm rot="18923414">
            <a:off x="1434972" y="-1758449"/>
            <a:ext cx="2757678" cy="2242947"/>
          </a:xfrm>
          <a:prstGeom prst="teardrop">
            <a:avLst>
              <a:gd name="adj" fmla="val 124066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Promotion of violence through media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" y="276453"/>
            <a:ext cx="8361559" cy="66335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09136" y="3696235"/>
            <a:ext cx="940158" cy="940158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1"/>
          <a:stretch/>
        </p:blipFill>
        <p:spPr>
          <a:xfrm>
            <a:off x="648868" y="4437113"/>
            <a:ext cx="8361559" cy="24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1591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25" y="1629291"/>
            <a:ext cx="2673964" cy="3595245"/>
          </a:xfrm>
          <a:prstGeom prst="rect">
            <a:avLst/>
          </a:prstGeom>
        </p:spPr>
      </p:pic>
      <p:sp>
        <p:nvSpPr>
          <p:cNvPr id="2" name="Curved Left Arrow 1"/>
          <p:cNvSpPr/>
          <p:nvPr/>
        </p:nvSpPr>
        <p:spPr>
          <a:xfrm rot="16379380">
            <a:off x="4227507" y="-1261625"/>
            <a:ext cx="1366173" cy="40875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3" y="1570895"/>
            <a:ext cx="4467663" cy="3544346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 rot="5400000">
            <a:off x="3888913" y="3922251"/>
            <a:ext cx="1366173" cy="40875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23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9"/>
            <a:ext cx="9144000" cy="58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2"/>
                </a:solidFill>
              </a:rPr>
              <a:t>How can we better understand violence against women?</a:t>
            </a:r>
            <a:endParaRPr lang="en-A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79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43584"/>
            <a:ext cx="9144000" cy="561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3200" dirty="0">
              <a:solidFill>
                <a:schemeClr val="tx1"/>
              </a:solidFill>
              <a:effectLst>
                <a:outerShdw blurRad="50800" dist="38100" dir="66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AU" sz="3200" b="1" dirty="0">
                <a:solidFill>
                  <a:schemeClr val="tx1"/>
                </a:solidFill>
                <a:effectLst>
                  <a:outerShdw blurRad="50800" dist="38100" dir="6600000" algn="t" rotWithShape="0">
                    <a:prstClr val="black">
                      <a:alpha val="40000"/>
                    </a:prstClr>
                  </a:outerShdw>
                </a:effectLst>
              </a:rPr>
              <a:t>INEQUALITY BETWEEN MEN AND WOMEN 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253048"/>
            <a:ext cx="8503372" cy="623700"/>
          </a:xfrm>
        </p:spPr>
        <p:txBody>
          <a:bodyPr>
            <a:noAutofit/>
          </a:bodyPr>
          <a:lstStyle/>
          <a:p>
            <a:r>
              <a:rPr lang="en-US" sz="3200" b="1" dirty="0"/>
              <a:t>Ecological model to understand violence against women</a:t>
            </a:r>
            <a:endParaRPr lang="en-AU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90453" y="3007228"/>
            <a:ext cx="7790837" cy="7701543"/>
            <a:chOff x="0" y="0"/>
            <a:chExt cx="4152900" cy="4105275"/>
          </a:xfrm>
        </p:grpSpPr>
        <p:sp>
          <p:nvSpPr>
            <p:cNvPr id="6" name="Pie 5"/>
            <p:cNvSpPr/>
            <p:nvPr/>
          </p:nvSpPr>
          <p:spPr>
            <a:xfrm rot="10800000">
              <a:off x="1457325" y="1448023"/>
              <a:ext cx="1200150" cy="1200150"/>
            </a:xfrm>
            <a:prstGeom prst="pie">
              <a:avLst>
                <a:gd name="adj1" fmla="val 21490130"/>
                <a:gd name="adj2" fmla="val 10855841"/>
              </a:avLst>
            </a:prstGeom>
            <a:solidFill>
              <a:srgbClr val="F43CAA"/>
            </a:solidFill>
            <a:ln w="12700" cap="flat" cmpd="sng" algn="ctr">
              <a:solidFill>
                <a:srgbClr val="F43CA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7" name="Block Arc 6"/>
            <p:cNvSpPr/>
            <p:nvPr/>
          </p:nvSpPr>
          <p:spPr>
            <a:xfrm>
              <a:off x="1019175" y="1009650"/>
              <a:ext cx="2103413" cy="2105025"/>
            </a:xfrm>
            <a:prstGeom prst="blockArc">
              <a:avLst>
                <a:gd name="adj1" fmla="val 10851385"/>
                <a:gd name="adj2" fmla="val 2142"/>
                <a:gd name="adj3" fmla="val 22297"/>
              </a:avLst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8" name="Block Arc 7"/>
            <p:cNvSpPr/>
            <p:nvPr/>
          </p:nvSpPr>
          <p:spPr>
            <a:xfrm>
              <a:off x="495299" y="504825"/>
              <a:ext cx="3155327" cy="3095625"/>
            </a:xfrm>
            <a:prstGeom prst="blockArc">
              <a:avLst>
                <a:gd name="adj1" fmla="val 10810548"/>
                <a:gd name="adj2" fmla="val 21596097"/>
                <a:gd name="adj3" fmla="val 16928"/>
              </a:avLst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9" name="Block Arc 8"/>
            <p:cNvSpPr/>
            <p:nvPr/>
          </p:nvSpPr>
          <p:spPr>
            <a:xfrm>
              <a:off x="0" y="0"/>
              <a:ext cx="4152900" cy="4105275"/>
            </a:xfrm>
            <a:prstGeom prst="blockArc">
              <a:avLst>
                <a:gd name="adj1" fmla="val 10804071"/>
                <a:gd name="adj2" fmla="val 21596901"/>
                <a:gd name="adj3" fmla="val 12203"/>
              </a:avLst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67803" y="6162018"/>
            <a:ext cx="200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0924" y="5249522"/>
            <a:ext cx="181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Family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0860" y="4285765"/>
            <a:ext cx="185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Community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7513" y="3085862"/>
            <a:ext cx="206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Societal/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Institutional</a:t>
            </a:r>
            <a:endParaRPr lang="en-AU" sz="2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22120" y="2476500"/>
            <a:ext cx="624840" cy="876300"/>
          </a:xfrm>
          <a:prstGeom prst="straightConnector1">
            <a:avLst/>
          </a:prstGeom>
          <a:ln w="76200">
            <a:solidFill>
              <a:srgbClr val="822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261816" y="2345809"/>
            <a:ext cx="5384" cy="585261"/>
          </a:xfrm>
          <a:prstGeom prst="straightConnector1">
            <a:avLst/>
          </a:prstGeom>
          <a:ln w="76200">
            <a:solidFill>
              <a:srgbClr val="822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17923" y="2456417"/>
            <a:ext cx="631656" cy="876300"/>
          </a:xfrm>
          <a:prstGeom prst="straightConnector1">
            <a:avLst/>
          </a:prstGeom>
          <a:ln w="76200">
            <a:solidFill>
              <a:srgbClr val="822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713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1243584"/>
            <a:ext cx="9144000" cy="561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3200" b="1" dirty="0">
              <a:solidFill>
                <a:schemeClr val="tx1"/>
              </a:solidFill>
              <a:effectLst>
                <a:outerShdw blurRad="50800" dist="38100" dir="66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238472"/>
            <a:ext cx="8503372" cy="623700"/>
          </a:xfrm>
        </p:spPr>
        <p:txBody>
          <a:bodyPr>
            <a:noAutofit/>
          </a:bodyPr>
          <a:lstStyle/>
          <a:p>
            <a:r>
              <a:rPr lang="en-US" sz="3200" b="1" dirty="0"/>
              <a:t>Ecological model to understand violence against women</a:t>
            </a:r>
            <a:endParaRPr lang="en-AU" sz="3200" b="1" dirty="0"/>
          </a:p>
        </p:txBody>
      </p:sp>
      <p:pic>
        <p:nvPicPr>
          <p:cNvPr id="14" name="Picture 2" descr="Interpersonal 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9" y="2243813"/>
            <a:ext cx="1385047" cy="18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05" y="6276362"/>
            <a:ext cx="2178181" cy="4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3891" y="6354909"/>
            <a:ext cx="1330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i="1" dirty="0" err="1"/>
              <a:t>Imajen</a:t>
            </a:r>
            <a:r>
              <a:rPr lang="en-AU" i="1" dirty="0"/>
              <a:t> </a:t>
            </a:r>
            <a:r>
              <a:rPr lang="en-AU" i="1" dirty="0" err="1"/>
              <a:t>husi</a:t>
            </a:r>
            <a:r>
              <a:rPr lang="en-AU" i="1" dirty="0"/>
              <a:t>:</a:t>
            </a:r>
          </a:p>
        </p:txBody>
      </p:sp>
      <p:pic>
        <p:nvPicPr>
          <p:cNvPr id="18" name="Picture 4" descr="Individual 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65" y="1891115"/>
            <a:ext cx="2027087" cy="14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5499" y="1380774"/>
            <a:ext cx="8896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Individual: dominant masculinity and subordinate femininity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7799" y="3559735"/>
            <a:ext cx="6673011" cy="6596529"/>
            <a:chOff x="0" y="0"/>
            <a:chExt cx="4152900" cy="4105275"/>
          </a:xfrm>
        </p:grpSpPr>
        <p:sp>
          <p:nvSpPr>
            <p:cNvPr id="34" name="Pie 33"/>
            <p:cNvSpPr/>
            <p:nvPr/>
          </p:nvSpPr>
          <p:spPr>
            <a:xfrm rot="10800000">
              <a:off x="1457325" y="1448023"/>
              <a:ext cx="1200150" cy="1200150"/>
            </a:xfrm>
            <a:prstGeom prst="pie">
              <a:avLst>
                <a:gd name="adj1" fmla="val 21490130"/>
                <a:gd name="adj2" fmla="val 10855841"/>
              </a:avLst>
            </a:prstGeom>
            <a:solidFill>
              <a:srgbClr val="F43CAA"/>
            </a:solidFill>
            <a:ln w="12700" cap="flat" cmpd="sng" algn="ctr">
              <a:solidFill>
                <a:srgbClr val="F43CA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Block Arc 34"/>
            <p:cNvSpPr/>
            <p:nvPr/>
          </p:nvSpPr>
          <p:spPr>
            <a:xfrm>
              <a:off x="1019175" y="1009650"/>
              <a:ext cx="2103413" cy="2105025"/>
            </a:xfrm>
            <a:prstGeom prst="blockArc">
              <a:avLst>
                <a:gd name="adj1" fmla="val 10851385"/>
                <a:gd name="adj2" fmla="val 2142"/>
                <a:gd name="adj3" fmla="val 22297"/>
              </a:avLst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6" name="Block Arc 35"/>
            <p:cNvSpPr/>
            <p:nvPr/>
          </p:nvSpPr>
          <p:spPr>
            <a:xfrm>
              <a:off x="495299" y="504825"/>
              <a:ext cx="3155327" cy="3095625"/>
            </a:xfrm>
            <a:prstGeom prst="blockArc">
              <a:avLst>
                <a:gd name="adj1" fmla="val 10810548"/>
                <a:gd name="adj2" fmla="val 21596097"/>
                <a:gd name="adj3" fmla="val 16928"/>
              </a:avLst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7" name="Block Arc 36"/>
            <p:cNvSpPr/>
            <p:nvPr/>
          </p:nvSpPr>
          <p:spPr>
            <a:xfrm>
              <a:off x="0" y="0"/>
              <a:ext cx="4152900" cy="4105275"/>
            </a:xfrm>
            <a:prstGeom prst="blockArc">
              <a:avLst>
                <a:gd name="adj1" fmla="val 10804071"/>
                <a:gd name="adj2" fmla="val 21596901"/>
                <a:gd name="adj3" fmla="val 12203"/>
              </a:avLst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626387" y="6306233"/>
            <a:ext cx="171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9718" y="5445901"/>
            <a:ext cx="18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Family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91348" y="4560175"/>
            <a:ext cx="184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Community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70753" y="3548965"/>
            <a:ext cx="176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Societal/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Institutional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13" name="Picture 5" descr="Individual D (2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07" y="3534559"/>
            <a:ext cx="2534840" cy="163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26387" y="5919071"/>
            <a:ext cx="1715834" cy="169765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9" y="6385369"/>
            <a:ext cx="2178181" cy="4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631323" y="5936901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i="1" dirty="0"/>
              <a:t>Images from:</a:t>
            </a:r>
          </a:p>
        </p:txBody>
      </p:sp>
      <p:pic>
        <p:nvPicPr>
          <p:cNvPr id="22" name="Picture 6" descr="Community 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92" y="1963537"/>
            <a:ext cx="1500072" cy="18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53514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sz="2400" dirty="0"/>
              <a:t>Overall, three out of five (</a:t>
            </a:r>
            <a:r>
              <a:rPr lang="en-US" sz="2400" b="1" dirty="0"/>
              <a:t>59%</a:t>
            </a:r>
            <a:r>
              <a:rPr lang="en-US" sz="2400" dirty="0"/>
              <a:t>) ever-partnered women have been physically and/or sexually abused by their male partner (husband or boyfriend) in their life.</a:t>
            </a:r>
          </a:p>
          <a:p>
            <a:pPr lvl="0"/>
            <a:endParaRPr lang="en-A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251466"/>
            <a:ext cx="8503372" cy="623700"/>
          </a:xfrm>
        </p:spPr>
        <p:txBody>
          <a:bodyPr>
            <a:noAutofit/>
          </a:bodyPr>
          <a:lstStyle/>
          <a:p>
            <a:r>
              <a:rPr lang="en-US" b="1" dirty="0"/>
              <a:t>Intimate partner violence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5055629" y="6272960"/>
            <a:ext cx="408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Never experienced violence</a:t>
            </a:r>
            <a:endParaRPr lang="en-AU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601590" y="6391821"/>
            <a:ext cx="261258" cy="261258"/>
          </a:xfrm>
          <a:prstGeom prst="rect">
            <a:avLst/>
          </a:prstGeom>
          <a:solidFill>
            <a:srgbClr val="555555"/>
          </a:solidFill>
          <a:ln>
            <a:solidFill>
              <a:srgbClr val="55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920317" y="6381052"/>
            <a:ext cx="261258" cy="261258"/>
          </a:xfrm>
          <a:prstGeom prst="rect">
            <a:avLst/>
          </a:prstGeom>
          <a:solidFill>
            <a:srgbClr val="CC1E27"/>
          </a:solidFill>
          <a:ln>
            <a:solidFill>
              <a:srgbClr val="CE2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1329036" y="6272960"/>
            <a:ext cx="321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Experienced violence</a:t>
            </a:r>
            <a:endParaRPr lang="en-AU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416" r="63854" b="7104"/>
          <a:stretch/>
        </p:blipFill>
        <p:spPr>
          <a:xfrm>
            <a:off x="1853025" y="3363685"/>
            <a:ext cx="1182891" cy="2909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416" r="63854" b="7104"/>
          <a:stretch/>
        </p:blipFill>
        <p:spPr>
          <a:xfrm>
            <a:off x="4855593" y="3363685"/>
            <a:ext cx="1182891" cy="2909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416" r="63854" b="7104"/>
          <a:stretch/>
        </p:blipFill>
        <p:spPr>
          <a:xfrm>
            <a:off x="3852534" y="3363685"/>
            <a:ext cx="1182891" cy="29092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416" r="63854" b="7104"/>
          <a:stretch/>
        </p:blipFill>
        <p:spPr>
          <a:xfrm>
            <a:off x="2851268" y="3363685"/>
            <a:ext cx="1182891" cy="2909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416" r="63854" b="7104"/>
          <a:stretch/>
        </p:blipFill>
        <p:spPr>
          <a:xfrm>
            <a:off x="5810252" y="3363684"/>
            <a:ext cx="1182891" cy="2909275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0" b="13805"/>
          <a:stretch/>
        </p:blipFill>
        <p:spPr>
          <a:xfrm>
            <a:off x="1460531" y="2800011"/>
            <a:ext cx="5966896" cy="32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26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1243584"/>
            <a:ext cx="9144000" cy="561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3200" b="1" dirty="0">
              <a:solidFill>
                <a:schemeClr val="tx1"/>
              </a:solidFill>
              <a:effectLst>
                <a:outerShdw blurRad="50800" dist="38100" dir="66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238472"/>
            <a:ext cx="8503372" cy="623700"/>
          </a:xfrm>
        </p:spPr>
        <p:txBody>
          <a:bodyPr>
            <a:noAutofit/>
          </a:bodyPr>
          <a:lstStyle/>
          <a:p>
            <a:r>
              <a:rPr lang="en-US" sz="3200" b="1" dirty="0"/>
              <a:t>Ecological model to understand violence against women</a:t>
            </a:r>
            <a:endParaRPr lang="en-AU" sz="3200" b="1" dirty="0"/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05" y="6276362"/>
            <a:ext cx="2178181" cy="4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3891" y="6354909"/>
            <a:ext cx="1330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i="1" dirty="0" err="1"/>
              <a:t>Imajen</a:t>
            </a:r>
            <a:r>
              <a:rPr lang="en-AU" i="1" dirty="0"/>
              <a:t> </a:t>
            </a:r>
            <a:r>
              <a:rPr lang="en-AU" i="1" dirty="0" err="1"/>
              <a:t>husi</a:t>
            </a:r>
            <a:r>
              <a:rPr lang="en-AU" i="1" dirty="0"/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7799" y="1380774"/>
            <a:ext cx="8977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Family</a:t>
            </a:r>
            <a:r>
              <a:rPr lang="en-US" altLang="en-US" sz="2400" b="1" dirty="0"/>
              <a:t>: lack of family support, housework, expectations, children</a:t>
            </a:r>
          </a:p>
        </p:txBody>
      </p:sp>
      <p:pic>
        <p:nvPicPr>
          <p:cNvPr id="22" name="Picture 3" descr="Interpersonal 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93" y="1866854"/>
            <a:ext cx="3664927" cy="246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Interpersonal 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" y="2284423"/>
            <a:ext cx="2564463" cy="185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47799" y="3559735"/>
            <a:ext cx="6673011" cy="6596529"/>
            <a:chOff x="0" y="0"/>
            <a:chExt cx="4152900" cy="4105275"/>
          </a:xfrm>
        </p:grpSpPr>
        <p:sp>
          <p:nvSpPr>
            <p:cNvPr id="34" name="Pie 33"/>
            <p:cNvSpPr/>
            <p:nvPr/>
          </p:nvSpPr>
          <p:spPr>
            <a:xfrm rot="10800000">
              <a:off x="1457325" y="1448023"/>
              <a:ext cx="1200150" cy="1200150"/>
            </a:xfrm>
            <a:prstGeom prst="pie">
              <a:avLst>
                <a:gd name="adj1" fmla="val 21490130"/>
                <a:gd name="adj2" fmla="val 10855841"/>
              </a:avLst>
            </a:prstGeom>
            <a:solidFill>
              <a:srgbClr val="F43CAA"/>
            </a:solidFill>
            <a:ln w="12700" cap="flat" cmpd="sng" algn="ctr">
              <a:solidFill>
                <a:srgbClr val="F43CA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Block Arc 34"/>
            <p:cNvSpPr/>
            <p:nvPr/>
          </p:nvSpPr>
          <p:spPr>
            <a:xfrm>
              <a:off x="1019175" y="1009650"/>
              <a:ext cx="2103413" cy="2105025"/>
            </a:xfrm>
            <a:prstGeom prst="blockArc">
              <a:avLst>
                <a:gd name="adj1" fmla="val 10851385"/>
                <a:gd name="adj2" fmla="val 2142"/>
                <a:gd name="adj3" fmla="val 22297"/>
              </a:avLst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6" name="Block Arc 35"/>
            <p:cNvSpPr/>
            <p:nvPr/>
          </p:nvSpPr>
          <p:spPr>
            <a:xfrm>
              <a:off x="495299" y="504825"/>
              <a:ext cx="3155327" cy="3095625"/>
            </a:xfrm>
            <a:prstGeom prst="blockArc">
              <a:avLst>
                <a:gd name="adj1" fmla="val 10810548"/>
                <a:gd name="adj2" fmla="val 21596097"/>
                <a:gd name="adj3" fmla="val 16928"/>
              </a:avLst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7" name="Block Arc 36"/>
            <p:cNvSpPr/>
            <p:nvPr/>
          </p:nvSpPr>
          <p:spPr>
            <a:xfrm>
              <a:off x="0" y="0"/>
              <a:ext cx="4152900" cy="4105275"/>
            </a:xfrm>
            <a:prstGeom prst="blockArc">
              <a:avLst>
                <a:gd name="adj1" fmla="val 10804071"/>
                <a:gd name="adj2" fmla="val 21596901"/>
                <a:gd name="adj3" fmla="val 12203"/>
              </a:avLst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626387" y="6306233"/>
            <a:ext cx="171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9718" y="5445901"/>
            <a:ext cx="18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Family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91348" y="4560175"/>
            <a:ext cx="184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Community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70753" y="3548965"/>
            <a:ext cx="176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Societal/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Institutional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18042" y="5211106"/>
            <a:ext cx="3367155" cy="299872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9" y="6385369"/>
            <a:ext cx="2178181" cy="4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631323" y="5936901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i="1" dirty="0"/>
              <a:t>Images from:</a:t>
            </a:r>
          </a:p>
        </p:txBody>
      </p:sp>
      <p:pic>
        <p:nvPicPr>
          <p:cNvPr id="24" name="Picture 6" descr="Interpersonal 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73" y="1821648"/>
            <a:ext cx="1840678" cy="166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Individual 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09" y="4234215"/>
            <a:ext cx="1942559" cy="17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1243584"/>
            <a:ext cx="9144000" cy="561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3200" b="1" dirty="0">
              <a:solidFill>
                <a:schemeClr val="tx1"/>
              </a:solidFill>
              <a:effectLst>
                <a:outerShdw blurRad="50800" dist="38100" dir="66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238472"/>
            <a:ext cx="8503372" cy="623700"/>
          </a:xfrm>
        </p:spPr>
        <p:txBody>
          <a:bodyPr>
            <a:noAutofit/>
          </a:bodyPr>
          <a:lstStyle/>
          <a:p>
            <a:r>
              <a:rPr lang="en-US" sz="3200" b="1" dirty="0"/>
              <a:t>Ecological model to understand violence against women</a:t>
            </a:r>
            <a:endParaRPr lang="en-AU" sz="3200" b="1" dirty="0"/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05" y="6276362"/>
            <a:ext cx="2178181" cy="4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3891" y="6354909"/>
            <a:ext cx="1330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i="1" dirty="0" err="1"/>
              <a:t>Imajen</a:t>
            </a:r>
            <a:r>
              <a:rPr lang="en-AU" i="1" dirty="0"/>
              <a:t> </a:t>
            </a:r>
            <a:r>
              <a:rPr lang="en-AU" i="1" dirty="0" err="1"/>
              <a:t>husi</a:t>
            </a:r>
            <a:r>
              <a:rPr lang="en-AU" i="1" dirty="0"/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5499" y="1380774"/>
            <a:ext cx="8896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/>
              <a:t>Community: inequitable practices and norms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7799" y="3559735"/>
            <a:ext cx="6673011" cy="6596529"/>
            <a:chOff x="0" y="0"/>
            <a:chExt cx="4152900" cy="4105275"/>
          </a:xfrm>
        </p:grpSpPr>
        <p:sp>
          <p:nvSpPr>
            <p:cNvPr id="34" name="Pie 33"/>
            <p:cNvSpPr/>
            <p:nvPr/>
          </p:nvSpPr>
          <p:spPr>
            <a:xfrm rot="10800000">
              <a:off x="1457325" y="1448023"/>
              <a:ext cx="1200150" cy="1200150"/>
            </a:xfrm>
            <a:prstGeom prst="pie">
              <a:avLst>
                <a:gd name="adj1" fmla="val 21490130"/>
                <a:gd name="adj2" fmla="val 10855841"/>
              </a:avLst>
            </a:prstGeom>
            <a:solidFill>
              <a:srgbClr val="F43CAA"/>
            </a:solidFill>
            <a:ln w="12700" cap="flat" cmpd="sng" algn="ctr">
              <a:solidFill>
                <a:srgbClr val="F43CA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Block Arc 34"/>
            <p:cNvSpPr/>
            <p:nvPr/>
          </p:nvSpPr>
          <p:spPr>
            <a:xfrm>
              <a:off x="1019175" y="1009650"/>
              <a:ext cx="2103413" cy="2105025"/>
            </a:xfrm>
            <a:prstGeom prst="blockArc">
              <a:avLst>
                <a:gd name="adj1" fmla="val 10851385"/>
                <a:gd name="adj2" fmla="val 2142"/>
                <a:gd name="adj3" fmla="val 22297"/>
              </a:avLst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6" name="Block Arc 35"/>
            <p:cNvSpPr/>
            <p:nvPr/>
          </p:nvSpPr>
          <p:spPr>
            <a:xfrm>
              <a:off x="495299" y="504825"/>
              <a:ext cx="3155327" cy="3095625"/>
            </a:xfrm>
            <a:prstGeom prst="blockArc">
              <a:avLst>
                <a:gd name="adj1" fmla="val 10810548"/>
                <a:gd name="adj2" fmla="val 21596097"/>
                <a:gd name="adj3" fmla="val 16928"/>
              </a:avLst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7" name="Block Arc 36"/>
            <p:cNvSpPr/>
            <p:nvPr/>
          </p:nvSpPr>
          <p:spPr>
            <a:xfrm>
              <a:off x="0" y="0"/>
              <a:ext cx="4152900" cy="4105275"/>
            </a:xfrm>
            <a:prstGeom prst="blockArc">
              <a:avLst>
                <a:gd name="adj1" fmla="val 10804071"/>
                <a:gd name="adj2" fmla="val 21596901"/>
                <a:gd name="adj3" fmla="val 12203"/>
              </a:avLst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626387" y="6306233"/>
            <a:ext cx="171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9718" y="5445901"/>
            <a:ext cx="18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Family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91348" y="4560175"/>
            <a:ext cx="184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Community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70753" y="3548965"/>
            <a:ext cx="176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Societal/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Institutional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43662" y="4392673"/>
            <a:ext cx="5070078" cy="475045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9" y="6385369"/>
            <a:ext cx="2178181" cy="4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631323" y="5936901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i="1" dirty="0"/>
              <a:t>Images from:</a:t>
            </a:r>
          </a:p>
        </p:txBody>
      </p:sp>
      <p:pic>
        <p:nvPicPr>
          <p:cNvPr id="26" name="Picture 5" descr="Individual D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2" y="1933008"/>
            <a:ext cx="2239278" cy="14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ommunity A (1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75" y="4049800"/>
            <a:ext cx="1952215" cy="18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ommunity 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" y="2034998"/>
            <a:ext cx="2064773" cy="180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Community 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26" y="2072157"/>
            <a:ext cx="1500072" cy="18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Community D (1)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75" y="1917320"/>
            <a:ext cx="1926981" cy="204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1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1243584"/>
            <a:ext cx="9144000" cy="561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3200" b="1" dirty="0">
              <a:solidFill>
                <a:schemeClr val="tx1"/>
              </a:solidFill>
              <a:effectLst>
                <a:outerShdw blurRad="50800" dist="38100" dir="66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238472"/>
            <a:ext cx="8503372" cy="623700"/>
          </a:xfrm>
        </p:spPr>
        <p:txBody>
          <a:bodyPr>
            <a:noAutofit/>
          </a:bodyPr>
          <a:lstStyle/>
          <a:p>
            <a:r>
              <a:rPr lang="en-US" sz="3200" b="1" dirty="0"/>
              <a:t>Ecological model to understand violence against women</a:t>
            </a:r>
            <a:endParaRPr lang="en-AU" sz="3200" b="1" dirty="0"/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05" y="6276362"/>
            <a:ext cx="2178181" cy="4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3891" y="6354909"/>
            <a:ext cx="1330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i="1" dirty="0" err="1"/>
              <a:t>Imajen</a:t>
            </a:r>
            <a:r>
              <a:rPr lang="en-AU" i="1" dirty="0"/>
              <a:t> </a:t>
            </a:r>
            <a:r>
              <a:rPr lang="en-AU" i="1" dirty="0" err="1"/>
              <a:t>husi</a:t>
            </a:r>
            <a:r>
              <a:rPr lang="en-AU" i="1" dirty="0"/>
              <a:t>:</a:t>
            </a:r>
          </a:p>
        </p:txBody>
      </p:sp>
      <p:pic>
        <p:nvPicPr>
          <p:cNvPr id="31" name="Picture 6" descr="Societal 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1827681"/>
            <a:ext cx="2413186" cy="199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Societal 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59" y="1821421"/>
            <a:ext cx="2694047" cy="235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Societal A (1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80" y="1703311"/>
            <a:ext cx="2283069" cy="190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47799" y="3559735"/>
            <a:ext cx="6673011" cy="6596529"/>
            <a:chOff x="0" y="0"/>
            <a:chExt cx="4152900" cy="4105275"/>
          </a:xfrm>
        </p:grpSpPr>
        <p:sp>
          <p:nvSpPr>
            <p:cNvPr id="34" name="Pie 33"/>
            <p:cNvSpPr/>
            <p:nvPr/>
          </p:nvSpPr>
          <p:spPr>
            <a:xfrm rot="10800000">
              <a:off x="1457325" y="1448023"/>
              <a:ext cx="1200150" cy="1200150"/>
            </a:xfrm>
            <a:prstGeom prst="pie">
              <a:avLst>
                <a:gd name="adj1" fmla="val 21490130"/>
                <a:gd name="adj2" fmla="val 10855841"/>
              </a:avLst>
            </a:prstGeom>
            <a:solidFill>
              <a:srgbClr val="F43CAA"/>
            </a:solidFill>
            <a:ln w="12700" cap="flat" cmpd="sng" algn="ctr">
              <a:solidFill>
                <a:srgbClr val="F43CA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Block Arc 34"/>
            <p:cNvSpPr/>
            <p:nvPr/>
          </p:nvSpPr>
          <p:spPr>
            <a:xfrm>
              <a:off x="1019175" y="1009650"/>
              <a:ext cx="2103413" cy="2105025"/>
            </a:xfrm>
            <a:prstGeom prst="blockArc">
              <a:avLst>
                <a:gd name="adj1" fmla="val 10851385"/>
                <a:gd name="adj2" fmla="val 2142"/>
                <a:gd name="adj3" fmla="val 22297"/>
              </a:avLst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6" name="Block Arc 35"/>
            <p:cNvSpPr/>
            <p:nvPr/>
          </p:nvSpPr>
          <p:spPr>
            <a:xfrm>
              <a:off x="495299" y="504825"/>
              <a:ext cx="3155327" cy="3095625"/>
            </a:xfrm>
            <a:prstGeom prst="blockArc">
              <a:avLst>
                <a:gd name="adj1" fmla="val 10810548"/>
                <a:gd name="adj2" fmla="val 21596097"/>
                <a:gd name="adj3" fmla="val 16928"/>
              </a:avLst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7" name="Block Arc 36"/>
            <p:cNvSpPr/>
            <p:nvPr/>
          </p:nvSpPr>
          <p:spPr>
            <a:xfrm>
              <a:off x="0" y="0"/>
              <a:ext cx="4152900" cy="4105275"/>
            </a:xfrm>
            <a:prstGeom prst="blockArc">
              <a:avLst>
                <a:gd name="adj1" fmla="val 10804071"/>
                <a:gd name="adj2" fmla="val 21596901"/>
                <a:gd name="adj3" fmla="val 12203"/>
              </a:avLst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626387" y="6306233"/>
            <a:ext cx="171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9718" y="5445901"/>
            <a:ext cx="18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Family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91348" y="4560175"/>
            <a:ext cx="184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Community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70753" y="3548965"/>
            <a:ext cx="176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Societal</a:t>
            </a:r>
            <a:r>
              <a:rPr lang="en-AU" sz="2400" dirty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Institutional</a:t>
            </a:r>
          </a:p>
        </p:txBody>
      </p:sp>
      <p:sp>
        <p:nvSpPr>
          <p:cNvPr id="2" name="Oval 1"/>
          <p:cNvSpPr/>
          <p:nvPr/>
        </p:nvSpPr>
        <p:spPr>
          <a:xfrm>
            <a:off x="165499" y="3559735"/>
            <a:ext cx="6653198" cy="631849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9" y="6385369"/>
            <a:ext cx="2178181" cy="4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631323" y="5936901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i="1" dirty="0"/>
              <a:t>Images from:</a:t>
            </a:r>
          </a:p>
        </p:txBody>
      </p:sp>
      <p:pic>
        <p:nvPicPr>
          <p:cNvPr id="25" name="Picture 5" descr="Individual D (1)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46" y="4558593"/>
            <a:ext cx="2239278" cy="14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Societal C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049" y="2373239"/>
            <a:ext cx="1859574" cy="210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5499" y="1380774"/>
            <a:ext cx="8896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/>
              <a:t>Societal/Institutional: discriminative laws and policies</a:t>
            </a:r>
            <a:endParaRPr lang="en-US" altLang="en-US" sz="2400" b="1" dirty="0">
              <a:latin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2"/>
                </a:solidFill>
              </a:rPr>
              <a:t>How can we better understand how to </a:t>
            </a:r>
            <a:r>
              <a:rPr lang="en-US" sz="4800" b="1" u="sng" dirty="0">
                <a:solidFill>
                  <a:schemeClr val="tx2"/>
                </a:solidFill>
              </a:rPr>
              <a:t>prevent</a:t>
            </a:r>
            <a:r>
              <a:rPr lang="en-US" sz="4800" b="1" dirty="0">
                <a:solidFill>
                  <a:schemeClr val="tx2"/>
                </a:solidFill>
              </a:rPr>
              <a:t> violence against women?</a:t>
            </a:r>
            <a:endParaRPr lang="en-A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70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43584"/>
            <a:ext cx="9144000" cy="561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U" sz="3200" dirty="0">
              <a:solidFill>
                <a:schemeClr val="tx1"/>
              </a:solidFill>
              <a:effectLst>
                <a:outerShdw blurRad="50800" dist="38100" dir="66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AU" sz="3200" b="1" dirty="0">
                <a:solidFill>
                  <a:schemeClr val="tx1"/>
                </a:solidFill>
                <a:effectLst>
                  <a:outerShdw blurRad="50800" dist="38100" dir="6600000" algn="t" rotWithShape="0">
                    <a:prstClr val="black">
                      <a:alpha val="40000"/>
                    </a:prstClr>
                  </a:outerShdw>
                </a:effectLst>
              </a:rPr>
              <a:t>EQUALITY BETWEEN MEN AND WOMEN</a:t>
            </a:r>
          </a:p>
        </p:txBody>
      </p:sp>
      <p:grpSp>
        <p:nvGrpSpPr>
          <p:cNvPr id="5" name="Group 4"/>
          <p:cNvGrpSpPr/>
          <p:nvPr/>
        </p:nvGrpSpPr>
        <p:grpSpPr>
          <a:xfrm flipV="1">
            <a:off x="688064" y="-2626238"/>
            <a:ext cx="7790837" cy="7701543"/>
            <a:chOff x="0" y="0"/>
            <a:chExt cx="4152900" cy="4105275"/>
          </a:xfrm>
        </p:grpSpPr>
        <p:sp>
          <p:nvSpPr>
            <p:cNvPr id="6" name="Pie 5"/>
            <p:cNvSpPr/>
            <p:nvPr/>
          </p:nvSpPr>
          <p:spPr>
            <a:xfrm rot="10800000">
              <a:off x="1457325" y="1448023"/>
              <a:ext cx="1200150" cy="1200150"/>
            </a:xfrm>
            <a:prstGeom prst="pie">
              <a:avLst>
                <a:gd name="adj1" fmla="val 378"/>
                <a:gd name="adj2" fmla="val 10855841"/>
              </a:avLst>
            </a:prstGeom>
            <a:solidFill>
              <a:srgbClr val="F43CAA"/>
            </a:solidFill>
            <a:ln w="12700" cap="flat" cmpd="sng" algn="ctr">
              <a:solidFill>
                <a:srgbClr val="F43CA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7" name="Block Arc 6"/>
            <p:cNvSpPr/>
            <p:nvPr/>
          </p:nvSpPr>
          <p:spPr>
            <a:xfrm>
              <a:off x="1019175" y="1009650"/>
              <a:ext cx="2103413" cy="2105025"/>
            </a:xfrm>
            <a:prstGeom prst="blockArc">
              <a:avLst>
                <a:gd name="adj1" fmla="val 10851385"/>
                <a:gd name="adj2" fmla="val 2142"/>
                <a:gd name="adj3" fmla="val 22297"/>
              </a:avLst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8" name="Block Arc 7"/>
            <p:cNvSpPr/>
            <p:nvPr/>
          </p:nvSpPr>
          <p:spPr>
            <a:xfrm>
              <a:off x="495299" y="504825"/>
              <a:ext cx="3155327" cy="3095625"/>
            </a:xfrm>
            <a:prstGeom prst="blockArc">
              <a:avLst>
                <a:gd name="adj1" fmla="val 10810548"/>
                <a:gd name="adj2" fmla="val 21596097"/>
                <a:gd name="adj3" fmla="val 16928"/>
              </a:avLst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9" name="Block Arc 8"/>
            <p:cNvSpPr/>
            <p:nvPr/>
          </p:nvSpPr>
          <p:spPr>
            <a:xfrm>
              <a:off x="0" y="0"/>
              <a:ext cx="4152900" cy="4105275"/>
            </a:xfrm>
            <a:prstGeom prst="blockArc">
              <a:avLst>
                <a:gd name="adj1" fmla="val 10804071"/>
                <a:gd name="adj2" fmla="val 21596901"/>
                <a:gd name="adj3" fmla="val 12203"/>
              </a:avLst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22" name="Oval 21"/>
          <p:cNvSpPr/>
          <p:nvPr/>
        </p:nvSpPr>
        <p:spPr>
          <a:xfrm>
            <a:off x="3510957" y="624275"/>
            <a:ext cx="2162528" cy="169765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2600035" y="-495300"/>
            <a:ext cx="3946001" cy="367649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1654187" y="-1020390"/>
            <a:ext cx="5835626" cy="507118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/>
          <p:cNvSpPr/>
          <p:nvPr/>
        </p:nvSpPr>
        <p:spPr>
          <a:xfrm>
            <a:off x="676581" y="-2076449"/>
            <a:ext cx="7802320" cy="715175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1243584"/>
          </a:xfrm>
          <a:prstGeom prst="rect">
            <a:avLst/>
          </a:prstGeom>
          <a:solidFill>
            <a:srgbClr val="84296C"/>
          </a:solidFill>
          <a:ln>
            <a:solidFill>
              <a:srgbClr val="82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253048"/>
            <a:ext cx="8503372" cy="623700"/>
          </a:xfrm>
        </p:spPr>
        <p:txBody>
          <a:bodyPr>
            <a:noAutofit/>
          </a:bodyPr>
          <a:lstStyle/>
          <a:p>
            <a:r>
              <a:rPr lang="en-US" sz="3200" b="1" dirty="0"/>
              <a:t>Using the Ecological Model to understand prevention</a:t>
            </a:r>
            <a:endParaRPr lang="en-A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48557" y="1310324"/>
            <a:ext cx="200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232" y="2429867"/>
            <a:ext cx="181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Family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8383" y="3319276"/>
            <a:ext cx="185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Community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8557" y="4186277"/>
            <a:ext cx="206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Societal/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Institutional</a:t>
            </a:r>
            <a:endParaRPr lang="en-AU" sz="2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659880" y="4693920"/>
            <a:ext cx="701041" cy="1600521"/>
          </a:xfrm>
          <a:prstGeom prst="straightConnector1">
            <a:avLst/>
          </a:prstGeom>
          <a:ln w="76200">
            <a:solidFill>
              <a:srgbClr val="822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54187" y="4693920"/>
            <a:ext cx="708013" cy="1600521"/>
          </a:xfrm>
          <a:prstGeom prst="straightConnector1">
            <a:avLst/>
          </a:prstGeom>
          <a:ln w="76200">
            <a:solidFill>
              <a:srgbClr val="822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72220" y="5592713"/>
            <a:ext cx="0" cy="701728"/>
          </a:xfrm>
          <a:prstGeom prst="straightConnector1">
            <a:avLst/>
          </a:prstGeom>
          <a:ln w="76200">
            <a:solidFill>
              <a:srgbClr val="822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4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99780" y="1206664"/>
            <a:ext cx="9144000" cy="561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U" sz="3200" dirty="0">
              <a:solidFill>
                <a:schemeClr val="tx1"/>
              </a:solidFill>
              <a:effectLst>
                <a:outerShdw blurRad="50800" dist="38100" dir="66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688064" y="-2626238"/>
            <a:ext cx="7790837" cy="7701543"/>
            <a:chOff x="0" y="0"/>
            <a:chExt cx="4152900" cy="4105275"/>
          </a:xfrm>
        </p:grpSpPr>
        <p:sp>
          <p:nvSpPr>
            <p:cNvPr id="6" name="Pie 5"/>
            <p:cNvSpPr/>
            <p:nvPr/>
          </p:nvSpPr>
          <p:spPr>
            <a:xfrm rot="10800000">
              <a:off x="1457325" y="1448023"/>
              <a:ext cx="1200150" cy="1200150"/>
            </a:xfrm>
            <a:prstGeom prst="pie">
              <a:avLst>
                <a:gd name="adj1" fmla="val 378"/>
                <a:gd name="adj2" fmla="val 10855841"/>
              </a:avLst>
            </a:prstGeom>
            <a:solidFill>
              <a:srgbClr val="F43CAA"/>
            </a:solidFill>
            <a:ln w="12700" cap="flat" cmpd="sng" algn="ctr">
              <a:solidFill>
                <a:srgbClr val="F43CA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7" name="Block Arc 6"/>
            <p:cNvSpPr/>
            <p:nvPr/>
          </p:nvSpPr>
          <p:spPr>
            <a:xfrm>
              <a:off x="1019175" y="1009650"/>
              <a:ext cx="2103413" cy="2105025"/>
            </a:xfrm>
            <a:prstGeom prst="blockArc">
              <a:avLst>
                <a:gd name="adj1" fmla="val 10851385"/>
                <a:gd name="adj2" fmla="val 2142"/>
                <a:gd name="adj3" fmla="val 22297"/>
              </a:avLst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8" name="Block Arc 7"/>
            <p:cNvSpPr/>
            <p:nvPr/>
          </p:nvSpPr>
          <p:spPr>
            <a:xfrm>
              <a:off x="495299" y="504825"/>
              <a:ext cx="3155327" cy="3095625"/>
            </a:xfrm>
            <a:prstGeom prst="blockArc">
              <a:avLst>
                <a:gd name="adj1" fmla="val 10810548"/>
                <a:gd name="adj2" fmla="val 21596097"/>
                <a:gd name="adj3" fmla="val 16928"/>
              </a:avLst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9" name="Block Arc 8"/>
            <p:cNvSpPr/>
            <p:nvPr/>
          </p:nvSpPr>
          <p:spPr>
            <a:xfrm>
              <a:off x="0" y="0"/>
              <a:ext cx="4152900" cy="4105275"/>
            </a:xfrm>
            <a:prstGeom prst="blockArc">
              <a:avLst>
                <a:gd name="adj1" fmla="val 10804071"/>
                <a:gd name="adj2" fmla="val 21596901"/>
                <a:gd name="adj3" fmla="val 12203"/>
              </a:avLst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22" name="Oval 21"/>
          <p:cNvSpPr/>
          <p:nvPr/>
        </p:nvSpPr>
        <p:spPr>
          <a:xfrm>
            <a:off x="3510957" y="624275"/>
            <a:ext cx="2162528" cy="169765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1243584"/>
          </a:xfrm>
          <a:prstGeom prst="rect">
            <a:avLst/>
          </a:prstGeom>
          <a:solidFill>
            <a:srgbClr val="84296C"/>
          </a:solidFill>
          <a:ln>
            <a:solidFill>
              <a:srgbClr val="82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253048"/>
            <a:ext cx="8503372" cy="623700"/>
          </a:xfrm>
        </p:spPr>
        <p:txBody>
          <a:bodyPr>
            <a:noAutofit/>
          </a:bodyPr>
          <a:lstStyle/>
          <a:p>
            <a:r>
              <a:rPr lang="en-US" sz="2800" b="1" dirty="0"/>
              <a:t>What can you, as an individual, do to prevent violence against women</a:t>
            </a:r>
            <a:r>
              <a:rPr lang="en-AU" sz="28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8557" y="1310324"/>
            <a:ext cx="200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232" y="2429867"/>
            <a:ext cx="181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Family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383" y="3319276"/>
            <a:ext cx="185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Community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8557" y="4186277"/>
            <a:ext cx="206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Societal/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Institutional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75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99780" y="1206664"/>
            <a:ext cx="9144000" cy="561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U" sz="3200" dirty="0">
              <a:solidFill>
                <a:schemeClr val="tx1"/>
              </a:solidFill>
              <a:effectLst>
                <a:outerShdw blurRad="50800" dist="38100" dir="66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688064" y="-2626238"/>
            <a:ext cx="7790837" cy="7701543"/>
            <a:chOff x="0" y="0"/>
            <a:chExt cx="4152900" cy="4105275"/>
          </a:xfrm>
        </p:grpSpPr>
        <p:sp>
          <p:nvSpPr>
            <p:cNvPr id="6" name="Pie 5"/>
            <p:cNvSpPr/>
            <p:nvPr/>
          </p:nvSpPr>
          <p:spPr>
            <a:xfrm rot="10800000">
              <a:off x="1457325" y="1448023"/>
              <a:ext cx="1200150" cy="1200150"/>
            </a:xfrm>
            <a:prstGeom prst="pie">
              <a:avLst>
                <a:gd name="adj1" fmla="val 378"/>
                <a:gd name="adj2" fmla="val 10855841"/>
              </a:avLst>
            </a:prstGeom>
            <a:solidFill>
              <a:srgbClr val="F43CAA"/>
            </a:solidFill>
            <a:ln w="12700" cap="flat" cmpd="sng" algn="ctr">
              <a:solidFill>
                <a:srgbClr val="F43CA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7" name="Block Arc 6"/>
            <p:cNvSpPr/>
            <p:nvPr/>
          </p:nvSpPr>
          <p:spPr>
            <a:xfrm>
              <a:off x="1019175" y="1009650"/>
              <a:ext cx="2103413" cy="2105025"/>
            </a:xfrm>
            <a:prstGeom prst="blockArc">
              <a:avLst>
                <a:gd name="adj1" fmla="val 10851385"/>
                <a:gd name="adj2" fmla="val 2142"/>
                <a:gd name="adj3" fmla="val 22297"/>
              </a:avLst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8" name="Block Arc 7"/>
            <p:cNvSpPr/>
            <p:nvPr/>
          </p:nvSpPr>
          <p:spPr>
            <a:xfrm>
              <a:off x="495299" y="504825"/>
              <a:ext cx="3155327" cy="3095625"/>
            </a:xfrm>
            <a:prstGeom prst="blockArc">
              <a:avLst>
                <a:gd name="adj1" fmla="val 10810548"/>
                <a:gd name="adj2" fmla="val 21596097"/>
                <a:gd name="adj3" fmla="val 16928"/>
              </a:avLst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9" name="Block Arc 8"/>
            <p:cNvSpPr/>
            <p:nvPr/>
          </p:nvSpPr>
          <p:spPr>
            <a:xfrm>
              <a:off x="0" y="0"/>
              <a:ext cx="4152900" cy="4105275"/>
            </a:xfrm>
            <a:prstGeom prst="blockArc">
              <a:avLst>
                <a:gd name="adj1" fmla="val 10804071"/>
                <a:gd name="adj2" fmla="val 21596901"/>
                <a:gd name="adj3" fmla="val 12203"/>
              </a:avLst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15" name="Oval 14"/>
          <p:cNvSpPr/>
          <p:nvPr/>
        </p:nvSpPr>
        <p:spPr>
          <a:xfrm>
            <a:off x="2600035" y="-495300"/>
            <a:ext cx="3946001" cy="367649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1243584"/>
          </a:xfrm>
          <a:prstGeom prst="rect">
            <a:avLst/>
          </a:prstGeom>
          <a:solidFill>
            <a:srgbClr val="84296C"/>
          </a:solidFill>
          <a:ln>
            <a:solidFill>
              <a:srgbClr val="82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1" y="253048"/>
            <a:ext cx="8503372" cy="623700"/>
          </a:xfrm>
        </p:spPr>
        <p:txBody>
          <a:bodyPr>
            <a:noAutofit/>
          </a:bodyPr>
          <a:lstStyle/>
          <a:p>
            <a:r>
              <a:rPr lang="en-US" sz="2800" b="1" dirty="0"/>
              <a:t>What can you, as a member of a family, do to prevent violence against women</a:t>
            </a:r>
            <a:r>
              <a:rPr lang="en-AU" sz="2800" b="1" dirty="0"/>
              <a:t>?</a:t>
            </a:r>
          </a:p>
          <a:p>
            <a:r>
              <a:rPr lang="en-AU" sz="28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8557" y="1310324"/>
            <a:ext cx="200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232" y="2429867"/>
            <a:ext cx="181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Family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383" y="3319276"/>
            <a:ext cx="185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Community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8557" y="4186277"/>
            <a:ext cx="206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Societal/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Institutional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304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99780" y="1206664"/>
            <a:ext cx="9144000" cy="561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U" sz="3200" dirty="0">
              <a:solidFill>
                <a:schemeClr val="tx1"/>
              </a:solidFill>
              <a:effectLst>
                <a:outerShdw blurRad="50800" dist="38100" dir="66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688064" y="-2626238"/>
            <a:ext cx="7790837" cy="7701543"/>
            <a:chOff x="0" y="0"/>
            <a:chExt cx="4152900" cy="4105275"/>
          </a:xfrm>
        </p:grpSpPr>
        <p:sp>
          <p:nvSpPr>
            <p:cNvPr id="6" name="Pie 5"/>
            <p:cNvSpPr/>
            <p:nvPr/>
          </p:nvSpPr>
          <p:spPr>
            <a:xfrm rot="10800000">
              <a:off x="1457325" y="1448023"/>
              <a:ext cx="1200150" cy="1200150"/>
            </a:xfrm>
            <a:prstGeom prst="pie">
              <a:avLst>
                <a:gd name="adj1" fmla="val 378"/>
                <a:gd name="adj2" fmla="val 10855841"/>
              </a:avLst>
            </a:prstGeom>
            <a:solidFill>
              <a:srgbClr val="F43CAA"/>
            </a:solidFill>
            <a:ln w="12700" cap="flat" cmpd="sng" algn="ctr">
              <a:solidFill>
                <a:srgbClr val="F43CA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7" name="Block Arc 6"/>
            <p:cNvSpPr/>
            <p:nvPr/>
          </p:nvSpPr>
          <p:spPr>
            <a:xfrm>
              <a:off x="1019175" y="1009650"/>
              <a:ext cx="2103413" cy="2105025"/>
            </a:xfrm>
            <a:prstGeom prst="blockArc">
              <a:avLst>
                <a:gd name="adj1" fmla="val 10851385"/>
                <a:gd name="adj2" fmla="val 2142"/>
                <a:gd name="adj3" fmla="val 22297"/>
              </a:avLst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8" name="Block Arc 7"/>
            <p:cNvSpPr/>
            <p:nvPr/>
          </p:nvSpPr>
          <p:spPr>
            <a:xfrm>
              <a:off x="495299" y="504825"/>
              <a:ext cx="3155327" cy="3095625"/>
            </a:xfrm>
            <a:prstGeom prst="blockArc">
              <a:avLst>
                <a:gd name="adj1" fmla="val 10810548"/>
                <a:gd name="adj2" fmla="val 21596097"/>
                <a:gd name="adj3" fmla="val 16928"/>
              </a:avLst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9" name="Block Arc 8"/>
            <p:cNvSpPr/>
            <p:nvPr/>
          </p:nvSpPr>
          <p:spPr>
            <a:xfrm>
              <a:off x="0" y="0"/>
              <a:ext cx="4152900" cy="4105275"/>
            </a:xfrm>
            <a:prstGeom prst="blockArc">
              <a:avLst>
                <a:gd name="adj1" fmla="val 10804071"/>
                <a:gd name="adj2" fmla="val 21596901"/>
                <a:gd name="adj3" fmla="val 12203"/>
              </a:avLst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15" name="Oval 14"/>
          <p:cNvSpPr/>
          <p:nvPr/>
        </p:nvSpPr>
        <p:spPr>
          <a:xfrm>
            <a:off x="1654187" y="-1020390"/>
            <a:ext cx="5835626" cy="507118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1243584"/>
          </a:xfrm>
          <a:prstGeom prst="rect">
            <a:avLst/>
          </a:prstGeom>
          <a:solidFill>
            <a:srgbClr val="84296C"/>
          </a:solidFill>
          <a:ln>
            <a:solidFill>
              <a:srgbClr val="82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0" y="253048"/>
            <a:ext cx="8748079" cy="623700"/>
          </a:xfrm>
        </p:spPr>
        <p:txBody>
          <a:bodyPr>
            <a:noAutofit/>
          </a:bodyPr>
          <a:lstStyle/>
          <a:p>
            <a:r>
              <a:rPr lang="en-US" sz="2800" b="1" dirty="0"/>
              <a:t>What can you, as a community member, do to prevent violence against women</a:t>
            </a:r>
            <a:r>
              <a:rPr lang="en-AU" sz="28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8557" y="1310324"/>
            <a:ext cx="200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232" y="2429867"/>
            <a:ext cx="181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Family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383" y="3319276"/>
            <a:ext cx="185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Community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8557" y="4186277"/>
            <a:ext cx="206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Societal/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Institutional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646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99780" y="1206664"/>
            <a:ext cx="9144000" cy="561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U" sz="3200" dirty="0">
              <a:solidFill>
                <a:schemeClr val="tx1"/>
              </a:solidFill>
              <a:effectLst>
                <a:outerShdw blurRad="50800" dist="38100" dir="66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688064" y="-2626238"/>
            <a:ext cx="7790837" cy="7701543"/>
            <a:chOff x="0" y="0"/>
            <a:chExt cx="4152900" cy="4105275"/>
          </a:xfrm>
        </p:grpSpPr>
        <p:sp>
          <p:nvSpPr>
            <p:cNvPr id="6" name="Pie 5"/>
            <p:cNvSpPr/>
            <p:nvPr/>
          </p:nvSpPr>
          <p:spPr>
            <a:xfrm rot="10800000">
              <a:off x="1457325" y="1448023"/>
              <a:ext cx="1200150" cy="1200150"/>
            </a:xfrm>
            <a:prstGeom prst="pie">
              <a:avLst>
                <a:gd name="adj1" fmla="val 378"/>
                <a:gd name="adj2" fmla="val 10855841"/>
              </a:avLst>
            </a:prstGeom>
            <a:solidFill>
              <a:srgbClr val="F43CAA"/>
            </a:solidFill>
            <a:ln w="12700" cap="flat" cmpd="sng" algn="ctr">
              <a:solidFill>
                <a:srgbClr val="F43CA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7" name="Block Arc 6"/>
            <p:cNvSpPr/>
            <p:nvPr/>
          </p:nvSpPr>
          <p:spPr>
            <a:xfrm>
              <a:off x="1019175" y="1009650"/>
              <a:ext cx="2103413" cy="2105025"/>
            </a:xfrm>
            <a:prstGeom prst="blockArc">
              <a:avLst>
                <a:gd name="adj1" fmla="val 10851385"/>
                <a:gd name="adj2" fmla="val 2142"/>
                <a:gd name="adj3" fmla="val 22297"/>
              </a:avLst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8" name="Block Arc 7"/>
            <p:cNvSpPr/>
            <p:nvPr/>
          </p:nvSpPr>
          <p:spPr>
            <a:xfrm>
              <a:off x="495299" y="504825"/>
              <a:ext cx="3155327" cy="3095625"/>
            </a:xfrm>
            <a:prstGeom prst="blockArc">
              <a:avLst>
                <a:gd name="adj1" fmla="val 10810548"/>
                <a:gd name="adj2" fmla="val 21596097"/>
                <a:gd name="adj3" fmla="val 16928"/>
              </a:avLst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9" name="Block Arc 8"/>
            <p:cNvSpPr/>
            <p:nvPr/>
          </p:nvSpPr>
          <p:spPr>
            <a:xfrm>
              <a:off x="0" y="0"/>
              <a:ext cx="4152900" cy="4105275"/>
            </a:xfrm>
            <a:prstGeom prst="blockArc">
              <a:avLst>
                <a:gd name="adj1" fmla="val 10804071"/>
                <a:gd name="adj2" fmla="val 21596901"/>
                <a:gd name="adj3" fmla="val 12203"/>
              </a:avLst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15" name="Oval 14"/>
          <p:cNvSpPr/>
          <p:nvPr/>
        </p:nvSpPr>
        <p:spPr>
          <a:xfrm>
            <a:off x="676581" y="-2076449"/>
            <a:ext cx="7802320" cy="715175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1243584"/>
          </a:xfrm>
          <a:prstGeom prst="rect">
            <a:avLst/>
          </a:prstGeom>
          <a:solidFill>
            <a:srgbClr val="84296C"/>
          </a:solidFill>
          <a:ln>
            <a:solidFill>
              <a:srgbClr val="822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140" y="106744"/>
            <a:ext cx="8748079" cy="623700"/>
          </a:xfrm>
        </p:spPr>
        <p:txBody>
          <a:bodyPr>
            <a:noAutofit/>
          </a:bodyPr>
          <a:lstStyle/>
          <a:p>
            <a:r>
              <a:rPr lang="en-US" sz="2800" b="1" dirty="0"/>
              <a:t>What can you, as a member of a society or a citizen of a country, do to prevent violence against women</a:t>
            </a:r>
            <a:r>
              <a:rPr lang="en-AU" sz="2800" b="1" dirty="0"/>
              <a:t>?</a:t>
            </a:r>
          </a:p>
          <a:p>
            <a:endParaRPr lang="en-A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48557" y="1310324"/>
            <a:ext cx="200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232" y="2429867"/>
            <a:ext cx="181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Family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383" y="3319276"/>
            <a:ext cx="185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Community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8557" y="4186277"/>
            <a:ext cx="206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Societal/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Institutional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759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2"/>
                </a:solidFill>
              </a:rPr>
              <a:t>How are the words we use important?</a:t>
            </a:r>
            <a:endParaRPr lang="en-A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How does this compare?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61" t="10000" r="62947" b="29111"/>
          <a:stretch/>
        </p:blipFill>
        <p:spPr>
          <a:xfrm>
            <a:off x="296141" y="1272746"/>
            <a:ext cx="8371086" cy="5585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141" y="4354871"/>
            <a:ext cx="20763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Lifetime</a:t>
            </a:r>
          </a:p>
          <a:p>
            <a:endParaRPr lang="en-US" dirty="0"/>
          </a:p>
          <a:p>
            <a:r>
              <a:rPr lang="en-US" dirty="0"/>
              <a:t>      Last 12 months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8498" y="4436072"/>
            <a:ext cx="261258" cy="261258"/>
          </a:xfrm>
          <a:prstGeom prst="rect">
            <a:avLst/>
          </a:prstGeom>
          <a:solidFill>
            <a:srgbClr val="D6BA9A"/>
          </a:solidFill>
          <a:ln>
            <a:solidFill>
              <a:srgbClr val="D6B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09843" y="4969965"/>
            <a:ext cx="261258" cy="261258"/>
          </a:xfrm>
          <a:prstGeom prst="rect">
            <a:avLst/>
          </a:prstGeom>
          <a:solidFill>
            <a:srgbClr val="ED8D2D"/>
          </a:solidFill>
          <a:ln>
            <a:solidFill>
              <a:srgbClr val="ED8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0627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Example: Sika and </a:t>
            </a:r>
            <a:r>
              <a:rPr lang="en-US" b="1" dirty="0" err="1"/>
              <a:t>Paulino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6065" y="2694895"/>
            <a:ext cx="1105046" cy="3140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416" r="63854" b="7104"/>
          <a:stretch/>
        </p:blipFill>
        <p:spPr>
          <a:xfrm>
            <a:off x="4537849" y="2567951"/>
            <a:ext cx="1403608" cy="34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65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53514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“</a:t>
            </a:r>
            <a:r>
              <a:rPr lang="en-US" sz="3600" dirty="0" err="1"/>
              <a:t>Paulino</a:t>
            </a:r>
            <a:r>
              <a:rPr lang="en-US" sz="3600" dirty="0"/>
              <a:t> beat Sika.”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Who is at fault?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028" t="22476" r="85680" b="60503"/>
          <a:stretch/>
        </p:blipFill>
        <p:spPr>
          <a:xfrm>
            <a:off x="2953063" y="2614159"/>
            <a:ext cx="2128603" cy="3237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34416" r="65031" b="7104"/>
          <a:stretch/>
        </p:blipFill>
        <p:spPr>
          <a:xfrm>
            <a:off x="4730699" y="2572442"/>
            <a:ext cx="1028037" cy="3452120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4494307" y="3091544"/>
            <a:ext cx="881102" cy="820598"/>
          </a:xfrm>
          <a:prstGeom prst="irregularSeal1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Example: Sika and </a:t>
            </a:r>
            <a:r>
              <a:rPr lang="en-US" b="1" dirty="0" err="1"/>
              <a:t>Paulino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656114" y="2278743"/>
            <a:ext cx="1985001" cy="374581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53514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“Sika was beaten by </a:t>
            </a:r>
            <a:r>
              <a:rPr lang="en-US" sz="3600" dirty="0" err="1"/>
              <a:t>Paulino</a:t>
            </a:r>
            <a:r>
              <a:rPr lang="en-US" sz="3600" dirty="0"/>
              <a:t>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Who is at fault?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028" t="22476" r="85680" b="60503"/>
          <a:stretch/>
        </p:blipFill>
        <p:spPr>
          <a:xfrm>
            <a:off x="2953063" y="2614159"/>
            <a:ext cx="2128603" cy="3237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34416" r="65031" b="7104"/>
          <a:stretch/>
        </p:blipFill>
        <p:spPr>
          <a:xfrm>
            <a:off x="4730699" y="2572442"/>
            <a:ext cx="1028037" cy="3452120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4494307" y="3091544"/>
            <a:ext cx="881102" cy="820598"/>
          </a:xfrm>
          <a:prstGeom prst="irregularSeal1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Example: Sika and </a:t>
            </a:r>
            <a:r>
              <a:rPr lang="en-US" b="1" dirty="0" err="1"/>
              <a:t>Paulino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656114" y="2278743"/>
            <a:ext cx="1985001" cy="3745819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9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53514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“Sika was beaten.”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Who is at fault?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34416" r="65031" b="7104"/>
          <a:stretch/>
        </p:blipFill>
        <p:spPr>
          <a:xfrm>
            <a:off x="4730699" y="2572442"/>
            <a:ext cx="1028037" cy="3452120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4494307" y="3091544"/>
            <a:ext cx="881102" cy="820598"/>
          </a:xfrm>
          <a:prstGeom prst="irregularSeal1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Example: Sika and </a:t>
            </a:r>
            <a:r>
              <a:rPr lang="en-US" b="1" dirty="0" err="1"/>
              <a:t>Paulino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656114" y="2278743"/>
            <a:ext cx="1985001" cy="3745819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87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16927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53514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“Sika is a battered woman.”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Who is at fault?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34416" r="65031" b="7104"/>
          <a:stretch/>
        </p:blipFill>
        <p:spPr>
          <a:xfrm>
            <a:off x="4730699" y="2572442"/>
            <a:ext cx="1028037" cy="3452120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4494307" y="3091544"/>
            <a:ext cx="881102" cy="820598"/>
          </a:xfrm>
          <a:prstGeom prst="irregularSeal1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Example: Sika and </a:t>
            </a:r>
            <a:r>
              <a:rPr lang="en-US" b="1" dirty="0" err="1"/>
              <a:t>Paulino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20059059">
            <a:off x="4210513" y="3881010"/>
            <a:ext cx="2699149" cy="923330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Stencil" panose="040409050D0802020404" pitchFamily="82" charset="0"/>
              </a:rPr>
              <a:t>VICTIM</a:t>
            </a:r>
          </a:p>
        </p:txBody>
      </p:sp>
    </p:spTree>
    <p:extLst>
      <p:ext uri="{BB962C8B-B14F-4D97-AF65-F5344CB8AC3E}">
        <p14:creationId xmlns:p14="http://schemas.microsoft.com/office/powerpoint/2010/main" val="28276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Example: Sika and </a:t>
            </a:r>
            <a:r>
              <a:rPr lang="en-US" b="1" dirty="0" err="1"/>
              <a:t>Paulino</a:t>
            </a:r>
            <a:endParaRPr lang="en-US" b="1" dirty="0"/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416" r="63854" b="7104"/>
          <a:stretch/>
        </p:blipFill>
        <p:spPr>
          <a:xfrm>
            <a:off x="7287741" y="2694012"/>
            <a:ext cx="1360892" cy="3347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059059">
            <a:off x="6674220" y="3867196"/>
            <a:ext cx="2509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Stencil" panose="040409050D0802020404" pitchFamily="82" charset="0"/>
              </a:rPr>
              <a:t>VICTIM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1" y="3681790"/>
            <a:ext cx="3486869" cy="232457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-178250" y="1132114"/>
            <a:ext cx="2481011" cy="2231797"/>
          </a:xfrm>
          <a:prstGeom prst="wedgeEllipseCallout">
            <a:avLst>
              <a:gd name="adj1" fmla="val -6752"/>
              <a:gd name="adj2" fmla="val 64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600" dirty="0"/>
              <a:t>Sika must have provoked </a:t>
            </a:r>
            <a:r>
              <a:rPr lang="en-AU" sz="2600" dirty="0" err="1"/>
              <a:t>Paulino</a:t>
            </a:r>
            <a:r>
              <a:rPr lang="en-AU" sz="2600" dirty="0"/>
              <a:t> to beat her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453641" y="1506538"/>
            <a:ext cx="2116060" cy="2175252"/>
          </a:xfrm>
          <a:prstGeom prst="wedgeEllipseCallout">
            <a:avLst>
              <a:gd name="adj1" fmla="val -42247"/>
              <a:gd name="adj2" fmla="val 55405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600" dirty="0"/>
              <a:t>Mana Sika deserved to be beaten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4639855" y="987529"/>
            <a:ext cx="2703848" cy="3360673"/>
          </a:xfrm>
          <a:prstGeom prst="wedgeEllipseCallout">
            <a:avLst>
              <a:gd name="adj1" fmla="val -79504"/>
              <a:gd name="adj2" fmla="val 447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600" dirty="0"/>
              <a:t>Sika has brought so many problems to our community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4119810" y="4367543"/>
            <a:ext cx="2467428" cy="1718316"/>
          </a:xfrm>
          <a:prstGeom prst="wedgeEllipseCallout">
            <a:avLst>
              <a:gd name="adj1" fmla="val -60420"/>
              <a:gd name="adj2" fmla="val -1536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600" dirty="0"/>
              <a:t>Next time she should just be quiet</a:t>
            </a:r>
          </a:p>
        </p:txBody>
      </p:sp>
      <p:sp>
        <p:nvSpPr>
          <p:cNvPr id="16" name="Oval 15"/>
          <p:cNvSpPr/>
          <p:nvPr/>
        </p:nvSpPr>
        <p:spPr>
          <a:xfrm>
            <a:off x="6908215" y="2278743"/>
            <a:ext cx="1985001" cy="3745819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 rot="2278449">
            <a:off x="6784575" y="3940617"/>
            <a:ext cx="239360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Stencil" panose="040409050D0802020404" pitchFamily="82" charset="0"/>
              </a:rPr>
              <a:t>BLAME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141" y="6085859"/>
            <a:ext cx="23780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US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é</a:t>
            </a:r>
            <a:r>
              <a:rPr lang="en-AU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AU" sz="2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mak</a:t>
            </a:r>
            <a:r>
              <a:rPr lang="en-AU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sala</a:t>
            </a:r>
            <a:r>
              <a:rPr lang="en-US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Callout 4"/>
          <p:cNvSpPr/>
          <p:nvPr/>
        </p:nvSpPr>
        <p:spPr>
          <a:xfrm>
            <a:off x="-242895" y="-124071"/>
            <a:ext cx="3281930" cy="2625461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600" dirty="0"/>
              <a:t>Sika must have provoked </a:t>
            </a:r>
            <a:r>
              <a:rPr lang="en-AU" sz="2600" dirty="0" err="1"/>
              <a:t>Paulino</a:t>
            </a:r>
            <a:r>
              <a:rPr lang="en-AU" sz="2600" dirty="0"/>
              <a:t> to beat her.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57638" y="737393"/>
            <a:ext cx="1801906" cy="1117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loud Callout 8"/>
          <p:cNvSpPr/>
          <p:nvPr/>
        </p:nvSpPr>
        <p:spPr>
          <a:xfrm>
            <a:off x="5059544" y="-40549"/>
            <a:ext cx="4303059" cy="2541939"/>
          </a:xfrm>
          <a:prstGeom prst="cloudCallout">
            <a:avLst>
              <a:gd name="adj1" fmla="val 28004"/>
              <a:gd name="adj2" fmla="val 95999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Yeah. Actually, my wife always provokes me to use violence too. </a:t>
            </a:r>
            <a:endParaRPr lang="en-AU" sz="2800" dirty="0"/>
          </a:p>
        </p:txBody>
      </p:sp>
      <p:sp>
        <p:nvSpPr>
          <p:cNvPr id="10" name="Oval Callout 9"/>
          <p:cNvSpPr/>
          <p:nvPr/>
        </p:nvSpPr>
        <p:spPr>
          <a:xfrm>
            <a:off x="4455454" y="3629060"/>
            <a:ext cx="4498445" cy="2161513"/>
          </a:xfrm>
          <a:prstGeom prst="wedgeEllipseCallout">
            <a:avLst>
              <a:gd name="adj1" fmla="val 49643"/>
              <a:gd name="adj2" fmla="val 63854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Women need to control their emotions to avoid being beaten.</a:t>
            </a:r>
            <a:endParaRPr lang="en-AU" sz="2800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4455454" y="5864471"/>
            <a:ext cx="4282545" cy="1117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-266218" y="2868433"/>
            <a:ext cx="4424809" cy="442480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SOCIAL ENVIRONMENT </a:t>
            </a:r>
            <a:r>
              <a:rPr lang="en-US" sz="3200" b="1" dirty="0"/>
              <a:t>in which victims are responsible for violence, not perpetrators</a:t>
            </a:r>
            <a:endParaRPr lang="en-AU" sz="3200" b="1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2405849" y="1859020"/>
            <a:ext cx="1051680" cy="1117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ight Arrow 16"/>
          <p:cNvSpPr/>
          <p:nvPr/>
        </p:nvSpPr>
        <p:spPr>
          <a:xfrm rot="5400000">
            <a:off x="6908147" y="2548186"/>
            <a:ext cx="963050" cy="1117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16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Callout 4"/>
          <p:cNvSpPr/>
          <p:nvPr/>
        </p:nvSpPr>
        <p:spPr>
          <a:xfrm>
            <a:off x="-242895" y="-124071"/>
            <a:ext cx="3281930" cy="2625461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600" dirty="0"/>
              <a:t>Maun </a:t>
            </a:r>
            <a:r>
              <a:rPr lang="en-AU" sz="2600" dirty="0" err="1"/>
              <a:t>Paulino</a:t>
            </a:r>
            <a:r>
              <a:rPr lang="en-AU" sz="2600" dirty="0"/>
              <a:t> was wrong to use violence against Mana Sika.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57638" y="737393"/>
            <a:ext cx="1801906" cy="1117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loud Callout 8"/>
          <p:cNvSpPr/>
          <p:nvPr/>
        </p:nvSpPr>
        <p:spPr>
          <a:xfrm>
            <a:off x="5059544" y="-40549"/>
            <a:ext cx="4303059" cy="2541939"/>
          </a:xfrm>
          <a:prstGeom prst="cloudCallout">
            <a:avLst>
              <a:gd name="adj1" fmla="val 28004"/>
              <a:gd name="adj2" fmla="val 95999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Yeah. Real men don’t beat women.</a:t>
            </a:r>
            <a:endParaRPr lang="en-AU" sz="2800" dirty="0"/>
          </a:p>
        </p:txBody>
      </p:sp>
      <p:sp>
        <p:nvSpPr>
          <p:cNvPr id="10" name="Oval Callout 9"/>
          <p:cNvSpPr/>
          <p:nvPr/>
        </p:nvSpPr>
        <p:spPr>
          <a:xfrm>
            <a:off x="4455454" y="3629060"/>
            <a:ext cx="4498445" cy="2161513"/>
          </a:xfrm>
          <a:prstGeom prst="wedgeEllipseCallout">
            <a:avLst>
              <a:gd name="adj1" fmla="val 49643"/>
              <a:gd name="adj2" fmla="val 63854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Men have a responsibility to respect women and children.</a:t>
            </a:r>
            <a:endParaRPr lang="en-AU" sz="2800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4455454" y="5864471"/>
            <a:ext cx="4282545" cy="1117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-266218" y="2837953"/>
            <a:ext cx="4424809" cy="442480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100" b="1" dirty="0"/>
              <a:t>SOCIAL ENVIRONMENT where perpetrators are responsible for violence but all are responsible for prevention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2405849" y="1828540"/>
            <a:ext cx="1051680" cy="1117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ight Arrow 16"/>
          <p:cNvSpPr/>
          <p:nvPr/>
        </p:nvSpPr>
        <p:spPr>
          <a:xfrm rot="5400000">
            <a:off x="6908147" y="2548186"/>
            <a:ext cx="963050" cy="1117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2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“</a:t>
            </a:r>
            <a:r>
              <a:rPr lang="en-US" sz="3600" i="1" dirty="0"/>
              <a:t>Jose beat his wife, Maria, because Maria repeatedly asked Jose to wash the dishes and cook.”</a:t>
            </a:r>
            <a:endParaRPr lang="en-AU" sz="4000" i="1" dirty="0"/>
          </a:p>
          <a:p>
            <a:pPr algn="ctr"/>
            <a:endParaRPr lang="en-AU" sz="3600" dirty="0"/>
          </a:p>
          <a:p>
            <a:pPr algn="ctr"/>
            <a:endParaRPr lang="en-AU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Example from Timor-Leste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9797676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107882" y="0"/>
            <a:ext cx="5486648" cy="5109882"/>
          </a:xfrm>
          <a:prstGeom prst="irregularSeal1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12" y="1619501"/>
            <a:ext cx="1690129" cy="168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6" y="3862891"/>
            <a:ext cx="3117476" cy="2493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1847" y="3025236"/>
            <a:ext cx="251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</a:rPr>
              <a:t>Speak calmly to Maria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7375" y="3862891"/>
            <a:ext cx="215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</a:rPr>
              <a:t>Try to understand Maria’s perspective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3606" y="6145794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Use violence</a:t>
            </a:r>
            <a:endParaRPr lang="en-AU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823" y="5512422"/>
            <a:ext cx="3375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</a:rPr>
              <a:t>Go outside to calm down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0783" y="4252225"/>
            <a:ext cx="269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</a:rPr>
              <a:t>Breathe deeply</a:t>
            </a:r>
            <a:endParaRPr lang="en-AU" sz="32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0131" y="5826328"/>
            <a:ext cx="2443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</a:rPr>
              <a:t>Help Maria cook and wash dishes</a:t>
            </a:r>
          </a:p>
        </p:txBody>
      </p:sp>
    </p:spTree>
    <p:extLst>
      <p:ext uri="{BB962C8B-B14F-4D97-AF65-F5344CB8AC3E}">
        <p14:creationId xmlns:p14="http://schemas.microsoft.com/office/powerpoint/2010/main" val="290160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sz="3600" b="1" dirty="0"/>
              <a:t>14%</a:t>
            </a:r>
            <a:r>
              <a:rPr lang="en-AU" sz="3600" dirty="0"/>
              <a:t> of women were ever raped by a man who was not their partner, and </a:t>
            </a:r>
            <a:r>
              <a:rPr lang="en-AU" sz="3600" b="1" dirty="0"/>
              <a:t>10%</a:t>
            </a:r>
            <a:r>
              <a:rPr lang="en-AU" sz="3600" dirty="0"/>
              <a:t> in the past year.</a:t>
            </a:r>
          </a:p>
          <a:p>
            <a:r>
              <a:rPr lang="en-AU" sz="3600" b="1" dirty="0"/>
              <a:t>3%</a:t>
            </a:r>
            <a:r>
              <a:rPr lang="en-AU" sz="3600" dirty="0"/>
              <a:t> of women were ever gang raped</a:t>
            </a:r>
            <a:endParaRPr lang="en-AU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Non-partner rape</a:t>
            </a:r>
          </a:p>
          <a:p>
            <a:endParaRPr lang="en-AU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96141" y="3787508"/>
            <a:ext cx="8628967" cy="2491050"/>
            <a:chOff x="0" y="3220866"/>
            <a:chExt cx="8628967" cy="2491050"/>
          </a:xfrm>
        </p:grpSpPr>
        <p:grpSp>
          <p:nvGrpSpPr>
            <p:cNvPr id="5" name="Group 4"/>
            <p:cNvGrpSpPr/>
            <p:nvPr/>
          </p:nvGrpSpPr>
          <p:grpSpPr>
            <a:xfrm>
              <a:off x="6798706" y="3220869"/>
              <a:ext cx="1830261" cy="2491045"/>
              <a:chOff x="4855593" y="3471776"/>
              <a:chExt cx="2137550" cy="29092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78" t="34416" r="63854" b="7104"/>
              <a:stretch/>
            </p:blipFill>
            <p:spPr>
              <a:xfrm>
                <a:off x="4855593" y="3471777"/>
                <a:ext cx="1182890" cy="29092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78" t="34416" r="63854" b="7104"/>
              <a:stretch/>
            </p:blipFill>
            <p:spPr>
              <a:xfrm>
                <a:off x="5810252" y="3471776"/>
                <a:ext cx="1182891" cy="290927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0" y="3220871"/>
              <a:ext cx="4401186" cy="2491045"/>
              <a:chOff x="1853025" y="3471776"/>
              <a:chExt cx="5140118" cy="290927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853025" y="3471777"/>
                <a:ext cx="4185459" cy="2909275"/>
                <a:chOff x="2094908" y="3960578"/>
                <a:chExt cx="4185459" cy="2909275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878" t="34416" r="63854" b="7104"/>
                <a:stretch/>
              </p:blipFill>
              <p:spPr>
                <a:xfrm>
                  <a:off x="2094908" y="3960578"/>
                  <a:ext cx="1182891" cy="2909275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878" t="34416" r="63854" b="7104"/>
                <a:stretch/>
              </p:blipFill>
              <p:spPr>
                <a:xfrm>
                  <a:off x="5097476" y="3960578"/>
                  <a:ext cx="1182891" cy="2909275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78" t="34416" r="63854" b="7104"/>
              <a:stretch/>
            </p:blipFill>
            <p:spPr>
              <a:xfrm>
                <a:off x="5810252" y="3471776"/>
                <a:ext cx="1182891" cy="290927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8" t="34416" r="63854" b="7104"/>
            <a:stretch/>
          </p:blipFill>
          <p:spPr>
            <a:xfrm>
              <a:off x="5921952" y="3220871"/>
              <a:ext cx="1012841" cy="24910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8" t="34416" r="63854" b="7104"/>
            <a:stretch/>
          </p:blipFill>
          <p:spPr>
            <a:xfrm>
              <a:off x="5064626" y="3220870"/>
              <a:ext cx="1012841" cy="24910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8" t="34416" r="63854" b="7104"/>
            <a:stretch/>
          </p:blipFill>
          <p:spPr>
            <a:xfrm>
              <a:off x="4217539" y="3220869"/>
              <a:ext cx="1012841" cy="24910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8" t="34416" r="63854" b="7104"/>
            <a:stretch/>
          </p:blipFill>
          <p:spPr>
            <a:xfrm>
              <a:off x="1720652" y="3220869"/>
              <a:ext cx="1012841" cy="24910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8" t="34416" r="63854" b="7104"/>
            <a:stretch/>
          </p:blipFill>
          <p:spPr>
            <a:xfrm>
              <a:off x="844417" y="3220866"/>
              <a:ext cx="1012841" cy="2491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304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" y="276453"/>
            <a:ext cx="8361559" cy="66335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9889629">
            <a:off x="5156109" y="2163692"/>
            <a:ext cx="2573839" cy="75867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/>
              <a:t>Repeatedly asking</a:t>
            </a:r>
            <a:endParaRPr lang="en-AU" sz="2800" dirty="0"/>
          </a:p>
        </p:txBody>
      </p:sp>
      <p:sp>
        <p:nvSpPr>
          <p:cNvPr id="7" name="Rounded Rectangle 6"/>
          <p:cNvSpPr/>
          <p:nvPr/>
        </p:nvSpPr>
        <p:spPr>
          <a:xfrm rot="1331402">
            <a:off x="2155469" y="1930435"/>
            <a:ext cx="2358189" cy="5785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arguing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67809" y="543541"/>
            <a:ext cx="1320415" cy="57007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insults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26586" y="2373143"/>
            <a:ext cx="1454014" cy="57007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dirty="0"/>
              <a:t>beating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1"/>
          <a:stretch/>
        </p:blipFill>
        <p:spPr>
          <a:xfrm>
            <a:off x="648868" y="4437113"/>
            <a:ext cx="8361559" cy="247284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680600" y="4824117"/>
            <a:ext cx="3968468" cy="128368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Gender inequality</a:t>
            </a:r>
            <a:endParaRPr lang="en-AU" sz="4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700528" y="3237770"/>
            <a:ext cx="2265613" cy="115830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Childhood experiences of abuse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9541219">
            <a:off x="4950875" y="1836023"/>
            <a:ext cx="1197308" cy="5785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stress</a:t>
            </a:r>
          </a:p>
        </p:txBody>
      </p:sp>
      <p:sp>
        <p:nvSpPr>
          <p:cNvPr id="18" name="Rounded Rectangle 17"/>
          <p:cNvSpPr/>
          <p:nvPr/>
        </p:nvSpPr>
        <p:spPr>
          <a:xfrm rot="2112324">
            <a:off x="3317402" y="1390544"/>
            <a:ext cx="1373053" cy="57932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anger</a:t>
            </a:r>
          </a:p>
        </p:txBody>
      </p:sp>
      <p:sp>
        <p:nvSpPr>
          <p:cNvPr id="21" name="Oval 20"/>
          <p:cNvSpPr/>
          <p:nvPr/>
        </p:nvSpPr>
        <p:spPr>
          <a:xfrm>
            <a:off x="7109136" y="3696235"/>
            <a:ext cx="940158" cy="940158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ounded Rectangle 21"/>
          <p:cNvSpPr/>
          <p:nvPr/>
        </p:nvSpPr>
        <p:spPr>
          <a:xfrm>
            <a:off x="6785985" y="4677430"/>
            <a:ext cx="2272633" cy="21106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Social norm that men should control women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0495" y="4514235"/>
            <a:ext cx="2392913" cy="212904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Norms about women and men’s gender roles in the home</a:t>
            </a:r>
          </a:p>
        </p:txBody>
      </p:sp>
    </p:spTree>
    <p:extLst>
      <p:ext uri="{BB962C8B-B14F-4D97-AF65-F5344CB8AC3E}">
        <p14:creationId xmlns:p14="http://schemas.microsoft.com/office/powerpoint/2010/main" val="13910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67295" y="2949959"/>
            <a:ext cx="6020038" cy="3074604"/>
          </a:xfrm>
        </p:spPr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66573" y="543748"/>
            <a:ext cx="6020549" cy="424440"/>
          </a:xfrm>
        </p:spPr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9" name="Group 38"/>
          <p:cNvGrpSpPr/>
          <p:nvPr/>
        </p:nvGrpSpPr>
        <p:grpSpPr>
          <a:xfrm>
            <a:off x="1815681" y="2213309"/>
            <a:ext cx="5923762" cy="4696647"/>
            <a:chOff x="1815681" y="2213309"/>
            <a:chExt cx="5923762" cy="46966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681" y="2213309"/>
              <a:ext cx="5920143" cy="469664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21"/>
            <a:stretch/>
          </p:blipFill>
          <p:spPr>
            <a:xfrm>
              <a:off x="1819300" y="5159135"/>
              <a:ext cx="5920143" cy="1750821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 rot="19889629">
            <a:off x="4904349" y="3525150"/>
            <a:ext cx="1964539" cy="86770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/>
              <a:t>Repeatedly asking</a:t>
            </a:r>
            <a:endParaRPr lang="en-AU" sz="2400" dirty="0"/>
          </a:p>
        </p:txBody>
      </p:sp>
      <p:sp>
        <p:nvSpPr>
          <p:cNvPr id="7" name="Rounded Rectangle 6"/>
          <p:cNvSpPr/>
          <p:nvPr/>
        </p:nvSpPr>
        <p:spPr>
          <a:xfrm rot="1331402">
            <a:off x="2934691" y="3503282"/>
            <a:ext cx="1824797" cy="50431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arguing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47368" y="2500214"/>
            <a:ext cx="1160397" cy="43465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insults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15680" y="3609806"/>
            <a:ext cx="1238415" cy="60657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beating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11501" y="5707320"/>
            <a:ext cx="2809751" cy="8735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Gender inequality</a:t>
            </a:r>
            <a:endParaRPr lang="en-AU" sz="2800" dirty="0"/>
          </a:p>
        </p:txBody>
      </p:sp>
      <p:sp>
        <p:nvSpPr>
          <p:cNvPr id="17" name="Rounded Rectangle 16"/>
          <p:cNvSpPr/>
          <p:nvPr/>
        </p:nvSpPr>
        <p:spPr>
          <a:xfrm rot="19541219">
            <a:off x="4821281" y="3254460"/>
            <a:ext cx="981869" cy="3937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stress</a:t>
            </a:r>
          </a:p>
        </p:txBody>
      </p:sp>
      <p:sp>
        <p:nvSpPr>
          <p:cNvPr id="18" name="Rounded Rectangle 17"/>
          <p:cNvSpPr/>
          <p:nvPr/>
        </p:nvSpPr>
        <p:spPr>
          <a:xfrm rot="2112324">
            <a:off x="3819495" y="3036800"/>
            <a:ext cx="972148" cy="394240"/>
          </a:xfrm>
          <a:prstGeom prst="roundRect">
            <a:avLst/>
          </a:prstGeom>
          <a:solidFill>
            <a:srgbClr val="7B551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anger</a:t>
            </a:r>
          </a:p>
        </p:txBody>
      </p:sp>
      <p:sp>
        <p:nvSpPr>
          <p:cNvPr id="19" name="Teardrop 18"/>
          <p:cNvSpPr/>
          <p:nvPr/>
        </p:nvSpPr>
        <p:spPr>
          <a:xfrm rot="19480266">
            <a:off x="140924" y="661383"/>
            <a:ext cx="2667579" cy="2498943"/>
          </a:xfrm>
          <a:prstGeom prst="teardrop">
            <a:avLst>
              <a:gd name="adj" fmla="val 151556"/>
            </a:avLst>
          </a:prstGeom>
          <a:solidFill>
            <a:srgbClr val="1E5155">
              <a:lumMod val="40000"/>
              <a:lumOff val="60000"/>
            </a:srgbClr>
          </a:solidFill>
          <a:ln w="38100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2800" b="1" dirty="0"/>
              <a:t>Social acceptance of violence</a:t>
            </a:r>
            <a:endParaRPr lang="en-AU" sz="2800" b="1" dirty="0"/>
          </a:p>
        </p:txBody>
      </p:sp>
      <p:cxnSp>
        <p:nvCxnSpPr>
          <p:cNvPr id="25" name="Curved Connector 24"/>
          <p:cNvCxnSpPr/>
          <p:nvPr/>
        </p:nvCxnSpPr>
        <p:spPr>
          <a:xfrm rot="5400000">
            <a:off x="6720558" y="2060864"/>
            <a:ext cx="814346" cy="649186"/>
          </a:xfrm>
          <a:prstGeom prst="curvedConnector3">
            <a:avLst/>
          </a:prstGeom>
          <a:noFill/>
          <a:ln w="76200" cap="rnd" cmpd="sng" algn="ctr">
            <a:solidFill>
              <a:srgbClr val="E6B729"/>
            </a:solidFill>
            <a:prstDash val="solid"/>
            <a:tailEnd type="triangle"/>
          </a:ln>
          <a:effectLst/>
        </p:spPr>
      </p:cxnSp>
      <p:cxnSp>
        <p:nvCxnSpPr>
          <p:cNvPr id="26" name="Curved Connector 25"/>
          <p:cNvCxnSpPr/>
          <p:nvPr/>
        </p:nvCxnSpPr>
        <p:spPr>
          <a:xfrm rot="5400000">
            <a:off x="7364438" y="2563979"/>
            <a:ext cx="984771" cy="241997"/>
          </a:xfrm>
          <a:prstGeom prst="curvedConnector3">
            <a:avLst>
              <a:gd name="adj1" fmla="val 50000"/>
            </a:avLst>
          </a:prstGeom>
          <a:noFill/>
          <a:ln w="76200" cap="rnd" cmpd="sng" algn="ctr">
            <a:solidFill>
              <a:srgbClr val="E6B729"/>
            </a:solidFill>
            <a:prstDash val="solid"/>
            <a:tailEnd type="triangle"/>
          </a:ln>
          <a:effectLst/>
        </p:spPr>
      </p:cxnSp>
      <p:cxnSp>
        <p:nvCxnSpPr>
          <p:cNvPr id="27" name="Curved Connector 26"/>
          <p:cNvCxnSpPr/>
          <p:nvPr/>
        </p:nvCxnSpPr>
        <p:spPr>
          <a:xfrm rot="10800000" flipV="1">
            <a:off x="6150941" y="1519280"/>
            <a:ext cx="843298" cy="632178"/>
          </a:xfrm>
          <a:prstGeom prst="curvedConnector3">
            <a:avLst/>
          </a:prstGeom>
          <a:noFill/>
          <a:ln w="76200" cap="rnd" cmpd="sng" algn="ctr">
            <a:solidFill>
              <a:srgbClr val="E6B729"/>
            </a:solidFill>
            <a:prstDash val="solid"/>
            <a:tailEnd type="triangle"/>
          </a:ln>
          <a:effectLst/>
        </p:spPr>
      </p:cxnSp>
      <p:sp>
        <p:nvSpPr>
          <p:cNvPr id="28" name="Oval 27"/>
          <p:cNvSpPr/>
          <p:nvPr/>
        </p:nvSpPr>
        <p:spPr>
          <a:xfrm>
            <a:off x="7036023" y="-335030"/>
            <a:ext cx="2486488" cy="2486488"/>
          </a:xfrm>
          <a:prstGeom prst="ellipse">
            <a:avLst/>
          </a:prstGeom>
          <a:solidFill>
            <a:srgbClr val="FFC000"/>
          </a:solidFill>
          <a:ln w="19050" cap="rnd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dirty="0">
                <a:solidFill>
                  <a:prstClr val="black"/>
                </a:solidFill>
              </a:rPr>
              <a:t>Other people‘s silence or inaction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535074" y="4463826"/>
            <a:ext cx="2555364" cy="66859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Childhood experiences of abuse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0" name="Teardrop 39"/>
          <p:cNvSpPr/>
          <p:nvPr/>
        </p:nvSpPr>
        <p:spPr>
          <a:xfrm rot="18923414">
            <a:off x="6458266" y="377878"/>
            <a:ext cx="1944216" cy="1944216"/>
          </a:xfrm>
          <a:prstGeom prst="teardrop">
            <a:avLst>
              <a:gd name="adj" fmla="val 151556"/>
            </a:avLst>
          </a:prstGeom>
          <a:solidFill>
            <a:srgbClr val="1E5155">
              <a:lumMod val="40000"/>
              <a:lumOff val="60000"/>
            </a:srgbClr>
          </a:solidFill>
          <a:ln w="38100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Victim-blaming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72706" y="5386540"/>
            <a:ext cx="2272633" cy="136141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Social norm that men should control women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68158" y="5238974"/>
            <a:ext cx="2272633" cy="13545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Norms about women and men’s gender roles in the home</a:t>
            </a:r>
          </a:p>
        </p:txBody>
      </p:sp>
      <p:sp>
        <p:nvSpPr>
          <p:cNvPr id="43" name="Teardrop 42"/>
          <p:cNvSpPr/>
          <p:nvPr/>
        </p:nvSpPr>
        <p:spPr>
          <a:xfrm rot="18923414">
            <a:off x="3218429" y="-225478"/>
            <a:ext cx="2416234" cy="2396693"/>
          </a:xfrm>
          <a:prstGeom prst="teardrop">
            <a:avLst>
              <a:gd name="adj" fmla="val 151556"/>
            </a:avLst>
          </a:prstGeom>
          <a:solidFill>
            <a:srgbClr val="1E5155">
              <a:lumMod val="40000"/>
              <a:lumOff val="60000"/>
            </a:srgbClr>
          </a:solidFill>
          <a:ln w="38100" cap="rnd" cmpd="sng" algn="ctr">
            <a:solidFill>
              <a:srgbClr val="6AAC90"/>
            </a:solidFill>
            <a:prstDash val="solid"/>
          </a:ln>
          <a:effectLst/>
        </p:spPr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Making fun of men who wash dishes</a:t>
            </a:r>
            <a:endParaRPr kumimoji="0" lang="en-AU" sz="2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92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 animBg="1"/>
      <p:bldP spid="4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67295" y="2949959"/>
            <a:ext cx="6020038" cy="3074604"/>
          </a:xfrm>
        </p:spPr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66573" y="543748"/>
            <a:ext cx="6020549" cy="424440"/>
          </a:xfrm>
        </p:spPr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9" name="Group 38"/>
          <p:cNvGrpSpPr/>
          <p:nvPr/>
        </p:nvGrpSpPr>
        <p:grpSpPr>
          <a:xfrm>
            <a:off x="1815681" y="2213309"/>
            <a:ext cx="5923762" cy="4696647"/>
            <a:chOff x="1815681" y="2213309"/>
            <a:chExt cx="5923762" cy="46966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681" y="2213309"/>
              <a:ext cx="5920143" cy="469664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21"/>
            <a:stretch/>
          </p:blipFill>
          <p:spPr>
            <a:xfrm>
              <a:off x="1819300" y="5159135"/>
              <a:ext cx="5920143" cy="1750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8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5199062"/>
          </a:xfrm>
          <a:solidFill>
            <a:schemeClr val="bg1"/>
          </a:solidFill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600" i="1" dirty="0"/>
              <a:t>“</a:t>
            </a:r>
            <a:r>
              <a:rPr lang="en-US" sz="3200" i="1" dirty="0"/>
              <a:t>Jose beat his wife, Maria, </a:t>
            </a:r>
            <a:r>
              <a:rPr lang="en-US" sz="3200" b="1" i="1" dirty="0">
                <a:solidFill>
                  <a:srgbClr val="FF0000"/>
                </a:solidFill>
              </a:rPr>
              <a:t>because</a:t>
            </a:r>
            <a:r>
              <a:rPr lang="en-US" sz="3200" i="1" dirty="0"/>
              <a:t> Maria repeatedly asked Jose to wash the dishes and cook.”</a:t>
            </a:r>
            <a:endParaRPr lang="en-AU" sz="3600" i="1" dirty="0"/>
          </a:p>
          <a:p>
            <a:endParaRPr lang="en-AU" dirty="0"/>
          </a:p>
          <a:p>
            <a:r>
              <a:rPr lang="en-US" dirty="0"/>
              <a:t>Who is the perpetrator?</a:t>
            </a:r>
          </a:p>
          <a:p>
            <a:r>
              <a:rPr lang="en-US" dirty="0"/>
              <a:t>If using this phrase, who is responsible for the violence?</a:t>
            </a:r>
          </a:p>
          <a:p>
            <a:r>
              <a:rPr lang="en-US" dirty="0"/>
              <a:t>What type of social environment does this phrase support?</a:t>
            </a:r>
          </a:p>
          <a:p>
            <a:r>
              <a:rPr lang="en-US" dirty="0"/>
              <a:t>If Maria asks Jose to cook and wash dishes, is that justification for him to beat her?</a:t>
            </a:r>
          </a:p>
          <a:p>
            <a:r>
              <a:rPr lang="en-US" dirty="0"/>
              <a:t>Is there another way to write this phrase?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Example from Timor-Leste</a:t>
            </a:r>
          </a:p>
        </p:txBody>
      </p:sp>
    </p:spTree>
    <p:extLst>
      <p:ext uri="{BB962C8B-B14F-4D97-AF65-F5344CB8AC3E}">
        <p14:creationId xmlns:p14="http://schemas.microsoft.com/office/powerpoint/2010/main" val="1842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53514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/>
              <a:t>“Maria repeatedly asked Jose to cook and wash the dishes but Jose didn’t want to help her. This time when she asked, Jose beat her.”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“Maria asked Jose to wash the dishes and cook but Jose didn’t want to and he beat Maria.”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“Jose beat Maria.”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Who is the perpetrator?</a:t>
            </a:r>
          </a:p>
          <a:p>
            <a:r>
              <a:rPr lang="en-US" sz="2400" dirty="0"/>
              <a:t>If using this phrase, who is responsible for the violence?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Other options</a:t>
            </a:r>
          </a:p>
        </p:txBody>
      </p:sp>
    </p:spTree>
    <p:extLst>
      <p:ext uri="{BB962C8B-B14F-4D97-AF65-F5344CB8AC3E}">
        <p14:creationId xmlns:p14="http://schemas.microsoft.com/office/powerpoint/2010/main" val="29690338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“</a:t>
            </a:r>
            <a:r>
              <a:rPr lang="en-US" sz="3600" i="1" dirty="0"/>
              <a:t>This physical violence occurred because the husband was suspicious that his wife was having an affair with another man.”</a:t>
            </a:r>
            <a:endParaRPr lang="en-AU" sz="4000" i="1" dirty="0"/>
          </a:p>
          <a:p>
            <a:pPr algn="ctr"/>
            <a:endParaRPr lang="en-AU" sz="3600" dirty="0"/>
          </a:p>
          <a:p>
            <a:pPr marL="0" indent="0" algn="ctr">
              <a:buNone/>
            </a:pPr>
            <a:endParaRPr lang="en-AU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Example from report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9671316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332370"/>
            <a:ext cx="8502650" cy="53514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“</a:t>
            </a:r>
            <a:r>
              <a:rPr lang="en-US" i="1" dirty="0"/>
              <a:t>This physical violence occurred </a:t>
            </a:r>
            <a:r>
              <a:rPr lang="en-US" b="1" i="1" dirty="0">
                <a:solidFill>
                  <a:srgbClr val="FF0000"/>
                </a:solidFill>
              </a:rPr>
              <a:t>because</a:t>
            </a:r>
            <a:r>
              <a:rPr lang="en-US" i="1" dirty="0"/>
              <a:t> the husband was suspicious that his wife was having an affair with another man.”</a:t>
            </a:r>
            <a:endParaRPr lang="en-AU" sz="3200" i="1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2000" i="1" dirty="0">
                <a:solidFill>
                  <a:schemeClr val="tx2"/>
                </a:solidFill>
              </a:rPr>
              <a:t>Who is at fault?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028" t="22476" r="85680" b="60503"/>
          <a:stretch/>
        </p:blipFill>
        <p:spPr>
          <a:xfrm>
            <a:off x="2953063" y="3208519"/>
            <a:ext cx="2128603" cy="3237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34416" r="65031" b="7104"/>
          <a:stretch/>
        </p:blipFill>
        <p:spPr>
          <a:xfrm>
            <a:off x="4730699" y="3166802"/>
            <a:ext cx="1028037" cy="3452120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4494307" y="3685904"/>
            <a:ext cx="881102" cy="820598"/>
          </a:xfrm>
          <a:prstGeom prst="irregularSeal1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Example from report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4809" y="3322774"/>
            <a:ext cx="1105046" cy="314017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52216" y="2954547"/>
            <a:ext cx="1985001" cy="374581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5424417" y="2954546"/>
            <a:ext cx="1985001" cy="3745819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1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332370"/>
            <a:ext cx="8502650" cy="53514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i="1" dirty="0"/>
              <a:t>“</a:t>
            </a:r>
            <a:r>
              <a:rPr lang="en-US" sz="3200" i="1" dirty="0"/>
              <a:t>The husband used physical violence against his wife.”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i="1" dirty="0">
                <a:solidFill>
                  <a:schemeClr val="tx2"/>
                </a:solidFill>
              </a:rPr>
              <a:t>Who is at fault?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028" t="22476" r="85680" b="60503"/>
          <a:stretch/>
        </p:blipFill>
        <p:spPr>
          <a:xfrm>
            <a:off x="2953063" y="2614159"/>
            <a:ext cx="2128603" cy="3237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34416" r="65031" b="7104"/>
          <a:stretch/>
        </p:blipFill>
        <p:spPr>
          <a:xfrm>
            <a:off x="4730699" y="2572442"/>
            <a:ext cx="1028037" cy="3452120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4494307" y="3091544"/>
            <a:ext cx="881102" cy="820598"/>
          </a:xfrm>
          <a:prstGeom prst="irregularSeal1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Example from report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4809" y="2728414"/>
            <a:ext cx="1105046" cy="314017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682689" y="2361774"/>
            <a:ext cx="1985001" cy="374581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5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If you hear or see someone you know blaming a victim of violence, for example by asking, ‘What was she wearing?’ or by saying ‘Well, she shouldn’t have burnt the food,’ tell them that those kinds of attitudes contribute to a society that excuses violence against women. </a:t>
            </a:r>
          </a:p>
          <a:p>
            <a:pPr lvl="1" algn="just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Remind them that the person responsible for violent actions is the perpetrator, not the victim. We, as members of a community, also have the responsibility to stand up against violence. 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else can you do?</a:t>
            </a:r>
          </a:p>
        </p:txBody>
      </p:sp>
    </p:spTree>
    <p:extLst>
      <p:ext uri="{BB962C8B-B14F-4D97-AF65-F5344CB8AC3E}">
        <p14:creationId xmlns:p14="http://schemas.microsoft.com/office/powerpoint/2010/main" val="42690568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4800" b="1" dirty="0">
                <a:solidFill>
                  <a:srgbClr val="822B6A"/>
                </a:solidFill>
              </a:rPr>
              <a:t>Small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12985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Most rape, however, occurs within intimate relationships. </a:t>
            </a:r>
          </a:p>
          <a:p>
            <a:endParaRPr lang="en-AU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Any rape</a:t>
            </a:r>
          </a:p>
          <a:p>
            <a:endParaRPr lang="en-AU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96141" y="3787508"/>
            <a:ext cx="8628967" cy="2491050"/>
            <a:chOff x="0" y="3220866"/>
            <a:chExt cx="8628967" cy="2491050"/>
          </a:xfrm>
        </p:grpSpPr>
        <p:grpSp>
          <p:nvGrpSpPr>
            <p:cNvPr id="5" name="Group 4"/>
            <p:cNvGrpSpPr/>
            <p:nvPr/>
          </p:nvGrpSpPr>
          <p:grpSpPr>
            <a:xfrm>
              <a:off x="6798706" y="3220869"/>
              <a:ext cx="1830261" cy="2491045"/>
              <a:chOff x="4855593" y="3471776"/>
              <a:chExt cx="2137550" cy="29092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78" t="34416" r="63854" b="7104"/>
              <a:stretch/>
            </p:blipFill>
            <p:spPr>
              <a:xfrm>
                <a:off x="4855593" y="3471777"/>
                <a:ext cx="1182890" cy="29092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78" t="34416" r="63854" b="7104"/>
              <a:stretch/>
            </p:blipFill>
            <p:spPr>
              <a:xfrm>
                <a:off x="5810252" y="3471776"/>
                <a:ext cx="1182891" cy="290927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0" y="3220871"/>
              <a:ext cx="4401186" cy="2491045"/>
              <a:chOff x="1853025" y="3471776"/>
              <a:chExt cx="5140118" cy="290927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853025" y="3471777"/>
                <a:ext cx="4185459" cy="2909275"/>
                <a:chOff x="2094908" y="3960578"/>
                <a:chExt cx="4185459" cy="2909275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878" t="34416" r="63854" b="7104"/>
                <a:stretch/>
              </p:blipFill>
              <p:spPr>
                <a:xfrm>
                  <a:off x="2094908" y="3960578"/>
                  <a:ext cx="1182891" cy="2909275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878" t="34416" r="63854" b="7104"/>
                <a:stretch/>
              </p:blipFill>
              <p:spPr>
                <a:xfrm>
                  <a:off x="5097476" y="3960578"/>
                  <a:ext cx="1182891" cy="2909275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78" t="34416" r="63854" b="7104"/>
              <a:stretch/>
            </p:blipFill>
            <p:spPr>
              <a:xfrm>
                <a:off x="5810252" y="3471776"/>
                <a:ext cx="1182891" cy="290927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8" t="34416" r="63854" b="7104"/>
            <a:stretch/>
          </p:blipFill>
          <p:spPr>
            <a:xfrm>
              <a:off x="5921952" y="3220871"/>
              <a:ext cx="1012841" cy="24910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8" t="34416" r="63854" b="7104"/>
            <a:stretch/>
          </p:blipFill>
          <p:spPr>
            <a:xfrm>
              <a:off x="5064626" y="3220870"/>
              <a:ext cx="1012841" cy="24910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8" t="34416" r="63854" b="7104"/>
            <a:stretch/>
          </p:blipFill>
          <p:spPr>
            <a:xfrm>
              <a:off x="4217539" y="3220869"/>
              <a:ext cx="1012841" cy="24910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8" t="34416" r="63854" b="7104"/>
            <a:stretch/>
          </p:blipFill>
          <p:spPr>
            <a:xfrm>
              <a:off x="1720652" y="3220869"/>
              <a:ext cx="1012841" cy="24910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8" t="34416" r="63854" b="7104"/>
            <a:stretch/>
          </p:blipFill>
          <p:spPr>
            <a:xfrm>
              <a:off x="844417" y="3220866"/>
              <a:ext cx="1012841" cy="2491044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416" r="63854" b="7104"/>
          <a:stretch/>
        </p:blipFill>
        <p:spPr>
          <a:xfrm>
            <a:off x="1152747" y="3803987"/>
            <a:ext cx="1012841" cy="24910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8" t="34416" r="63854" b="7104"/>
          <a:stretch/>
        </p:blipFill>
        <p:spPr>
          <a:xfrm>
            <a:off x="1994298" y="3795746"/>
            <a:ext cx="1012841" cy="24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69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53514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>
                <a:solidFill>
                  <a:srgbClr val="84296C"/>
                </a:solidFill>
              </a:rPr>
              <a:t>Group 1:</a:t>
            </a:r>
            <a:r>
              <a:rPr lang="en-AU" sz="1400" b="1" dirty="0"/>
              <a:t> </a:t>
            </a:r>
            <a:r>
              <a:rPr lang="en-AU" sz="1400" dirty="0"/>
              <a:t>“Violence against women happens because of the Internet and social media, like Facebook</a:t>
            </a:r>
            <a:r>
              <a:rPr lang="en-US" sz="1400" dirty="0"/>
              <a:t>.”</a:t>
            </a:r>
          </a:p>
          <a:p>
            <a:pPr indent="-228600"/>
            <a:r>
              <a:rPr lang="en-AU" sz="1400" b="1" i="1" dirty="0"/>
              <a:t>Do you agree with this statement</a:t>
            </a:r>
            <a:r>
              <a:rPr lang="en-US" sz="1400" b="1" i="1" dirty="0"/>
              <a:t>? Why or why not?</a:t>
            </a:r>
            <a:endParaRPr lang="en-US" sz="1400" dirty="0"/>
          </a:p>
          <a:p>
            <a:pPr indent="-228600"/>
            <a:r>
              <a:rPr lang="en-US" sz="1400" b="1" i="1" dirty="0"/>
              <a:t>According to this statement, what causes violence? Do you think that this is really the cause of violence, or is it a contributing factor, or neither? </a:t>
            </a:r>
            <a:endParaRPr lang="en-US" sz="1400" dirty="0"/>
          </a:p>
          <a:p>
            <a:pPr indent="-228600"/>
            <a:r>
              <a:rPr lang="en-US" sz="1400" b="1" i="1" dirty="0"/>
              <a:t>If you hear a colleague, friend, or workshop participant make this statement, what can you do? </a:t>
            </a:r>
            <a:endParaRPr lang="en-US" sz="1400" dirty="0"/>
          </a:p>
          <a:p>
            <a:pPr marL="0" indent="0">
              <a:buNone/>
            </a:pPr>
            <a:r>
              <a:rPr lang="en-AU" sz="1400" dirty="0"/>
              <a:t> </a:t>
            </a:r>
            <a:endParaRPr lang="en-US" sz="1400" dirty="0"/>
          </a:p>
          <a:p>
            <a:pPr marL="0" lvl="0" indent="0">
              <a:buNone/>
            </a:pPr>
            <a:r>
              <a:rPr lang="en-US" sz="1400" b="1" dirty="0">
                <a:solidFill>
                  <a:srgbClr val="84296C"/>
                </a:solidFill>
              </a:rPr>
              <a:t>Group 2: </a:t>
            </a:r>
            <a:r>
              <a:rPr lang="en-US" sz="1400" dirty="0"/>
              <a:t>“Women need to be patient so as not to provoke men into beating them.”</a:t>
            </a:r>
          </a:p>
          <a:p>
            <a:pPr indent="-228600"/>
            <a:r>
              <a:rPr lang="en-AU" sz="1400" b="1" i="1" dirty="0"/>
              <a:t>Do you agree with this statement</a:t>
            </a:r>
            <a:r>
              <a:rPr lang="en-US" sz="1400" b="1" i="1" dirty="0"/>
              <a:t>? Why or why not?</a:t>
            </a:r>
            <a:endParaRPr lang="en-US" sz="1400" dirty="0"/>
          </a:p>
          <a:p>
            <a:pPr indent="-228600"/>
            <a:r>
              <a:rPr lang="en-US" sz="1400" b="1" i="1" dirty="0"/>
              <a:t>According to this statement, who is at fault/who is responsible for the violence?</a:t>
            </a:r>
            <a:endParaRPr lang="en-US" sz="1400" dirty="0"/>
          </a:p>
          <a:p>
            <a:pPr indent="-228600"/>
            <a:r>
              <a:rPr lang="en-US" sz="1400" b="1" i="1" dirty="0"/>
              <a:t>If you hear a colleague, friend, or workshop participant make this statement, what can you do? </a:t>
            </a:r>
            <a:endParaRPr lang="en-US" sz="1400" dirty="0"/>
          </a:p>
          <a:p>
            <a:pPr marL="0" indent="0">
              <a:buNone/>
            </a:pPr>
            <a:r>
              <a:rPr lang="en-AU" sz="1400" dirty="0"/>
              <a:t> </a:t>
            </a:r>
            <a:endParaRPr lang="en-US" sz="1400" dirty="0"/>
          </a:p>
          <a:p>
            <a:pPr marL="0" lvl="0" indent="0">
              <a:buNone/>
            </a:pPr>
            <a:r>
              <a:rPr lang="en-US" sz="1400" b="1" dirty="0">
                <a:solidFill>
                  <a:srgbClr val="84296C"/>
                </a:solidFill>
              </a:rPr>
              <a:t>Group 3:</a:t>
            </a:r>
            <a:r>
              <a:rPr lang="en-US" sz="1400" b="1" dirty="0"/>
              <a:t> </a:t>
            </a:r>
            <a:r>
              <a:rPr lang="en-US" sz="1400" dirty="0"/>
              <a:t>“Sexual violence occurs because young women go out to drink and hang out at discos.”</a:t>
            </a:r>
          </a:p>
          <a:p>
            <a:pPr indent="-228600"/>
            <a:r>
              <a:rPr lang="en-AU" sz="1400" b="1" i="1" dirty="0"/>
              <a:t>Do you agree with this statement</a:t>
            </a:r>
            <a:r>
              <a:rPr lang="en-US" sz="1400" b="1" i="1" dirty="0"/>
              <a:t>? Why or why not?</a:t>
            </a:r>
            <a:endParaRPr lang="en-US" sz="1400" dirty="0"/>
          </a:p>
          <a:p>
            <a:pPr indent="-228600"/>
            <a:r>
              <a:rPr lang="en-US" sz="1400" b="1" i="1" dirty="0"/>
              <a:t>According to this statement, who is at fault/who is responsible for the violence?</a:t>
            </a:r>
            <a:endParaRPr lang="en-US" sz="1400" dirty="0"/>
          </a:p>
          <a:p>
            <a:pPr indent="-228600"/>
            <a:r>
              <a:rPr lang="en-US" sz="1400" b="1" i="1" dirty="0"/>
              <a:t>If you hear a colleague, friend, or workshop participant make this statement, what can you do? </a:t>
            </a:r>
            <a:endParaRPr lang="en-US" sz="1400" dirty="0"/>
          </a:p>
          <a:p>
            <a:endParaRPr lang="en-US" sz="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Small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20137076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2" y="1506538"/>
            <a:ext cx="8669337" cy="53514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>
                <a:solidFill>
                  <a:srgbClr val="84296C"/>
                </a:solidFill>
              </a:rPr>
              <a:t>Group 4:</a:t>
            </a:r>
            <a:r>
              <a:rPr lang="en-AU" sz="1400" b="1" dirty="0"/>
              <a:t> </a:t>
            </a:r>
            <a:r>
              <a:rPr lang="en-US" sz="1400" dirty="0"/>
              <a:t>“Men can’t control their behavior. To prevent sexual assault or harassment, women need to wear clothes that cover their bodies more.” </a:t>
            </a:r>
          </a:p>
          <a:p>
            <a:pPr lvl="0" indent="-228600"/>
            <a:r>
              <a:rPr lang="en-AU" sz="1400" b="1" i="1" dirty="0"/>
              <a:t>Do you agree with this statement</a:t>
            </a:r>
            <a:r>
              <a:rPr lang="en-US" sz="1400" b="1" i="1" dirty="0"/>
              <a:t>? Why or why not?</a:t>
            </a:r>
            <a:endParaRPr lang="en-US" sz="1400" dirty="0"/>
          </a:p>
          <a:p>
            <a:pPr lvl="0" indent="-228600"/>
            <a:r>
              <a:rPr lang="en-US" sz="1400" b="1" i="1" dirty="0"/>
              <a:t>According to this statement, who is at fault/who is responsible for the violence?</a:t>
            </a:r>
            <a:endParaRPr lang="en-US" sz="1400" dirty="0"/>
          </a:p>
          <a:p>
            <a:pPr lvl="0" indent="-228600"/>
            <a:r>
              <a:rPr lang="en-US" sz="1400" b="1" i="1" dirty="0"/>
              <a:t>If you hear a colleague, friend, or workshop participant make this statement, what can you do? </a:t>
            </a:r>
            <a:endParaRPr lang="en-US" sz="1400" dirty="0"/>
          </a:p>
          <a:p>
            <a:pPr marL="0" indent="0">
              <a:buNone/>
            </a:pPr>
            <a:r>
              <a:rPr lang="en-AU" sz="1400" dirty="0"/>
              <a:t> </a:t>
            </a:r>
            <a:endParaRPr lang="en-US" sz="1400" dirty="0"/>
          </a:p>
          <a:p>
            <a:pPr marL="0" lvl="0" indent="0">
              <a:buNone/>
            </a:pPr>
            <a:r>
              <a:rPr lang="en-US" sz="1400" b="1" dirty="0">
                <a:solidFill>
                  <a:srgbClr val="84296C"/>
                </a:solidFill>
              </a:rPr>
              <a:t>Group 5: </a:t>
            </a:r>
            <a:r>
              <a:rPr lang="en-US" sz="1400" dirty="0"/>
              <a:t>“If a man beats his wife but there is no blood, then this isn’t a public crime and there is no need to report it to the police.”</a:t>
            </a:r>
          </a:p>
          <a:p>
            <a:pPr lvl="0" indent="-228600"/>
            <a:r>
              <a:rPr lang="en-AU" sz="1400" b="1" i="1" dirty="0"/>
              <a:t>Do you agree with this statement</a:t>
            </a:r>
            <a:r>
              <a:rPr lang="en-US" sz="1400" b="1" i="1" dirty="0"/>
              <a:t>? Why or why not?</a:t>
            </a:r>
            <a:endParaRPr lang="en-US" sz="1400" dirty="0"/>
          </a:p>
          <a:p>
            <a:pPr lvl="0" indent="-228600"/>
            <a:r>
              <a:rPr lang="en-US" sz="1400" b="1" i="1" dirty="0"/>
              <a:t>What is the potential impact of this statement?</a:t>
            </a:r>
            <a:endParaRPr lang="en-US" sz="1400" dirty="0"/>
          </a:p>
          <a:p>
            <a:pPr lvl="0" indent="-228600"/>
            <a:r>
              <a:rPr lang="en-US" sz="1400" b="1" i="1" dirty="0"/>
              <a:t>If you hear a colleague, friend, or workshop participant make this statement, what can you do?</a:t>
            </a:r>
          </a:p>
          <a:p>
            <a:pPr marL="228600" lvl="0" indent="0">
              <a:buNone/>
            </a:pPr>
            <a:r>
              <a:rPr lang="en-US" sz="1400" b="1" i="1" dirty="0"/>
              <a:t> </a:t>
            </a:r>
          </a:p>
          <a:p>
            <a:pPr marL="0" lvl="0" indent="0">
              <a:buNone/>
            </a:pPr>
            <a:r>
              <a:rPr lang="en-US" sz="1400" b="1" dirty="0">
                <a:solidFill>
                  <a:srgbClr val="84296C"/>
                </a:solidFill>
              </a:rPr>
              <a:t>Group 6:</a:t>
            </a:r>
            <a:r>
              <a:rPr lang="en-US" sz="1400" b="1" dirty="0"/>
              <a:t> </a:t>
            </a:r>
            <a:r>
              <a:rPr lang="en-US" sz="1400" dirty="0"/>
              <a:t>“The 14 year-old girl said that she wanted to have sex with the 20 year-old man because she loves him and has agreed to marry him, so that’s not violence.”</a:t>
            </a:r>
          </a:p>
          <a:p>
            <a:pPr indent="-228600"/>
            <a:r>
              <a:rPr lang="en-AU" sz="1400" b="1" i="1" dirty="0"/>
              <a:t>Do you agree with this statement</a:t>
            </a:r>
            <a:r>
              <a:rPr lang="en-US" sz="1400" b="1" i="1" dirty="0"/>
              <a:t>? Why or why not?</a:t>
            </a:r>
            <a:endParaRPr lang="en-US" sz="1400" dirty="0"/>
          </a:p>
          <a:p>
            <a:pPr indent="-228600"/>
            <a:r>
              <a:rPr lang="en-US" sz="1400" b="1" i="1" dirty="0"/>
              <a:t>According to this statement, who is at fault/who is responsible for the violence?</a:t>
            </a:r>
            <a:endParaRPr lang="en-US" sz="1400" dirty="0"/>
          </a:p>
          <a:p>
            <a:pPr indent="-228600"/>
            <a:r>
              <a:rPr lang="en-US" sz="1400" b="1" i="1" dirty="0"/>
              <a:t>If you hear a colleague, friend, or workshop participant make this statement, what can you do? </a:t>
            </a:r>
            <a:endParaRPr lang="en-US" sz="1400" dirty="0"/>
          </a:p>
          <a:p>
            <a:endParaRPr lang="en-US" sz="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Small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7940932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523292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AU" sz="3200" dirty="0"/>
              <a:t>There is a difference between the </a:t>
            </a:r>
            <a:r>
              <a:rPr lang="en-AU" sz="3200" u="sng" dirty="0"/>
              <a:t>cause</a:t>
            </a:r>
            <a:r>
              <a:rPr lang="en-AU" sz="3200" dirty="0"/>
              <a:t> of violence and contributing factors</a:t>
            </a:r>
            <a:endParaRPr lang="en-US" sz="3200" dirty="0"/>
          </a:p>
          <a:p>
            <a:pPr algn="just"/>
            <a:r>
              <a:rPr lang="en-US" sz="3200" dirty="0"/>
              <a:t>The root cause of violence against women is always gender inequality</a:t>
            </a:r>
          </a:p>
          <a:p>
            <a:pPr marL="0" indent="0" algn="just">
              <a:buNone/>
            </a:pPr>
            <a:endParaRPr lang="en-AU" sz="3200" dirty="0"/>
          </a:p>
          <a:p>
            <a:pPr algn="just"/>
            <a:r>
              <a:rPr lang="en-US" sz="3200" dirty="0"/>
              <a:t>Using violence against a woman is a decision that some men make</a:t>
            </a:r>
          </a:p>
          <a:p>
            <a:pPr marL="0" indent="0" algn="just">
              <a:buNone/>
            </a:pPr>
            <a:endParaRPr lang="en-AU" sz="3200" dirty="0"/>
          </a:p>
          <a:p>
            <a:pPr algn="just"/>
            <a:r>
              <a:rPr lang="en-US" sz="3200" dirty="0"/>
              <a:t>The words that we use are important and impactful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41353416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3" y="1506538"/>
            <a:ext cx="8502650" cy="523292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US" sz="3200" dirty="0"/>
              <a:t>Through the way that we communicate we can contribute to gender inequality and subordination of women: factors that cause violence against women.</a:t>
            </a:r>
          </a:p>
          <a:p>
            <a:pPr marL="0" indent="0" algn="just">
              <a:buNone/>
            </a:pPr>
            <a:endParaRPr lang="en-US" sz="3200" dirty="0"/>
          </a:p>
          <a:p>
            <a:pPr algn="just"/>
            <a:r>
              <a:rPr lang="en-US" sz="3200" dirty="0"/>
              <a:t>But we can also change the way we communicate in order to promote equality and respect: factors that can prevent violence against women.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34433888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9"/>
          <a:stretch/>
        </p:blipFill>
        <p:spPr>
          <a:xfrm>
            <a:off x="-333829" y="0"/>
            <a:ext cx="3596556" cy="3309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784"/>
          <a:stretch/>
        </p:blipFill>
        <p:spPr>
          <a:xfrm>
            <a:off x="5798454" y="0"/>
            <a:ext cx="3505200" cy="3323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8"/>
          <a:stretch/>
        </p:blipFill>
        <p:spPr>
          <a:xfrm>
            <a:off x="3262727" y="0"/>
            <a:ext cx="2762501" cy="33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9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84296C"/>
                </a:solidFill>
              </a:rPr>
              <a:t>Common myths about violence against women in Timor-Leste</a:t>
            </a:r>
            <a:endParaRPr lang="en-A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7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Violence against women only occurs in developing countries OR is a foreign import.  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Where does violence occur?</a:t>
            </a:r>
            <a:endParaRPr lang="en-AU" b="1" dirty="0"/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296863" y="1506538"/>
            <a:ext cx="8502650" cy="4518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>
                <a:solidFill>
                  <a:srgbClr val="FF0000"/>
                </a:solidFill>
              </a:rPr>
              <a:t>Violence against women only occurs in developing countries OR is a foreign import.  </a:t>
            </a:r>
          </a:p>
          <a:p>
            <a:endParaRPr lang="en-AU" dirty="0"/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296863" y="1404936"/>
            <a:ext cx="8502650" cy="4518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2B6A"/>
              </a:buClr>
              <a:buSzPct val="12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Violence against women occurs in every country in the world.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2302933"/>
            <a:ext cx="7135153" cy="407723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4259960" y="4724399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Explosion 1 5"/>
          <p:cNvSpPr/>
          <p:nvPr/>
        </p:nvSpPr>
        <p:spPr>
          <a:xfrm>
            <a:off x="2796452" y="2989869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Explosion 1 6"/>
          <p:cNvSpPr/>
          <p:nvPr/>
        </p:nvSpPr>
        <p:spPr>
          <a:xfrm>
            <a:off x="3006893" y="4341548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Explosion 1 7"/>
          <p:cNvSpPr/>
          <p:nvPr/>
        </p:nvSpPr>
        <p:spPr>
          <a:xfrm>
            <a:off x="1960700" y="5029199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Explosion 1 8"/>
          <p:cNvSpPr/>
          <p:nvPr/>
        </p:nvSpPr>
        <p:spPr>
          <a:xfrm>
            <a:off x="7138627" y="4868332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Explosion 1 9"/>
          <p:cNvSpPr/>
          <p:nvPr/>
        </p:nvSpPr>
        <p:spPr>
          <a:xfrm>
            <a:off x="6054894" y="3782483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Explosion 1 10"/>
          <p:cNvSpPr/>
          <p:nvPr/>
        </p:nvSpPr>
        <p:spPr>
          <a:xfrm>
            <a:off x="1547006" y="3909481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Explosion 1 11"/>
          <p:cNvSpPr/>
          <p:nvPr/>
        </p:nvSpPr>
        <p:spPr>
          <a:xfrm>
            <a:off x="4719042" y="5300132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Explosion 1 12"/>
          <p:cNvSpPr/>
          <p:nvPr/>
        </p:nvSpPr>
        <p:spPr>
          <a:xfrm>
            <a:off x="4286587" y="3621616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Explosion 1 13"/>
          <p:cNvSpPr/>
          <p:nvPr/>
        </p:nvSpPr>
        <p:spPr>
          <a:xfrm>
            <a:off x="2104633" y="4660369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Explosion 1 14"/>
          <p:cNvSpPr/>
          <p:nvPr/>
        </p:nvSpPr>
        <p:spPr>
          <a:xfrm>
            <a:off x="1816766" y="4350014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Explosion 1 15"/>
          <p:cNvSpPr/>
          <p:nvPr/>
        </p:nvSpPr>
        <p:spPr>
          <a:xfrm>
            <a:off x="2350065" y="4087282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Explosion 1 16"/>
          <p:cNvSpPr/>
          <p:nvPr/>
        </p:nvSpPr>
        <p:spPr>
          <a:xfrm>
            <a:off x="5886787" y="3225441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Explosion 1 17"/>
          <p:cNvSpPr/>
          <p:nvPr/>
        </p:nvSpPr>
        <p:spPr>
          <a:xfrm>
            <a:off x="2032643" y="3520016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Explosion 1 18"/>
          <p:cNvSpPr/>
          <p:nvPr/>
        </p:nvSpPr>
        <p:spPr>
          <a:xfrm>
            <a:off x="3708501" y="2989868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Explosion 1 19"/>
          <p:cNvSpPr/>
          <p:nvPr/>
        </p:nvSpPr>
        <p:spPr>
          <a:xfrm>
            <a:off x="3114567" y="3621613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Explosion 1 20"/>
          <p:cNvSpPr/>
          <p:nvPr/>
        </p:nvSpPr>
        <p:spPr>
          <a:xfrm>
            <a:off x="1686092" y="3282022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Explosion 1 21"/>
          <p:cNvSpPr/>
          <p:nvPr/>
        </p:nvSpPr>
        <p:spPr>
          <a:xfrm>
            <a:off x="2248566" y="3010955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Explosion 1 22"/>
          <p:cNvSpPr/>
          <p:nvPr/>
        </p:nvSpPr>
        <p:spPr>
          <a:xfrm>
            <a:off x="3564567" y="3909478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Explosion 1 23"/>
          <p:cNvSpPr/>
          <p:nvPr/>
        </p:nvSpPr>
        <p:spPr>
          <a:xfrm>
            <a:off x="3542228" y="4550301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Explosion 1 24"/>
          <p:cNvSpPr/>
          <p:nvPr/>
        </p:nvSpPr>
        <p:spPr>
          <a:xfrm>
            <a:off x="6836281" y="4350014"/>
            <a:ext cx="287867" cy="28786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8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/>
      <p:bldP spid="2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Nabilan">
      <a:dk1>
        <a:srgbClr val="0C0C0C"/>
      </a:dk1>
      <a:lt1>
        <a:sysClr val="window" lastClr="FFFFFF"/>
      </a:lt1>
      <a:dk2>
        <a:srgbClr val="822B6A"/>
      </a:dk2>
      <a:lt2>
        <a:srgbClr val="FDB913"/>
      </a:lt2>
      <a:accent1>
        <a:srgbClr val="0084A8"/>
      </a:accent1>
      <a:accent2>
        <a:srgbClr val="F68B1F"/>
      </a:accent2>
      <a:accent3>
        <a:srgbClr val="17A578"/>
      </a:accent3>
      <a:accent4>
        <a:srgbClr val="DB3328"/>
      </a:accent4>
      <a:accent5>
        <a:srgbClr val="004270"/>
      </a:accent5>
      <a:accent6>
        <a:srgbClr val="50B848"/>
      </a:accent6>
      <a:hlink>
        <a:srgbClr val="0084A8"/>
      </a:hlink>
      <a:folHlink>
        <a:srgbClr val="0084A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19191</TotalTime>
  <Words>3416</Words>
  <Application>Microsoft Office PowerPoint</Application>
  <PresentationFormat>On-screen Show (4:3)</PresentationFormat>
  <Paragraphs>543</Paragraphs>
  <Slides>74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86" baseType="lpstr">
      <vt:lpstr>ＭＳ Ｐゴシック</vt:lpstr>
      <vt:lpstr>Arial</vt:lpstr>
      <vt:lpstr>Avenir Book</vt:lpstr>
      <vt:lpstr>Calibri</vt:lpstr>
      <vt:lpstr>Calibri Light</vt:lpstr>
      <vt:lpstr>Century Gothic</vt:lpstr>
      <vt:lpstr>Helvetica</vt:lpstr>
      <vt:lpstr>Stencil</vt:lpstr>
      <vt:lpstr>Wingdings 3</vt:lpstr>
      <vt:lpstr>Office Theme</vt:lpstr>
      <vt:lpstr>Ion</vt:lpstr>
      <vt:lpstr>1_Ion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Lewti Huanghanfoo</dc:creator>
  <cp:lastModifiedBy>Xian Ashton</cp:lastModifiedBy>
  <cp:revision>482</cp:revision>
  <cp:lastPrinted>2017-02-10T09:17:49Z</cp:lastPrinted>
  <dcterms:created xsi:type="dcterms:W3CDTF">2015-08-27T06:51:29Z</dcterms:created>
  <dcterms:modified xsi:type="dcterms:W3CDTF">2017-02-27T02:04:48Z</dcterms:modified>
</cp:coreProperties>
</file>